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5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326" y="60"/>
      </p:cViewPr>
      <p:guideLst>
        <p:guide orient="horz" pos="2160"/>
        <p:guide pos="25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1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0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3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0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13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1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94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1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5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8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77C46-724B-4B12-ADFD-FD283C1FCA5D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45B7D-72CF-44E0-8E21-C8AAE6131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7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Digital Content 2. Figure. Time from INSTI initiation to CD4≥500 cells/μL among antiretroviral-experienced patients initiating a first INSTI-containing regimen with CD4&lt;500 stratified by: (A) HIV viral load, (B) INSTI regimen, (C) nadir CD4 count, and (D) age, all measured at INSTI initiation.</a:t>
            </a:r>
          </a:p>
        </p:txBody>
      </p:sp>
    </p:spTree>
    <p:extLst>
      <p:ext uri="{BB962C8B-B14F-4D97-AF65-F5344CB8AC3E}">
        <p14:creationId xmlns:p14="http://schemas.microsoft.com/office/powerpoint/2010/main" val="128169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49" y="3428998"/>
            <a:ext cx="3352802" cy="251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1" y="3428998"/>
            <a:ext cx="3352801" cy="25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49" y="0"/>
            <a:ext cx="3352803" cy="251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416075"/>
              </p:ext>
            </p:extLst>
          </p:nvPr>
        </p:nvGraphicFramePr>
        <p:xfrm>
          <a:off x="4908364" y="2514601"/>
          <a:ext cx="3762380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691613009"/>
                    </a:ext>
                  </a:extLst>
                </a:gridCol>
                <a:gridCol w="522515">
                  <a:extLst>
                    <a:ext uri="{9D8B030D-6E8A-4147-A177-3AD203B41FA5}">
                      <a16:colId xmlns:a16="http://schemas.microsoft.com/office/drawing/2014/main" val="496283792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3441774246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94772299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73964487"/>
                    </a:ext>
                  </a:extLst>
                </a:gridCol>
                <a:gridCol w="531500">
                  <a:extLst>
                    <a:ext uri="{9D8B030D-6E8A-4147-A177-3AD203B41FA5}">
                      <a16:colId xmlns:a16="http://schemas.microsoft.com/office/drawing/2014/main" val="3753613808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23838755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 Regimen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risk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16388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DTG/NRTIs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9508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RAL/NRTIs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25524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EVG/COBI/NRTIs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85634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516768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RAL/PI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628565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023086"/>
              </p:ext>
            </p:extLst>
          </p:nvPr>
        </p:nvGraphicFramePr>
        <p:xfrm>
          <a:off x="4908364" y="5943601"/>
          <a:ext cx="376238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691613009"/>
                    </a:ext>
                  </a:extLst>
                </a:gridCol>
                <a:gridCol w="522515">
                  <a:extLst>
                    <a:ext uri="{9D8B030D-6E8A-4147-A177-3AD203B41FA5}">
                      <a16:colId xmlns:a16="http://schemas.microsoft.com/office/drawing/2014/main" val="496283792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3441774246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94772299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73964487"/>
                    </a:ext>
                  </a:extLst>
                </a:gridCol>
                <a:gridCol w="531500">
                  <a:extLst>
                    <a:ext uri="{9D8B030D-6E8A-4147-A177-3AD203B41FA5}">
                      <a16:colId xmlns:a16="http://schemas.microsoft.com/office/drawing/2014/main" val="3753613808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23838755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at INSTI start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risk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16388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&lt;40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9508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40–50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25524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&gt;50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85634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368884"/>
              </p:ext>
            </p:extLst>
          </p:nvPr>
        </p:nvGraphicFramePr>
        <p:xfrm>
          <a:off x="330646" y="5943601"/>
          <a:ext cx="376238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691613009"/>
                    </a:ext>
                  </a:extLst>
                </a:gridCol>
                <a:gridCol w="522515">
                  <a:extLst>
                    <a:ext uri="{9D8B030D-6E8A-4147-A177-3AD203B41FA5}">
                      <a16:colId xmlns:a16="http://schemas.microsoft.com/office/drawing/2014/main" val="496283792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3441774246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94772299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73964487"/>
                    </a:ext>
                  </a:extLst>
                </a:gridCol>
                <a:gridCol w="531500">
                  <a:extLst>
                    <a:ext uri="{9D8B030D-6E8A-4147-A177-3AD203B41FA5}">
                      <a16:colId xmlns:a16="http://schemas.microsoft.com/office/drawing/2014/main" val="3753613808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23838755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Nadir CD4 count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risk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16388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&gt;200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9508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50–200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25524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856346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492197"/>
              </p:ext>
            </p:extLst>
          </p:nvPr>
        </p:nvGraphicFramePr>
        <p:xfrm>
          <a:off x="513526" y="2529841"/>
          <a:ext cx="3579500" cy="51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1520">
                  <a:extLst>
                    <a:ext uri="{9D8B030D-6E8A-4147-A177-3AD203B41FA5}">
                      <a16:colId xmlns:a16="http://schemas.microsoft.com/office/drawing/2014/main" val="2691613009"/>
                    </a:ext>
                  </a:extLst>
                </a:gridCol>
                <a:gridCol w="522515">
                  <a:extLst>
                    <a:ext uri="{9D8B030D-6E8A-4147-A177-3AD203B41FA5}">
                      <a16:colId xmlns:a16="http://schemas.microsoft.com/office/drawing/2014/main" val="496283792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3441774246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94772299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73964487"/>
                    </a:ext>
                  </a:extLst>
                </a:gridCol>
                <a:gridCol w="531500">
                  <a:extLst>
                    <a:ext uri="{9D8B030D-6E8A-4147-A177-3AD203B41FA5}">
                      <a16:colId xmlns:a16="http://schemas.microsoft.com/office/drawing/2014/main" val="3753613808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23838755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Viral load at INSTI</a:t>
                      </a:r>
                      <a:r>
                        <a:rPr lang="en-US" sz="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start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risk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16388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9508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&gt;50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255241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74463" y="0"/>
            <a:ext cx="296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6461" y="-1"/>
            <a:ext cx="296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4463" y="3429000"/>
            <a:ext cx="296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6461" y="3428999"/>
            <a:ext cx="296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0" y="-4348"/>
            <a:ext cx="3352803" cy="251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461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183</Words>
  <Application>Microsoft Office PowerPoint</Application>
  <PresentationFormat>Letter Paper (8.5x11 in)</PresentationFormat>
  <Paragraphs>103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UNC Chapel Hill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Davy-Méndez, Thibaut Alexandre</dc:creator>
  <cp:lastModifiedBy>Davy-Méndez, Thibaut Alexandre</cp:lastModifiedBy>
  <cp:revision>9</cp:revision>
  <dcterms:created xsi:type="dcterms:W3CDTF">2018-08-07T20:56:38Z</dcterms:created>
  <dcterms:modified xsi:type="dcterms:W3CDTF">2019-01-29T02:19:53Z</dcterms:modified>
</cp:coreProperties>
</file>