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86118" autoAdjust="0"/>
  </p:normalViewPr>
  <p:slideViewPr>
    <p:cSldViewPr snapToGrid="0">
      <p:cViewPr varScale="1">
        <p:scale>
          <a:sx n="98" d="100"/>
          <a:sy n="98" d="100"/>
        </p:scale>
        <p:origin x="93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563B7B-367E-4176-8C2A-D2C45B46DBE0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2C3D1A-F17C-4150-A19C-A2EB908C5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63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Evaluation with Fluorescent Gel. How much is enough? Less than you think! 3 high touch surfaces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in 2 rooms = 1 clean unit.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Good news! Let’s go! @ClareRock1</a:t>
            </a:r>
            <a:r>
              <a:rPr lang="en-US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et al. </a:t>
            </a:r>
          </a:p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2C3D1A-F17C-4150-A19C-A2EB908C578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7892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441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655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88015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10692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68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931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021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03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5231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808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677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A19B6B-462D-409A-B417-BDC3D8F7F3E2}" type="datetimeFigureOut">
              <a:rPr lang="en-US" smtClean="0"/>
              <a:t>3/1/2019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9BEA19-B354-40CE-B936-9825F4A6608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/>
          <p:cNvSpPr txBox="1"/>
          <p:nvPr userDrawn="1"/>
        </p:nvSpPr>
        <p:spPr>
          <a:xfrm rot="1409471">
            <a:off x="3996382" y="2215978"/>
            <a:ext cx="41992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600" dirty="0" smtClean="0"/>
              <a:t>DRAFT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481496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9878" y="1430866"/>
            <a:ext cx="4108262" cy="447215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55533" y="1430867"/>
            <a:ext cx="4055533" cy="44788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9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111066" y="1430867"/>
            <a:ext cx="4080934" cy="44788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8429" y="205269"/>
            <a:ext cx="10610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Patient</a:t>
            </a: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 </a:t>
            </a:r>
            <a:r>
              <a:rPr lang="en-US" sz="2800" b="1" dirty="0" smtClean="0">
                <a:solidFill>
                  <a:prstClr val="black"/>
                </a:solidFill>
                <a:latin typeface="Calibri" panose="020F0502020204030204"/>
              </a:rPr>
              <a:t>Room Cleaning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Evaluation with Fluorescent Gel (FG):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 smtClean="0">
                <a:solidFill>
                  <a:prstClr val="black"/>
                </a:solidFill>
                <a:latin typeface="Calibri" panose="020F0502020204030204"/>
              </a:rPr>
              <a:t>Optimal number of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High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Touch Surfaces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rPr>
              <a:t>and Patient Rooms?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32" y="5903019"/>
            <a:ext cx="60849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Rock C (@ClareRock1)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Haft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M,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Small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B, Hsu Y, Gurses A, Xie A, Scheeler V, Cummings S, Trexler P, Milstone A, Maragakis L, Cosgrove S, for the </a:t>
            </a:r>
            <a:r>
              <a:rPr kumimoji="0" lang="en-US" sz="12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CDC Prevention Epicenters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Visual Abstract Representation of: Evaluating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Accuracy of Sampling Strategies for Fluorescent Gel Monitoring of Patient Room Cleaning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Infect Control</a:t>
            </a:r>
            <a:r>
              <a:rPr kumimoji="0" lang="en-US" sz="1200" b="0" i="1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200" b="0" i="1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Hosp</a:t>
            </a:r>
            <a:r>
              <a:rPr kumimoji="0" lang="en-US" sz="1200" b="0" i="1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Epidemiol</a:t>
            </a:r>
            <a:r>
              <a:rPr kumimoji="0" lang="en-US" sz="1200" b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.in press. </a:t>
            </a:r>
            <a:endParaRPr kumimoji="0" lang="en-US" sz="1200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111066" y="6103172"/>
            <a:ext cx="3632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This Visual Abstract was created by Mark Haft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@ClareRock1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086304" y="1447065"/>
            <a:ext cx="39204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prstClr val="black"/>
                </a:solidFill>
              </a:rPr>
              <a:t>1 academic hospital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3,000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FG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228 random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rooms on 13 units. 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031580" y="1490205"/>
            <a:ext cx="41021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Optimal in academic hospital=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randomly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selected high touch surface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from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randomly selected rooms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0" algn="ctr"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Remains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ptimal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when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good (&gt;80%)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and poor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(&lt;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80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%) </a:t>
            </a:r>
            <a:r>
              <a:rPr lang="en-US" dirty="0" smtClean="0">
                <a:solidFill>
                  <a:prstClr val="black"/>
                </a:solidFill>
              </a:rPr>
              <a:t>gel removal,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 both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discharge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and daily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cleaning 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Good news! Let’s go!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Implementing FG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program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 not resource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intensive.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702270" y="5578983"/>
            <a:ext cx="28985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57398" y="6343347"/>
            <a:ext cx="304826" cy="2926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4161392" y="2601749"/>
            <a:ext cx="743776" cy="743776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3950952" y="3551079"/>
            <a:ext cx="26543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6 Sampling Strategies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1E718FA-A203-4B25-9D5A-5C05C603162B}"/>
              </a:ext>
            </a:extLst>
          </p:cNvPr>
          <p:cNvSpPr txBox="1"/>
          <p:nvPr/>
        </p:nvSpPr>
        <p:spPr>
          <a:xfrm>
            <a:off x="-25401" y="1490205"/>
            <a:ext cx="40359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AutoNum type="arabicPeriod"/>
              <a:defRPr/>
            </a:pPr>
            <a:r>
              <a:rPr lang="en-US" dirty="0" smtClean="0">
                <a:solidFill>
                  <a:prstClr val="black"/>
                </a:solidFill>
              </a:rPr>
              <a:t>Removal of FG from pre-marked high touch surfaces assesses quality of room cleaning </a:t>
            </a:r>
          </a:p>
          <a:p>
            <a:pPr algn="ctr">
              <a:defRPr/>
            </a:pPr>
            <a:r>
              <a:rPr lang="en-US" dirty="0" smtClean="0">
                <a:solidFill>
                  <a:prstClr val="black"/>
                </a:solidFill>
              </a:rPr>
              <a:t>This drives improvement </a:t>
            </a:r>
          </a:p>
          <a:p>
            <a:pPr algn="ctr">
              <a:defRPr/>
            </a:pP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algn="ctr"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2</a:t>
            </a:r>
            <a:r>
              <a:rPr lang="en-US" dirty="0">
                <a:solidFill>
                  <a:prstClr val="black"/>
                </a:solidFill>
              </a:rPr>
              <a:t>. Perceived time and resource need for gel marking </a:t>
            </a:r>
            <a:r>
              <a:rPr lang="en-US" dirty="0" smtClean="0">
                <a:solidFill>
                  <a:prstClr val="black"/>
                </a:solidFill>
              </a:rPr>
              <a:t>may limit uptake strategy</a:t>
            </a:r>
          </a:p>
          <a:p>
            <a:pPr algn="ctr">
              <a:defRPr/>
            </a:pP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algn="ctr"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But how much time is really needed?</a:t>
            </a:r>
          </a:p>
          <a:p>
            <a:pPr algn="ctr">
              <a:defRPr/>
            </a:pP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algn="ctr">
              <a:defRPr/>
            </a:pP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algn="ctr">
              <a:defRPr/>
            </a:pP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algn="ctr"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3. </a:t>
            </a:r>
            <a:r>
              <a:rPr lang="en-US" dirty="0"/>
              <a:t>We determined the least number of rooms and high touch surfaces to mark with gel to reflect </a:t>
            </a:r>
            <a:r>
              <a:rPr lang="en-US" dirty="0" smtClean="0"/>
              <a:t>cleaning</a:t>
            </a: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algn="ctr"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09194" y="3883746"/>
            <a:ext cx="348303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1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HTS per room? 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2 HTS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 room?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3 HTS per room?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4 HTS per room?          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5 HTS per room?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 HTS in main room,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 plus 1 in bathroom?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C286462-F37B-4199-A440-5F793C8FEC63}"/>
              </a:ext>
            </a:extLst>
          </p:cNvPr>
          <p:cNvSpPr txBox="1"/>
          <p:nvPr/>
        </p:nvSpPr>
        <p:spPr>
          <a:xfrm>
            <a:off x="6393678" y="4397822"/>
            <a:ext cx="15711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Minimum number?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FF2B8F96-E85E-4FF4-BE8B-8F9F368D037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228250">
            <a:off x="7299366" y="2578559"/>
            <a:ext cx="994737" cy="994737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8CA0ECA8-01E4-43F5-B3FA-31F3DBFD8C3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714" y="2345842"/>
            <a:ext cx="1303838" cy="1303838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B71A3033-EA03-468F-9EFD-9C32D270EA8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7660" y="2422175"/>
            <a:ext cx="1205289" cy="1205289"/>
          </a:xfrm>
          <a:prstGeom prst="rect">
            <a:avLst/>
          </a:prstGeom>
        </p:spPr>
      </p:pic>
      <p:sp>
        <p:nvSpPr>
          <p:cNvPr id="7" name="Right Bracket 6"/>
          <p:cNvSpPr/>
          <p:nvPr/>
        </p:nvSpPr>
        <p:spPr>
          <a:xfrm>
            <a:off x="6258056" y="4016123"/>
            <a:ext cx="68910" cy="1758512"/>
          </a:xfrm>
          <a:prstGeom prst="rightBracket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08048" y="4034551"/>
            <a:ext cx="773220" cy="726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221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7576</TotalTime>
  <Words>312</Words>
  <Application>Microsoft Office PowerPoint</Application>
  <PresentationFormat>Widescreen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Johns Hopkins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Haft</dc:creator>
  <cp:lastModifiedBy>Verna Scheeler</cp:lastModifiedBy>
  <cp:revision>17</cp:revision>
  <dcterms:created xsi:type="dcterms:W3CDTF">2019-01-22T18:53:06Z</dcterms:created>
  <dcterms:modified xsi:type="dcterms:W3CDTF">2019-03-01T18:03:53Z</dcterms:modified>
</cp:coreProperties>
</file>