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>
        <p:scale>
          <a:sx n="70" d="100"/>
          <a:sy n="70" d="100"/>
        </p:scale>
        <p:origin x="1493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Children with clinical pneumonia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Sheet1!$A$2:$A$28</c:f>
              <c:strCache>
                <c:ptCount val="27"/>
                <c:pt idx="0">
                  <c:v>14</c:v>
                </c:pt>
                <c:pt idx="1">
                  <c:v>6A</c:v>
                </c:pt>
                <c:pt idx="2">
                  <c:v>19F</c:v>
                </c:pt>
                <c:pt idx="3">
                  <c:v>6B</c:v>
                </c:pt>
                <c:pt idx="4">
                  <c:v>23F</c:v>
                </c:pt>
                <c:pt idx="5">
                  <c:v>19A</c:v>
                </c:pt>
                <c:pt idx="6">
                  <c:v>NT</c:v>
                </c:pt>
                <c:pt idx="7">
                  <c:v>6C</c:v>
                </c:pt>
                <c:pt idx="8">
                  <c:v>9V</c:v>
                </c:pt>
                <c:pt idx="9">
                  <c:v>34</c:v>
                </c:pt>
                <c:pt idx="10">
                  <c:v>10A</c:v>
                </c:pt>
                <c:pt idx="11">
                  <c:v>15B</c:v>
                </c:pt>
                <c:pt idx="12">
                  <c:v>15C</c:v>
                </c:pt>
                <c:pt idx="13">
                  <c:v>23A</c:v>
                </c:pt>
                <c:pt idx="14">
                  <c:v>35B</c:v>
                </c:pt>
                <c:pt idx="15">
                  <c:v>13</c:v>
                </c:pt>
                <c:pt idx="16">
                  <c:v>16F</c:v>
                </c:pt>
                <c:pt idx="17">
                  <c:v>18C</c:v>
                </c:pt>
                <c:pt idx="18">
                  <c:v>33B</c:v>
                </c:pt>
                <c:pt idx="19">
                  <c:v>17F</c:v>
                </c:pt>
                <c:pt idx="20">
                  <c:v>4</c:v>
                </c:pt>
                <c:pt idx="21">
                  <c:v>11A</c:v>
                </c:pt>
                <c:pt idx="22">
                  <c:v>20</c:v>
                </c:pt>
                <c:pt idx="23">
                  <c:v>23B</c:v>
                </c:pt>
                <c:pt idx="24">
                  <c:v>31</c:v>
                </c:pt>
                <c:pt idx="25">
                  <c:v>33F</c:v>
                </c:pt>
                <c:pt idx="26">
                  <c:v>Other</c:v>
                </c:pt>
              </c:strCache>
            </c:strRef>
          </c:cat>
          <c:val>
            <c:numRef>
              <c:f>Sheet1!$B$2:$B$28</c:f>
              <c:numCache>
                <c:formatCode>General</c:formatCode>
                <c:ptCount val="27"/>
                <c:pt idx="0">
                  <c:v>6.8</c:v>
                </c:pt>
                <c:pt idx="1">
                  <c:v>1.1000000000000001</c:v>
                </c:pt>
                <c:pt idx="2">
                  <c:v>5.7</c:v>
                </c:pt>
                <c:pt idx="3">
                  <c:v>2.2999999999999998</c:v>
                </c:pt>
                <c:pt idx="4">
                  <c:v>9.1</c:v>
                </c:pt>
                <c:pt idx="5">
                  <c:v>8</c:v>
                </c:pt>
                <c:pt idx="6">
                  <c:v>3.4</c:v>
                </c:pt>
                <c:pt idx="7">
                  <c:v>0</c:v>
                </c:pt>
                <c:pt idx="8">
                  <c:v>0</c:v>
                </c:pt>
                <c:pt idx="9">
                  <c:v>8</c:v>
                </c:pt>
                <c:pt idx="10">
                  <c:v>5.7</c:v>
                </c:pt>
                <c:pt idx="11">
                  <c:v>2.2999999999999998</c:v>
                </c:pt>
                <c:pt idx="12">
                  <c:v>1.1000000000000001</c:v>
                </c:pt>
                <c:pt idx="13">
                  <c:v>1.1000000000000001</c:v>
                </c:pt>
                <c:pt idx="14">
                  <c:v>2.2999999999999998</c:v>
                </c:pt>
                <c:pt idx="15">
                  <c:v>1.1000000000000001</c:v>
                </c:pt>
                <c:pt idx="16">
                  <c:v>5.7</c:v>
                </c:pt>
                <c:pt idx="17">
                  <c:v>1.1000000000000001</c:v>
                </c:pt>
                <c:pt idx="18">
                  <c:v>4.5</c:v>
                </c:pt>
                <c:pt idx="19">
                  <c:v>1.1000000000000001</c:v>
                </c:pt>
                <c:pt idx="20">
                  <c:v>0</c:v>
                </c:pt>
                <c:pt idx="21">
                  <c:v>2.2999999999999998</c:v>
                </c:pt>
                <c:pt idx="22">
                  <c:v>0</c:v>
                </c:pt>
                <c:pt idx="23">
                  <c:v>2.2999999999999998</c:v>
                </c:pt>
                <c:pt idx="24">
                  <c:v>3.4</c:v>
                </c:pt>
                <c:pt idx="25">
                  <c:v>0</c:v>
                </c:pt>
                <c:pt idx="26">
                  <c:v>21.6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Community children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Sheet1!$A$2:$A$28</c:f>
              <c:strCache>
                <c:ptCount val="27"/>
                <c:pt idx="0">
                  <c:v>14</c:v>
                </c:pt>
                <c:pt idx="1">
                  <c:v>6A</c:v>
                </c:pt>
                <c:pt idx="2">
                  <c:v>19F</c:v>
                </c:pt>
                <c:pt idx="3">
                  <c:v>6B</c:v>
                </c:pt>
                <c:pt idx="4">
                  <c:v>23F</c:v>
                </c:pt>
                <c:pt idx="5">
                  <c:v>19A</c:v>
                </c:pt>
                <c:pt idx="6">
                  <c:v>NT</c:v>
                </c:pt>
                <c:pt idx="7">
                  <c:v>6C</c:v>
                </c:pt>
                <c:pt idx="8">
                  <c:v>9V</c:v>
                </c:pt>
                <c:pt idx="9">
                  <c:v>34</c:v>
                </c:pt>
                <c:pt idx="10">
                  <c:v>10A</c:v>
                </c:pt>
                <c:pt idx="11">
                  <c:v>15B</c:v>
                </c:pt>
                <c:pt idx="12">
                  <c:v>15C</c:v>
                </c:pt>
                <c:pt idx="13">
                  <c:v>23A</c:v>
                </c:pt>
                <c:pt idx="14">
                  <c:v>35B</c:v>
                </c:pt>
                <c:pt idx="15">
                  <c:v>13</c:v>
                </c:pt>
                <c:pt idx="16">
                  <c:v>16F</c:v>
                </c:pt>
                <c:pt idx="17">
                  <c:v>18C</c:v>
                </c:pt>
                <c:pt idx="18">
                  <c:v>33B</c:v>
                </c:pt>
                <c:pt idx="19">
                  <c:v>17F</c:v>
                </c:pt>
                <c:pt idx="20">
                  <c:v>4</c:v>
                </c:pt>
                <c:pt idx="21">
                  <c:v>11A</c:v>
                </c:pt>
                <c:pt idx="22">
                  <c:v>20</c:v>
                </c:pt>
                <c:pt idx="23">
                  <c:v>23B</c:v>
                </c:pt>
                <c:pt idx="24">
                  <c:v>31</c:v>
                </c:pt>
                <c:pt idx="25">
                  <c:v>33F</c:v>
                </c:pt>
                <c:pt idx="26">
                  <c:v>Other</c:v>
                </c:pt>
              </c:strCache>
            </c:strRef>
          </c:cat>
          <c:val>
            <c:numRef>
              <c:f>Sheet1!$C$2:$C$28</c:f>
              <c:numCache>
                <c:formatCode>General</c:formatCode>
                <c:ptCount val="27"/>
                <c:pt idx="0">
                  <c:v>8.3000000000000007</c:v>
                </c:pt>
                <c:pt idx="1">
                  <c:v>7.4</c:v>
                </c:pt>
                <c:pt idx="2">
                  <c:v>7.1</c:v>
                </c:pt>
                <c:pt idx="3">
                  <c:v>6.7</c:v>
                </c:pt>
                <c:pt idx="4">
                  <c:v>6.4</c:v>
                </c:pt>
                <c:pt idx="5">
                  <c:v>4.8</c:v>
                </c:pt>
                <c:pt idx="6">
                  <c:v>4.5</c:v>
                </c:pt>
                <c:pt idx="7">
                  <c:v>3.8</c:v>
                </c:pt>
                <c:pt idx="8">
                  <c:v>3.2</c:v>
                </c:pt>
                <c:pt idx="9">
                  <c:v>3.2</c:v>
                </c:pt>
                <c:pt idx="10">
                  <c:v>2.6</c:v>
                </c:pt>
                <c:pt idx="11">
                  <c:v>2.2000000000000002</c:v>
                </c:pt>
                <c:pt idx="12">
                  <c:v>2.2000000000000002</c:v>
                </c:pt>
                <c:pt idx="13">
                  <c:v>2.2000000000000002</c:v>
                </c:pt>
                <c:pt idx="14">
                  <c:v>2.2000000000000002</c:v>
                </c:pt>
                <c:pt idx="15">
                  <c:v>1.9</c:v>
                </c:pt>
                <c:pt idx="16">
                  <c:v>1.9</c:v>
                </c:pt>
                <c:pt idx="17">
                  <c:v>1.9</c:v>
                </c:pt>
                <c:pt idx="18">
                  <c:v>1.9</c:v>
                </c:pt>
                <c:pt idx="19">
                  <c:v>1.6</c:v>
                </c:pt>
                <c:pt idx="20">
                  <c:v>1.3</c:v>
                </c:pt>
                <c:pt idx="21">
                  <c:v>1.3</c:v>
                </c:pt>
                <c:pt idx="22">
                  <c:v>1.3</c:v>
                </c:pt>
                <c:pt idx="23">
                  <c:v>1.3</c:v>
                </c:pt>
                <c:pt idx="24">
                  <c:v>1.3</c:v>
                </c:pt>
                <c:pt idx="25">
                  <c:v>1.3</c:v>
                </c:pt>
                <c:pt idx="26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9773232"/>
        <c:axId val="249773624"/>
      </c:barChart>
      <c:catAx>
        <c:axId val="24977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773624"/>
        <c:crosses val="autoZero"/>
        <c:auto val="1"/>
        <c:lblAlgn val="ctr"/>
        <c:lblOffset val="100"/>
        <c:noMultiLvlLbl val="0"/>
      </c:catAx>
      <c:valAx>
        <c:axId val="249773624"/>
        <c:scaling>
          <c:orientation val="minMax"/>
          <c:max val="2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Percentage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77323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0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4B188-FE4A-4AAC-8D71-93CC02D37D04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1EF66-DA73-402E-B6FB-0AA65D29B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67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PCR and culture results combined</a:t>
            </a:r>
            <a:r>
              <a:rPr lang="en-US" baseline="0" dirty="0" smtClean="0"/>
              <a:t> for serotype distribution – serotypes assumed to be </a:t>
            </a:r>
            <a:r>
              <a:rPr lang="en-US" baseline="0" dirty="0" err="1" smtClean="0"/>
              <a:t>nonVT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1EF66-DA73-402E-B6FB-0AA65D29B4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0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8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4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7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4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444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5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912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40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3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9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69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C2D0A-810B-4AEA-8D61-5180A5E90A20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CACCF-54F9-46C4-989D-B5183B2CD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461248993"/>
              </p:ext>
            </p:extLst>
          </p:nvPr>
        </p:nvGraphicFramePr>
        <p:xfrm>
          <a:off x="127889" y="146048"/>
          <a:ext cx="8888224" cy="4551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7168" y="4697484"/>
            <a:ext cx="8891526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Other serotypes: </a:t>
            </a:r>
            <a:r>
              <a:rPr lang="en-US" sz="1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Children with clinical pneumonia: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3 children each with 6A/B/C/D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35A; 2 children with 35A/C/42; 1 child each with 7B, 9A, 9N, 9V/A, 15A, 15B/15C, 19B, 24F, 25F/A/38, 35F/47F, and 39. </a:t>
            </a:r>
            <a:r>
              <a:rPr lang="en-US" sz="1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Community children: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3 children each with 5, 10B, 22A; 2 children each with 8, 9N, 9N/L, 10F, 10F/C/33C, 11A/D, 15B/C, 21, 25F/A/38, 27, 35A, 35A/C/42, 38, and 48; 1 child each with 3, 6A/B/C/D, 7B/C/40, 15A, 16, 18B, 22F, 24F, 24F/A/B, 29, 33C, 35F/47F, and 37. 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NT: non-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typeable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41654"/>
              </p:ext>
            </p:extLst>
          </p:nvPr>
        </p:nvGraphicFramePr>
        <p:xfrm>
          <a:off x="127170" y="5605883"/>
          <a:ext cx="8891524" cy="10891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5444"/>
                <a:gridCol w="1363873"/>
                <a:gridCol w="1574464"/>
                <a:gridCol w="1302581"/>
                <a:gridCol w="1302581"/>
                <a:gridCol w="1302581"/>
              </a:tblGrid>
              <a:tr h="241123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Serotype coverage *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PCV10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10-valent</a:t>
                      </a:r>
                      <a:r>
                        <a:rPr lang="en-US" sz="9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product (India)</a:t>
                      </a:r>
                      <a:endParaRPr 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PCV13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PCV15</a:t>
                      </a:r>
                      <a:endParaRPr 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PCV24</a:t>
                      </a:r>
                    </a:p>
                  </a:txBody>
                  <a:tcPr/>
                </a:tc>
              </a:tr>
              <a:tr h="2411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Children with clinical pneumonia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26.1%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33.0%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34.1%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34.1%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46.6%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2411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Community children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43.3%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44.9%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48.4%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60.3%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1123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Serotype coverage</a:t>
                      </a:r>
                      <a:r>
                        <a:rPr lang="en-US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defined as the proportion of isolates of a type included in the vaccine; </a:t>
                      </a:r>
                      <a:r>
                        <a:rPr lang="en-US" sz="9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serogroups</a:t>
                      </a:r>
                      <a:r>
                        <a:rPr lang="en-US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from PCR assumed to be non-vaccine serotypes; cross-protection between 6A and 6B assumed for </a:t>
                      </a:r>
                      <a:r>
                        <a:rPr lang="en-US" sz="9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PCV10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90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5634</TotalTime>
  <Words>216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Sutcliffe, Catherine G.</dc:creator>
  <cp:lastModifiedBy>Sutcliffe, Catherine G.</cp:lastModifiedBy>
  <cp:revision>144</cp:revision>
  <dcterms:created xsi:type="dcterms:W3CDTF">2018-05-04T17:50:00Z</dcterms:created>
  <dcterms:modified xsi:type="dcterms:W3CDTF">2019-06-28T14:06:47Z</dcterms:modified>
</cp:coreProperties>
</file>