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0" r:id="rId2"/>
  </p:sldIdLst>
  <p:sldSz cx="9144000" cy="6858000" type="screen4x3"/>
  <p:notesSz cx="6858000" cy="93138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7997" autoAdjust="0"/>
  </p:normalViewPr>
  <p:slideViewPr>
    <p:cSldViewPr>
      <p:cViewPr>
        <p:scale>
          <a:sx n="89" d="100"/>
          <a:sy n="89" d="100"/>
        </p:scale>
        <p:origin x="-1824" y="-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F1532-BA7A-4C28-A6BF-866E4CCB5F37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4363"/>
            <a:ext cx="5486400" cy="41910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7140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7140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C91A9-B60C-4556-9879-C0A982E8F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268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201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72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8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68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422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469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3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7430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1554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918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919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57259-091D-433D-8561-E06C4C9F3D14}" type="datetimeFigureOut">
              <a:rPr lang="en-US" smtClean="0"/>
              <a:t>6/20/2019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C5833-773A-42ED-AF6D-537DCB074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049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microsoft.com/office/2007/relationships/hdphoto" Target="../media/hdphoto5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11" Type="http://schemas.openxmlformats.org/officeDocument/2006/relationships/image" Target="../media/image6.jpeg"/><Relationship Id="rId5" Type="http://schemas.microsoft.com/office/2007/relationships/hdphoto" Target="../media/hdphoto2.wdp"/><Relationship Id="rId10" Type="http://schemas.openxmlformats.org/officeDocument/2006/relationships/image" Target="../media/image5.jpe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/>
          <p:cNvSpPr txBox="1"/>
          <p:nvPr/>
        </p:nvSpPr>
        <p:spPr>
          <a:xfrm>
            <a:off x="186795" y="138987"/>
            <a:ext cx="795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S1 Fig.</a:t>
            </a:r>
            <a:endParaRPr lang="en-US" b="1" dirty="0"/>
          </a:p>
        </p:txBody>
      </p:sp>
      <p:grpSp>
        <p:nvGrpSpPr>
          <p:cNvPr id="31" name="Group 30"/>
          <p:cNvGrpSpPr/>
          <p:nvPr/>
        </p:nvGrpSpPr>
        <p:grpSpPr>
          <a:xfrm>
            <a:off x="2353671" y="381000"/>
            <a:ext cx="4732929" cy="4381901"/>
            <a:chOff x="1752600" y="1695094"/>
            <a:chExt cx="4732929" cy="4381901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2810" y="1726702"/>
              <a:ext cx="2651760" cy="397054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2810" y="2141855"/>
              <a:ext cx="2651760" cy="380332"/>
            </a:xfrm>
            <a:prstGeom prst="rect">
              <a:avLst/>
            </a:prstGeom>
          </p:spPr>
        </p:pic>
        <p:sp>
          <p:nvSpPr>
            <p:cNvPr id="46" name="Rectangle 45"/>
            <p:cNvSpPr/>
            <p:nvPr/>
          </p:nvSpPr>
          <p:spPr>
            <a:xfrm>
              <a:off x="2819402" y="1695094"/>
              <a:ext cx="2653966" cy="8135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/>
            <p:cNvCxnSpPr/>
            <p:nvPr/>
          </p:nvCxnSpPr>
          <p:spPr>
            <a:xfrm flipV="1">
              <a:off x="2819402" y="2139678"/>
              <a:ext cx="2665168" cy="2177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/>
            <p:cNvSpPr txBox="1"/>
            <p:nvPr/>
          </p:nvSpPr>
          <p:spPr>
            <a:xfrm>
              <a:off x="5499810" y="1723842"/>
              <a:ext cx="9857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T-bet         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499810" y="2116510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819401" y="2638242"/>
              <a:ext cx="2676521" cy="8135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35" t="37697" r="3998" b="17082"/>
            <a:stretch/>
          </p:blipFill>
          <p:spPr>
            <a:xfrm>
              <a:off x="2830627" y="2671915"/>
              <a:ext cx="2651760" cy="346199"/>
            </a:xfrm>
            <a:prstGeom prst="rect">
              <a:avLst/>
            </a:prstGeom>
          </p:spPr>
        </p:pic>
        <p:cxnSp>
          <p:nvCxnSpPr>
            <p:cNvPr id="59" name="Straight Connector 58"/>
            <p:cNvCxnSpPr/>
            <p:nvPr/>
          </p:nvCxnSpPr>
          <p:spPr>
            <a:xfrm>
              <a:off x="2831441" y="3018114"/>
              <a:ext cx="2622643" cy="11346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2" name="Picture 61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7" t="13006" r="1" b="20783"/>
            <a:stretch/>
          </p:blipFill>
          <p:spPr>
            <a:xfrm>
              <a:off x="2832131" y="3055408"/>
              <a:ext cx="2635567" cy="361580"/>
            </a:xfrm>
            <a:prstGeom prst="rect">
              <a:avLst/>
            </a:prstGeom>
          </p:spPr>
        </p:pic>
        <p:sp>
          <p:nvSpPr>
            <p:cNvPr id="63" name="TextBox 62"/>
            <p:cNvSpPr txBox="1"/>
            <p:nvPr/>
          </p:nvSpPr>
          <p:spPr>
            <a:xfrm>
              <a:off x="5499810" y="2689824"/>
              <a:ext cx="5529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T-bet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5499810" y="3091201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865285" y="4451133"/>
              <a:ext cx="31545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0      1   10    0     1   10     0    1   10 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Right Brace 65"/>
            <p:cNvSpPr/>
            <p:nvPr/>
          </p:nvSpPr>
          <p:spPr>
            <a:xfrm rot="5400000">
              <a:off x="3205416" y="4359808"/>
              <a:ext cx="95253" cy="772871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ight Brace 66"/>
            <p:cNvSpPr/>
            <p:nvPr/>
          </p:nvSpPr>
          <p:spPr>
            <a:xfrm rot="5400000">
              <a:off x="4127573" y="4393324"/>
              <a:ext cx="95253" cy="70584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ight Brace 67"/>
            <p:cNvSpPr/>
            <p:nvPr/>
          </p:nvSpPr>
          <p:spPr>
            <a:xfrm rot="5400000">
              <a:off x="5008406" y="4359303"/>
              <a:ext cx="106364" cy="784992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 rot="16200000">
              <a:off x="3054951" y="4817034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PM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 rot="16200000">
              <a:off x="3512497" y="5273890"/>
              <a:ext cx="13292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PM </a:t>
              </a:r>
              <a:r>
                <a:rPr lang="en-US" sz="12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r>
                <a:rPr lang="en-US" sz="12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M.tb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MOI1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4378497" y="5273890"/>
              <a:ext cx="132921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PM</a:t>
              </a:r>
              <a:r>
                <a:rPr lang="en-US" sz="1200" b="1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+ </a:t>
              </a:r>
              <a:r>
                <a:rPr lang="en-US" sz="1200" b="1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M.tb</a:t>
              </a:r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MOI5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458224" y="4451133"/>
              <a:ext cx="5902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smtClean="0">
                  <a:latin typeface="Arial" panose="020B0604020202020204" pitchFamily="34" charset="0"/>
                  <a:cs typeface="Arial" panose="020B0604020202020204" pitchFamily="34" charset="0"/>
                </a:rPr>
                <a:t>µg/ml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819400" y="3552642"/>
              <a:ext cx="2653939" cy="81358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4" name="Straight Connector 73"/>
            <p:cNvCxnSpPr/>
            <p:nvPr/>
          </p:nvCxnSpPr>
          <p:spPr>
            <a:xfrm>
              <a:off x="2819402" y="3943860"/>
              <a:ext cx="2646721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TextBox 74"/>
            <p:cNvSpPr txBox="1"/>
            <p:nvPr/>
          </p:nvSpPr>
          <p:spPr>
            <a:xfrm>
              <a:off x="5499810" y="3604224"/>
              <a:ext cx="55290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T-bet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499810" y="4005601"/>
              <a:ext cx="73930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00" t="37118" r="1667" b="24235"/>
            <a:stretch/>
          </p:blipFill>
          <p:spPr>
            <a:xfrm>
              <a:off x="2844850" y="3594579"/>
              <a:ext cx="2651073" cy="305902"/>
            </a:xfrm>
            <a:prstGeom prst="rect">
              <a:avLst/>
            </a:prstGeom>
          </p:spPr>
        </p:pic>
        <p:pic>
          <p:nvPicPr>
            <p:cNvPr id="78" name="Picture 77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00" t="28835" r="1667" b="21779"/>
            <a:stretch/>
          </p:blipFill>
          <p:spPr>
            <a:xfrm>
              <a:off x="2837587" y="3985118"/>
              <a:ext cx="2617542" cy="352237"/>
            </a:xfrm>
            <a:prstGeom prst="rect">
              <a:avLst/>
            </a:prstGeom>
          </p:spPr>
        </p:pic>
        <p:sp>
          <p:nvSpPr>
            <p:cNvPr id="79" name="TextBox 78"/>
            <p:cNvSpPr txBox="1"/>
            <p:nvPr/>
          </p:nvSpPr>
          <p:spPr>
            <a:xfrm>
              <a:off x="1752600" y="1981200"/>
              <a:ext cx="8691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Subject 1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752600" y="2923401"/>
              <a:ext cx="8691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Subject 2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752600" y="3837801"/>
              <a:ext cx="8691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Subject 3</a:t>
              </a:r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1074671" y="4835098"/>
            <a:ext cx="762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Fig. T-bet and GAPDH expression in three subjects.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PM</a:t>
            </a:r>
            <a:r>
              <a:rPr lang="en-US" sz="1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2.5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pre-exposed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 and 10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µl/ml)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PBMC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(n=3) were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infected with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M.tb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MOI1 and 5 or left uninfected </a:t>
            </a:r>
            <a:r>
              <a:rPr lang="en-US" sz="120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sz="1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 h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Protein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lysates were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analyzed with SDS/PAGE followed by western blotting with T-bet and GAPDH antibodies.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T-Bet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GAPDH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from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three independent experiments from three subjects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shown.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493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24829</TotalTime>
  <Words>105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Srijata Sarkar</dc:creator>
  <cp:lastModifiedBy>Srijata Sarkar</cp:lastModifiedBy>
  <cp:revision>269</cp:revision>
  <cp:lastPrinted>2019-04-06T13:36:01Z</cp:lastPrinted>
  <dcterms:created xsi:type="dcterms:W3CDTF">2017-06-28T15:45:14Z</dcterms:created>
  <dcterms:modified xsi:type="dcterms:W3CDTF">2019-06-20T22:52:20Z</dcterms:modified>
</cp:coreProperties>
</file>