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522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492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760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223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0629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1686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649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113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143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95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586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42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D5361-AC48-4903-A2AC-C1B165146913}" type="datetimeFigureOut">
              <a:rPr lang="de-DE" smtClean="0"/>
              <a:t>14.02.2019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FB89A-6E94-467A-B3CF-508B32A326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1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:\0my\Fotos\ChronMast_Bilder\2016_08_10_D05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28" y="5157192"/>
            <a:ext cx="1440000" cy="10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M:\0my\Fotos\ChronMast_Bilder\2016_08_10_D03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208" y="5157192"/>
            <a:ext cx="1440000" cy="10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23528" y="4725184"/>
            <a:ext cx="19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 daughters: n=21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444208" y="4725184"/>
            <a:ext cx="19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 daughters: n=21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660232" y="332656"/>
            <a:ext cx="19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Q/q sires (n=6):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995936" y="16188"/>
            <a:ext cx="7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BTA18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516216" y="872681"/>
            <a:ext cx="262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Σa</a:t>
            </a:r>
            <a:r>
              <a:rPr lang="en-US" sz="1600" baseline="-25000" dirty="0" err="1" smtClean="0"/>
              <a:t>SNP</a:t>
            </a:r>
            <a:r>
              <a:rPr lang="en-US" sz="1600" baseline="-25000" dirty="0" smtClean="0"/>
              <a:t>-A</a:t>
            </a:r>
            <a:r>
              <a:rPr lang="en-US" sz="1600" dirty="0" smtClean="0"/>
              <a:t> </a:t>
            </a:r>
            <a:r>
              <a:rPr lang="en-US" sz="1600" dirty="0"/>
              <a:t>- </a:t>
            </a:r>
            <a:r>
              <a:rPr lang="en-US" sz="1600" dirty="0" err="1" smtClean="0"/>
              <a:t>Σa</a:t>
            </a:r>
            <a:r>
              <a:rPr lang="en-US" sz="1600" baseline="-25000" dirty="0" err="1" smtClean="0"/>
              <a:t>SNP</a:t>
            </a:r>
            <a:r>
              <a:rPr lang="en-US" sz="1600" baseline="-25000" dirty="0" smtClean="0"/>
              <a:t>-B</a:t>
            </a:r>
            <a:r>
              <a:rPr lang="en-US" sz="1600" dirty="0" smtClean="0"/>
              <a:t> </a:t>
            </a:r>
          </a:p>
          <a:p>
            <a:pPr algn="ctr"/>
            <a:r>
              <a:rPr lang="en-US" sz="1600" dirty="0" smtClean="0"/>
              <a:t>&gt; 2 </a:t>
            </a:r>
            <a:r>
              <a:rPr lang="en-US" sz="1600" dirty="0" err="1" smtClean="0"/>
              <a:t>SD</a:t>
            </a:r>
            <a:r>
              <a:rPr lang="en-US" sz="1600" baseline="-25000" dirty="0" err="1" smtClean="0"/>
              <a:t>all</a:t>
            </a:r>
            <a:r>
              <a:rPr lang="en-US" sz="1600" baseline="-25000" dirty="0" smtClean="0"/>
              <a:t> sires </a:t>
            </a:r>
            <a:r>
              <a:rPr lang="en-US" sz="1600" dirty="0" smtClean="0"/>
              <a:t>(</a:t>
            </a:r>
            <a:r>
              <a:rPr lang="en-US" sz="1600" dirty="0" smtClean="0"/>
              <a:t>Σ </a:t>
            </a:r>
            <a:r>
              <a:rPr lang="en-US" sz="1600" dirty="0" err="1" smtClean="0"/>
              <a:t>a</a:t>
            </a:r>
            <a:r>
              <a:rPr lang="en-US" sz="1600" baseline="-25000" dirty="0" err="1" smtClean="0"/>
              <a:t>SNP</a:t>
            </a:r>
            <a:r>
              <a:rPr lang="en-US" sz="1600" baseline="-25000" dirty="0" smtClean="0"/>
              <a:t>-A</a:t>
            </a:r>
            <a:r>
              <a:rPr lang="en-US" sz="1600" dirty="0" smtClean="0"/>
              <a:t> </a:t>
            </a:r>
            <a:r>
              <a:rPr lang="en-US" sz="1600" dirty="0"/>
              <a:t>- </a:t>
            </a:r>
            <a:r>
              <a:rPr lang="en-US" sz="1600" dirty="0" err="1" smtClean="0"/>
              <a:t>Σa</a:t>
            </a:r>
            <a:r>
              <a:rPr lang="en-US" sz="1600" baseline="-25000" dirty="0" err="1" smtClean="0"/>
              <a:t>SNP</a:t>
            </a:r>
            <a:r>
              <a:rPr lang="en-US" sz="1600" baseline="-25000" dirty="0" smtClean="0"/>
              <a:t>-B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cxnSp>
        <p:nvCxnSpPr>
          <p:cNvPr id="12" name="Gerade Verbindung mit Pfeil 11"/>
          <p:cNvCxnSpPr/>
          <p:nvPr/>
        </p:nvCxnSpPr>
        <p:spPr>
          <a:xfrm flipH="1">
            <a:off x="1259632" y="3356952"/>
            <a:ext cx="1296000" cy="1440200"/>
          </a:xfrm>
          <a:prstGeom prst="straightConnector1">
            <a:avLst/>
          </a:prstGeom>
          <a:ln w="28575" cap="flat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6156176" y="3357152"/>
            <a:ext cx="1296000" cy="1440000"/>
          </a:xfrm>
          <a:prstGeom prst="straightConnector1">
            <a:avLst/>
          </a:prstGeom>
          <a:ln w="28575" cap="flat">
            <a:solidFill>
              <a:schemeClr val="tx1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C:\Users\heimes\AppData\Local\Microsoft\Windows\Temporary Internet Files\Content.Outlook\CEZWX60Y\BTA1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40"/>
          <a:stretch/>
        </p:blipFill>
        <p:spPr bwMode="auto">
          <a:xfrm>
            <a:off x="2699792" y="485964"/>
            <a:ext cx="575653" cy="30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heimes\AppData\Local\Microsoft\Windows\Temporary Internet Files\Content.Outlook\CEZWX60Y\BTA1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40"/>
          <a:stretch/>
        </p:blipFill>
        <p:spPr bwMode="auto">
          <a:xfrm>
            <a:off x="5436096" y="485964"/>
            <a:ext cx="575653" cy="30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2717690" y="2601000"/>
            <a:ext cx="540000" cy="82800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hteck 15"/>
          <p:cNvSpPr/>
          <p:nvPr/>
        </p:nvSpPr>
        <p:spPr>
          <a:xfrm>
            <a:off x="5454778" y="2601000"/>
            <a:ext cx="540000" cy="82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feld 1"/>
          <p:cNvSpPr txBox="1"/>
          <p:nvPr/>
        </p:nvSpPr>
        <p:spPr>
          <a:xfrm>
            <a:off x="7200512" y="6546830"/>
            <a:ext cx="198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/>
              <a:t>BTA18  </a:t>
            </a:r>
            <a:r>
              <a:rPr lang="de-DE" sz="800" dirty="0" err="1" smtClean="0"/>
              <a:t>according</a:t>
            </a:r>
            <a:r>
              <a:rPr lang="de-DE" sz="800" dirty="0" smtClean="0"/>
              <a:t> </a:t>
            </a:r>
            <a:r>
              <a:rPr lang="de-DE" sz="800" dirty="0" err="1" smtClean="0"/>
              <a:t>to</a:t>
            </a:r>
            <a:r>
              <a:rPr lang="de-DE" sz="800" dirty="0" smtClean="0"/>
              <a:t> ISCNDB 2000</a:t>
            </a:r>
          </a:p>
          <a:p>
            <a:pPr algn="ctr"/>
            <a:r>
              <a:rPr lang="de-DE" sz="800" dirty="0" smtClean="0"/>
              <a:t>(</a:t>
            </a:r>
            <a:r>
              <a:rPr lang="de-DE" sz="800" dirty="0" err="1" smtClean="0"/>
              <a:t>kindly</a:t>
            </a:r>
            <a:r>
              <a:rPr lang="de-DE" sz="800" dirty="0" smtClean="0"/>
              <a:t> </a:t>
            </a:r>
            <a:r>
              <a:rPr lang="de-DE" sz="800" dirty="0" err="1" smtClean="0"/>
              <a:t>provided</a:t>
            </a:r>
            <a:r>
              <a:rPr lang="de-DE" sz="800" dirty="0" smtClean="0"/>
              <a:t> </a:t>
            </a:r>
            <a:r>
              <a:rPr lang="de-DE" sz="800" dirty="0" err="1" smtClean="0"/>
              <a:t>by</a:t>
            </a:r>
            <a:r>
              <a:rPr lang="de-DE" sz="800" dirty="0" smtClean="0"/>
              <a:t> Dr. T. Goldammer, FBN)</a:t>
            </a:r>
            <a:endParaRPr lang="de-DE" sz="800" dirty="0"/>
          </a:p>
        </p:txBody>
      </p:sp>
      <p:sp>
        <p:nvSpPr>
          <p:cNvPr id="11" name="Textfeld 10"/>
          <p:cNvSpPr txBox="1"/>
          <p:nvPr/>
        </p:nvSpPr>
        <p:spPr>
          <a:xfrm>
            <a:off x="6876256" y="1749010"/>
            <a:ext cx="2016224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/>
              <a:t>Legend:</a:t>
            </a:r>
          </a:p>
          <a:p>
            <a:r>
              <a:rPr lang="en-US" sz="1200" dirty="0" err="1"/>
              <a:t>Σa</a:t>
            </a:r>
            <a:r>
              <a:rPr lang="en-US" sz="1200" baseline="-25000" dirty="0" err="1"/>
              <a:t>SNP</a:t>
            </a:r>
            <a:r>
              <a:rPr lang="en-US" sz="1200" baseline="-25000" dirty="0"/>
              <a:t>-Q </a:t>
            </a:r>
            <a:r>
              <a:rPr lang="en-US" sz="1200" dirty="0" smtClean="0"/>
              <a:t>: sum of all SNP allele effects in haplotype A</a:t>
            </a:r>
          </a:p>
          <a:p>
            <a:r>
              <a:rPr lang="en-US" sz="1200" dirty="0" err="1" smtClean="0"/>
              <a:t>Σa</a:t>
            </a:r>
            <a:r>
              <a:rPr lang="en-US" sz="1200" baseline="-25000" dirty="0" err="1" smtClean="0"/>
              <a:t>SNP</a:t>
            </a:r>
            <a:r>
              <a:rPr lang="en-US" sz="1200" baseline="-25000" dirty="0" smtClean="0"/>
              <a:t>-q </a:t>
            </a:r>
            <a:r>
              <a:rPr lang="en-US" sz="1200" dirty="0"/>
              <a:t>: sum of all SNP allele effects in haplotype </a:t>
            </a:r>
            <a:r>
              <a:rPr lang="en-US" sz="1200" dirty="0" smtClean="0"/>
              <a:t>B</a:t>
            </a:r>
            <a:endParaRPr lang="en-US" sz="1200" dirty="0"/>
          </a:p>
          <a:p>
            <a:r>
              <a:rPr lang="en-US" sz="1200" dirty="0" smtClean="0"/>
              <a:t>SD: standard deviation</a:t>
            </a:r>
          </a:p>
          <a:p>
            <a:r>
              <a:rPr lang="en-US" sz="1200" dirty="0" smtClean="0"/>
              <a:t>Q: favorable haplotype</a:t>
            </a:r>
          </a:p>
          <a:p>
            <a:r>
              <a:rPr lang="en-US" sz="1200" dirty="0" smtClean="0"/>
              <a:t>q: unfavorable haplotype</a:t>
            </a:r>
          </a:p>
          <a:p>
            <a:endParaRPr lang="en-US" sz="1200" dirty="0"/>
          </a:p>
        </p:txBody>
      </p:sp>
      <p:sp>
        <p:nvSpPr>
          <p:cNvPr id="13" name="Geschweifte Klammer rechts 12"/>
          <p:cNvSpPr/>
          <p:nvPr/>
        </p:nvSpPr>
        <p:spPr>
          <a:xfrm>
            <a:off x="3347864" y="2601000"/>
            <a:ext cx="144016" cy="828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3419872" y="2830334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Σ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SNP</a:t>
            </a:r>
            <a:r>
              <a:rPr lang="en-US" baseline="-25000" dirty="0" smtClean="0"/>
              <a:t>-A</a:t>
            </a:r>
            <a:endParaRPr lang="de-DE" dirty="0"/>
          </a:p>
        </p:txBody>
      </p:sp>
      <p:sp>
        <p:nvSpPr>
          <p:cNvPr id="21" name="Geschweifte Klammer rechts 20"/>
          <p:cNvSpPr/>
          <p:nvPr/>
        </p:nvSpPr>
        <p:spPr>
          <a:xfrm flipH="1">
            <a:off x="5220072" y="2601000"/>
            <a:ext cx="144016" cy="828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4490257" y="2830334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Σ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SNP</a:t>
            </a:r>
            <a:r>
              <a:rPr lang="en-US" baseline="-25000" dirty="0" smtClean="0"/>
              <a:t>-B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3560225" y="549515"/>
            <a:ext cx="1663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haplotypes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sire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30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Bildschirmpräsentation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Heimes, Annika</dc:creator>
  <cp:lastModifiedBy>Kühn, Christa</cp:lastModifiedBy>
  <cp:revision>13</cp:revision>
  <dcterms:created xsi:type="dcterms:W3CDTF">2019-02-11T08:19:51Z</dcterms:created>
  <dcterms:modified xsi:type="dcterms:W3CDTF">2019-02-14T16:06:01Z</dcterms:modified>
</cp:coreProperties>
</file>