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529" r:id="rId2"/>
    <p:sldId id="530" r:id="rId3"/>
  </p:sldIdLst>
  <p:sldSz cx="6858000" cy="9144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userDrawn="1">
          <p15:clr>
            <a:srgbClr val="A4A3A4"/>
          </p15:clr>
        </p15:guide>
        <p15:guide id="2" pos="216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7" name="alex lyubimov" initials="al [3]" lastIdx="1" clrIdx="6">
    <p:extLst/>
  </p:cmAuthor>
  <p:cmAuthor id="1" name="KM" initials="-" lastIdx="2" clrIdx="0">
    <p:extLst/>
  </p:cmAuthor>
  <p:cmAuthor id="2" name="KM" initials="- [2]" lastIdx="1" clrIdx="1">
    <p:extLst/>
  </p:cmAuthor>
  <p:cmAuthor id="3" name="KM" initials="- [3]" lastIdx="1" clrIdx="2">
    <p:extLst/>
  </p:cmAuthor>
  <p:cmAuthor id="4" name="Alex Ljubimov" initials="" lastIdx="0" clrIdx="3"/>
  <p:cmAuthor id="5" name="alex lyubimov" initials="al" lastIdx="1" clrIdx="4">
    <p:extLst/>
  </p:cmAuthor>
  <p:cmAuthor id="6" name="alex lyubimov" initials="al [2]" lastIdx="1" clrIdx="5">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8000"/>
    <a:srgbClr val="37BB16"/>
    <a:srgbClr val="0000CC"/>
    <a:srgbClr val="000099"/>
    <a:srgbClr val="0066FF"/>
    <a:srgbClr val="FF0000"/>
    <a:srgbClr val="FF3300"/>
    <a:srgbClr val="FF9999"/>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422" autoAdjust="0"/>
    <p:restoredTop sz="95771" autoAdjust="0"/>
  </p:normalViewPr>
  <p:slideViewPr>
    <p:cSldViewPr>
      <p:cViewPr varScale="1">
        <p:scale>
          <a:sx n="163" d="100"/>
          <a:sy n="163" d="100"/>
        </p:scale>
        <p:origin x="4720" y="176"/>
      </p:cViewPr>
      <p:guideLst>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4"/>
            <a:ext cx="3037523" cy="464662"/>
          </a:xfrm>
          <a:prstGeom prst="rect">
            <a:avLst/>
          </a:prstGeom>
        </p:spPr>
        <p:txBody>
          <a:bodyPr vert="horz" lIns="90471" tIns="45235" rIns="90471" bIns="45235" rtlCol="0"/>
          <a:lstStyle>
            <a:lvl1pPr algn="l">
              <a:defRPr sz="1200"/>
            </a:lvl1pPr>
          </a:lstStyle>
          <a:p>
            <a:endParaRPr lang="en-US"/>
          </a:p>
        </p:txBody>
      </p:sp>
      <p:sp>
        <p:nvSpPr>
          <p:cNvPr id="3" name="Date Placeholder 2"/>
          <p:cNvSpPr>
            <a:spLocks noGrp="1"/>
          </p:cNvSpPr>
          <p:nvPr>
            <p:ph type="dt" idx="1"/>
          </p:nvPr>
        </p:nvSpPr>
        <p:spPr>
          <a:xfrm>
            <a:off x="3971299" y="4"/>
            <a:ext cx="3037523" cy="464662"/>
          </a:xfrm>
          <a:prstGeom prst="rect">
            <a:avLst/>
          </a:prstGeom>
        </p:spPr>
        <p:txBody>
          <a:bodyPr vert="horz" lIns="90471" tIns="45235" rIns="90471" bIns="45235" rtlCol="0"/>
          <a:lstStyle>
            <a:lvl1pPr algn="r">
              <a:defRPr sz="1200"/>
            </a:lvl1pPr>
          </a:lstStyle>
          <a:p>
            <a:fld id="{FB515E0E-E43B-42A1-A9AC-00F03BBE1F9E}" type="datetimeFigureOut">
              <a:rPr lang="en-US" smtClean="0"/>
              <a:pPr/>
              <a:t>1/2/19</a:t>
            </a:fld>
            <a:endParaRPr lang="en-US"/>
          </a:p>
        </p:txBody>
      </p:sp>
      <p:sp>
        <p:nvSpPr>
          <p:cNvPr id="4" name="Slide Image Placeholder 3"/>
          <p:cNvSpPr>
            <a:spLocks noGrp="1" noRot="1" noChangeAspect="1"/>
          </p:cNvSpPr>
          <p:nvPr>
            <p:ph type="sldImg" idx="2"/>
          </p:nvPr>
        </p:nvSpPr>
        <p:spPr>
          <a:xfrm>
            <a:off x="2198688" y="698500"/>
            <a:ext cx="2613025" cy="3484563"/>
          </a:xfrm>
          <a:prstGeom prst="rect">
            <a:avLst/>
          </a:prstGeom>
          <a:noFill/>
          <a:ln w="12700">
            <a:solidFill>
              <a:prstClr val="black"/>
            </a:solidFill>
          </a:ln>
        </p:spPr>
        <p:txBody>
          <a:bodyPr vert="horz" lIns="90471" tIns="45235" rIns="90471" bIns="45235" rtlCol="0" anchor="ctr"/>
          <a:lstStyle/>
          <a:p>
            <a:endParaRPr lang="en-US"/>
          </a:p>
        </p:txBody>
      </p:sp>
      <p:sp>
        <p:nvSpPr>
          <p:cNvPr id="5" name="Notes Placeholder 4"/>
          <p:cNvSpPr>
            <a:spLocks noGrp="1"/>
          </p:cNvSpPr>
          <p:nvPr>
            <p:ph type="body" sz="quarter" idx="3"/>
          </p:nvPr>
        </p:nvSpPr>
        <p:spPr>
          <a:xfrm>
            <a:off x="700723" y="4415083"/>
            <a:ext cx="5608954" cy="4183539"/>
          </a:xfrm>
          <a:prstGeom prst="rect">
            <a:avLst/>
          </a:prstGeom>
        </p:spPr>
        <p:txBody>
          <a:bodyPr vert="horz" lIns="90471" tIns="45235" rIns="90471" bIns="4523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30153"/>
            <a:ext cx="3037523" cy="464662"/>
          </a:xfrm>
          <a:prstGeom prst="rect">
            <a:avLst/>
          </a:prstGeom>
        </p:spPr>
        <p:txBody>
          <a:bodyPr vert="horz" lIns="90471" tIns="45235" rIns="90471" bIns="45235" rtlCol="0" anchor="b"/>
          <a:lstStyle>
            <a:lvl1pPr algn="l">
              <a:defRPr sz="1200"/>
            </a:lvl1pPr>
          </a:lstStyle>
          <a:p>
            <a:endParaRPr lang="en-US"/>
          </a:p>
        </p:txBody>
      </p:sp>
      <p:sp>
        <p:nvSpPr>
          <p:cNvPr id="7" name="Slide Number Placeholder 6"/>
          <p:cNvSpPr>
            <a:spLocks noGrp="1"/>
          </p:cNvSpPr>
          <p:nvPr>
            <p:ph type="sldNum" sz="quarter" idx="5"/>
          </p:nvPr>
        </p:nvSpPr>
        <p:spPr>
          <a:xfrm>
            <a:off x="3971299" y="8830153"/>
            <a:ext cx="3037523" cy="464662"/>
          </a:xfrm>
          <a:prstGeom prst="rect">
            <a:avLst/>
          </a:prstGeom>
        </p:spPr>
        <p:txBody>
          <a:bodyPr vert="horz" lIns="90471" tIns="45235" rIns="90471" bIns="45235" rtlCol="0" anchor="b"/>
          <a:lstStyle>
            <a:lvl1pPr algn="r">
              <a:defRPr sz="1200"/>
            </a:lvl1pPr>
          </a:lstStyle>
          <a:p>
            <a:fld id="{D121C9CE-3C2F-4AA2-9705-153DD716ED09}" type="slidenum">
              <a:rPr lang="en-US" smtClean="0"/>
              <a:pPr/>
              <a:t>‹#›</a:t>
            </a:fld>
            <a:endParaRPr lang="en-US"/>
          </a:p>
        </p:txBody>
      </p:sp>
    </p:spTree>
    <p:extLst>
      <p:ext uri="{BB962C8B-B14F-4D97-AF65-F5344CB8AC3E}">
        <p14:creationId xmlns:p14="http://schemas.microsoft.com/office/powerpoint/2010/main" val="6017393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9"/>
            <a:ext cx="5829300" cy="1960033"/>
          </a:xfrm>
        </p:spPr>
        <p:txBody>
          <a:bodyPr/>
          <a:lstStyle/>
          <a:p>
            <a:r>
              <a:rPr lang="en-US"/>
              <a:t>Click to edit Master title style</a:t>
            </a:r>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3F35620-0E15-4FB2-8F7C-B28641F1114F}" type="datetimeFigureOut">
              <a:rPr lang="en-US" smtClean="0"/>
              <a:pPr/>
              <a:t>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1967679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F35620-0E15-4FB2-8F7C-B28641F1114F}" type="datetimeFigureOut">
              <a:rPr lang="en-US" smtClean="0"/>
              <a:pPr/>
              <a:t>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18256068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6"/>
            <a:ext cx="1543050" cy="78020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42900" y="366186"/>
            <a:ext cx="4514850" cy="78020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F35620-0E15-4FB2-8F7C-B28641F1114F}" type="datetimeFigureOut">
              <a:rPr lang="en-US" smtClean="0"/>
              <a:pPr/>
              <a:t>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2166885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3F35620-0E15-4FB2-8F7C-B28641F1114F}" type="datetimeFigureOut">
              <a:rPr lang="en-US" smtClean="0"/>
              <a:pPr/>
              <a:t>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1575348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541735" y="3875619"/>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3F35620-0E15-4FB2-8F7C-B28641F1114F}" type="datetimeFigureOut">
              <a:rPr lang="en-US" smtClean="0"/>
              <a:pPr/>
              <a:t>1/2/19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1617113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4290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486150" y="2133602"/>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3F35620-0E15-4FB2-8F7C-B28641F1114F}" type="datetimeFigureOut">
              <a:rPr lang="en-US" smtClean="0"/>
              <a:pPr/>
              <a:t>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3670712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483771"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3483771"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3F35620-0E15-4FB2-8F7C-B28641F1114F}" type="datetimeFigureOut">
              <a:rPr lang="en-US" smtClean="0"/>
              <a:pPr/>
              <a:t>1/2/19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1219588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3F35620-0E15-4FB2-8F7C-B28641F1114F}" type="datetimeFigureOut">
              <a:rPr lang="en-US" smtClean="0"/>
              <a:pPr/>
              <a:t>1/2/19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3697705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F35620-0E15-4FB2-8F7C-B28641F1114F}" type="datetimeFigureOut">
              <a:rPr lang="en-US" smtClean="0"/>
              <a:pPr/>
              <a:t>1/2/19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20105378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2" y="364067"/>
            <a:ext cx="2256235" cy="154940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2681289" y="364068"/>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42902" y="1913468"/>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F35620-0E15-4FB2-8F7C-B28641F1114F}" type="datetimeFigureOut">
              <a:rPr lang="en-US" smtClean="0"/>
              <a:pPr/>
              <a:t>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40148309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3F35620-0E15-4FB2-8F7C-B28641F1114F}" type="datetimeFigureOut">
              <a:rPr lang="en-US" smtClean="0"/>
              <a:pPr/>
              <a:t>1/2/19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75FAD4-E7D8-4E39-A7C0-D549F7485191}" type="slidenum">
              <a:rPr lang="en-US" smtClean="0"/>
              <a:pPr/>
              <a:t>‹#›</a:t>
            </a:fld>
            <a:endParaRPr lang="en-US"/>
          </a:p>
        </p:txBody>
      </p:sp>
    </p:spTree>
    <p:extLst>
      <p:ext uri="{BB962C8B-B14F-4D97-AF65-F5344CB8AC3E}">
        <p14:creationId xmlns:p14="http://schemas.microsoft.com/office/powerpoint/2010/main" val="17325440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42900" y="2133602"/>
            <a:ext cx="6172200" cy="603461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42900" y="8475135"/>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A3F35620-0E15-4FB2-8F7C-B28641F1114F}" type="datetimeFigureOut">
              <a:rPr lang="en-US" smtClean="0"/>
              <a:pPr/>
              <a:t>1/2/19</a:t>
            </a:fld>
            <a:endParaRPr lang="en-US"/>
          </a:p>
        </p:txBody>
      </p:sp>
      <p:sp>
        <p:nvSpPr>
          <p:cNvPr id="5" name="Footer Placeholder 4"/>
          <p:cNvSpPr>
            <a:spLocks noGrp="1"/>
          </p:cNvSpPr>
          <p:nvPr>
            <p:ph type="ftr" sz="quarter" idx="3"/>
          </p:nvPr>
        </p:nvSpPr>
        <p:spPr>
          <a:xfrm>
            <a:off x="2343150" y="8475135"/>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5"/>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5775FAD4-E7D8-4E39-A7C0-D549F7485191}" type="slidenum">
              <a:rPr lang="en-US" smtClean="0"/>
              <a:pPr/>
              <a:t>‹#›</a:t>
            </a:fld>
            <a:endParaRPr lang="en-US"/>
          </a:p>
        </p:txBody>
      </p:sp>
    </p:spTree>
    <p:extLst>
      <p:ext uri="{BB962C8B-B14F-4D97-AF65-F5344CB8AC3E}">
        <p14:creationId xmlns:p14="http://schemas.microsoft.com/office/powerpoint/2010/main" val="13345971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228600" y="304800"/>
            <a:ext cx="6057900" cy="461665"/>
          </a:xfrm>
          <a:prstGeom prst="rect">
            <a:avLst/>
          </a:prstGeom>
          <a:noFill/>
        </p:spPr>
        <p:txBody>
          <a:bodyPr wrap="square" rtlCol="0">
            <a:spAutoFit/>
          </a:bodyPr>
          <a:lstStyle/>
          <a:p>
            <a:r>
              <a:rPr lang="en-US" sz="1200" b="1" dirty="0">
                <a:solidFill>
                  <a:srgbClr val="000000"/>
                </a:solidFill>
                <a:latin typeface="Arial" panose="020B0604020202020204" pitchFamily="34" charset="0"/>
                <a:cs typeface="Arial" panose="020B0604020202020204" pitchFamily="34" charset="0"/>
              </a:rPr>
              <a:t>Supplementary Figure</a:t>
            </a:r>
            <a:r>
              <a:rPr lang="en-US" sz="1200" b="1" dirty="0">
                <a:latin typeface="Arial" panose="020B0604020202020204" pitchFamily="34" charset="0"/>
                <a:cs typeface="Arial" panose="020B0604020202020204" pitchFamily="34" charset="0"/>
              </a:rPr>
              <a:t> 6</a:t>
            </a:r>
            <a:r>
              <a:rPr lang="en-US" sz="1200" b="1" dirty="0">
                <a:solidFill>
                  <a:srgbClr val="000000"/>
                </a:solidFill>
                <a:latin typeface="Arial" panose="020B0604020202020204" pitchFamily="34" charset="0"/>
                <a:cs typeface="Arial" panose="020B0604020202020204" pitchFamily="34" charset="0"/>
              </a:rPr>
              <a:t>: Localization of the nanobioconjugate in U87MG tumor cells </a:t>
            </a:r>
            <a:r>
              <a:rPr lang="en-US" sz="1200" b="1" i="1">
                <a:solidFill>
                  <a:srgbClr val="000000"/>
                </a:solidFill>
                <a:latin typeface="Arial" panose="020B0604020202020204" pitchFamily="34" charset="0"/>
                <a:cs typeface="Arial" panose="020B0604020202020204" pitchFamily="34" charset="0"/>
              </a:rPr>
              <a:t>in vivo.</a:t>
            </a:r>
            <a:endParaRPr lang="en-US" sz="1200" b="1" i="1" dirty="0">
              <a:solidFill>
                <a:srgbClr val="000000"/>
              </a:solidFill>
              <a:latin typeface="Arial" panose="020B0604020202020204" pitchFamily="34" charset="0"/>
              <a:cs typeface="Arial" panose="020B0604020202020204" pitchFamily="34" charset="0"/>
            </a:endParaRPr>
          </a:p>
        </p:txBody>
      </p:sp>
      <p:sp>
        <p:nvSpPr>
          <p:cNvPr id="4" name="TextBox 3"/>
          <p:cNvSpPr txBox="1"/>
          <p:nvPr/>
        </p:nvSpPr>
        <p:spPr>
          <a:xfrm>
            <a:off x="111648" y="5390988"/>
            <a:ext cx="6670152" cy="3728328"/>
          </a:xfrm>
          <a:prstGeom prst="rect">
            <a:avLst/>
          </a:prstGeom>
          <a:noFill/>
        </p:spPr>
        <p:txBody>
          <a:bodyPr wrap="square" rtlCol="0">
            <a:spAutoFit/>
          </a:bodyPr>
          <a:lstStyle/>
          <a:p>
            <a:pPr>
              <a:lnSpc>
                <a:spcPct val="200000"/>
              </a:lnSpc>
            </a:pPr>
            <a:r>
              <a:rPr lang="en-US" sz="1200" dirty="0">
                <a:latin typeface="Arial"/>
                <a:cs typeface="Arial"/>
              </a:rPr>
              <a:t>Localization of P/PEG/LLL/</a:t>
            </a:r>
            <a:r>
              <a:rPr lang="en-US" sz="1200" dirty="0" err="1">
                <a:latin typeface="Arial"/>
                <a:cs typeface="Arial"/>
              </a:rPr>
              <a:t>muTfR</a:t>
            </a:r>
            <a:r>
              <a:rPr lang="en-US" sz="1200" dirty="0">
                <a:latin typeface="Arial"/>
                <a:cs typeface="Arial"/>
              </a:rPr>
              <a:t>/</a:t>
            </a:r>
            <a:r>
              <a:rPr lang="en-US" sz="1200" dirty="0" err="1">
                <a:latin typeface="Arial"/>
                <a:cs typeface="Arial"/>
              </a:rPr>
              <a:t>huTfRch</a:t>
            </a:r>
            <a:r>
              <a:rPr lang="en-US" sz="1200" dirty="0">
                <a:latin typeface="Arial"/>
                <a:cs typeface="Arial"/>
              </a:rPr>
              <a:t>/Alexa-568 (nanobioconjugate, red) in U87MG tumor cell cytoplasm. Control drugs P/PEG/LLL/muIgG</a:t>
            </a:r>
            <a:r>
              <a:rPr lang="en-US" sz="1200" dirty="0">
                <a:latin typeface="Arial" panose="020B0604020202020204" pitchFamily="34" charset="0"/>
                <a:cs typeface="Arial" panose="020B0604020202020204" pitchFamily="34" charset="0"/>
              </a:rPr>
              <a:t>1</a:t>
            </a:r>
            <a:r>
              <a:rPr lang="en-US" sz="1200" dirty="0">
                <a:latin typeface="Arial"/>
                <a:cs typeface="Arial"/>
              </a:rPr>
              <a:t>/Alexa-568 with non-specific IgG</a:t>
            </a:r>
            <a:r>
              <a:rPr lang="en-US" sz="1200" dirty="0">
                <a:latin typeface="Arial" panose="020B0604020202020204" pitchFamily="34" charset="0"/>
                <a:cs typeface="Arial" panose="020B0604020202020204" pitchFamily="34" charset="0"/>
              </a:rPr>
              <a:t>1</a:t>
            </a:r>
            <a:r>
              <a:rPr lang="en-US" sz="1200" dirty="0">
                <a:latin typeface="Arial"/>
                <a:cs typeface="Arial"/>
              </a:rPr>
              <a:t> and P/PEG/LLL/</a:t>
            </a:r>
            <a:r>
              <a:rPr lang="en-US" sz="1200" dirty="0" err="1">
                <a:latin typeface="Arial"/>
                <a:cs typeface="Arial"/>
              </a:rPr>
              <a:t>huTfRch</a:t>
            </a:r>
            <a:r>
              <a:rPr lang="en-US" sz="1200" dirty="0">
                <a:latin typeface="Arial"/>
                <a:cs typeface="Arial"/>
              </a:rPr>
              <a:t>/Alexa-568 without the </a:t>
            </a:r>
            <a:r>
              <a:rPr lang="en-US" sz="1200" dirty="0" err="1">
                <a:latin typeface="Arial"/>
                <a:cs typeface="Arial"/>
              </a:rPr>
              <a:t>transcytosing</a:t>
            </a:r>
            <a:r>
              <a:rPr lang="en-US" sz="1200" dirty="0">
                <a:latin typeface="Arial"/>
                <a:cs typeface="Arial"/>
              </a:rPr>
              <a:t> anti-mouse TfR do not accumulate in tumor cells and remain in low amounts in blood vessels. Tumor cells are marked by F-actin staining with FITC-phalloidin (green), nanobioconjugate is red, and DAPI nuclear counterstain is blue. Right, high magnification of selected areas.</a:t>
            </a:r>
            <a:r>
              <a:rPr lang="en-US" sz="1200" i="1" dirty="0">
                <a:latin typeface="Arial"/>
                <a:cs typeface="Arial"/>
              </a:rPr>
              <a:t> C</a:t>
            </a:r>
            <a:r>
              <a:rPr lang="en-US" sz="1200" dirty="0">
                <a:latin typeface="Arial"/>
                <a:cs typeface="Arial"/>
              </a:rPr>
              <a:t>onfocal microscopy of </a:t>
            </a:r>
            <a:r>
              <a:rPr lang="en-US" sz="1200" i="1" dirty="0">
                <a:latin typeface="Arial"/>
                <a:cs typeface="Arial"/>
              </a:rPr>
              <a:t>ex vivo</a:t>
            </a:r>
            <a:r>
              <a:rPr lang="en-US" sz="1200" dirty="0">
                <a:latin typeface="Arial"/>
                <a:cs typeface="Arial"/>
              </a:rPr>
              <a:t> tumor sections after drug injections. Scale bars = 25 </a:t>
            </a:r>
            <a:r>
              <a:rPr lang="en-US" sz="1200" dirty="0" err="1">
                <a:latin typeface="Arial"/>
                <a:cs typeface="Arial"/>
              </a:rPr>
              <a:t>μm</a:t>
            </a:r>
            <a:r>
              <a:rPr lang="en-US" sz="1200" dirty="0">
                <a:latin typeface="Arial"/>
                <a:cs typeface="Arial"/>
              </a:rPr>
              <a:t>. Abbreviations: P, poly(β-</a:t>
            </a:r>
            <a:r>
              <a:rPr lang="en-US" sz="1200" cap="small" dirty="0">
                <a:latin typeface="Arial"/>
                <a:cs typeface="Arial"/>
              </a:rPr>
              <a:t>l</a:t>
            </a:r>
            <a:r>
              <a:rPr lang="en-US" sz="1200" dirty="0">
                <a:latin typeface="Arial"/>
                <a:cs typeface="Arial"/>
              </a:rPr>
              <a:t>-malic acid); PEG, polyethylene glycol; LLL, trileucine; mu, murine; hu, human; TfR, transferrin receptor; </a:t>
            </a:r>
            <a:r>
              <a:rPr lang="en-US" sz="1200" dirty="0" err="1">
                <a:latin typeface="Arial"/>
                <a:cs typeface="Arial"/>
              </a:rPr>
              <a:t>ch</a:t>
            </a:r>
            <a:r>
              <a:rPr lang="en-US" sz="1200" dirty="0">
                <a:latin typeface="Arial"/>
                <a:cs typeface="Arial"/>
              </a:rPr>
              <a:t>, chimeric; F-actin, filamentous actin; Alexa-568, Alexa Fluor-568; DAPI, 4'-6-diamidino-2-phenylindole. </a:t>
            </a:r>
          </a:p>
        </p:txBody>
      </p:sp>
      <p:pic>
        <p:nvPicPr>
          <p:cNvPr id="5" name="Picture 4">
            <a:extLst>
              <a:ext uri="{FF2B5EF4-FFF2-40B4-BE49-F238E27FC236}">
                <a16:creationId xmlns:a16="http://schemas.microsoft.com/office/drawing/2014/main" id="{F6E7D595-398D-7343-AAD4-05ABD892A40C}"/>
              </a:ext>
            </a:extLst>
          </p:cNvPr>
          <p:cNvPicPr>
            <a:picLocks noChangeAspect="1"/>
          </p:cNvPicPr>
          <p:nvPr/>
        </p:nvPicPr>
        <p:blipFill rotWithShape="1">
          <a:blip r:embed="rId2">
            <a:extLst>
              <a:ext uri="{28A0092B-C50C-407E-A947-70E740481C1C}">
                <a14:useLocalDpi xmlns:a14="http://schemas.microsoft.com/office/drawing/2010/main" val="0"/>
              </a:ext>
            </a:extLst>
          </a:blip>
          <a:srcRect l="3333" t="11363" r="3333" b="31112"/>
          <a:stretch/>
        </p:blipFill>
        <p:spPr>
          <a:xfrm>
            <a:off x="533400" y="800045"/>
            <a:ext cx="5875149" cy="4686131"/>
          </a:xfrm>
          <a:prstGeom prst="rect">
            <a:avLst/>
          </a:prstGeom>
        </p:spPr>
      </p:pic>
    </p:spTree>
    <p:extLst>
      <p:ext uri="{BB962C8B-B14F-4D97-AF65-F5344CB8AC3E}">
        <p14:creationId xmlns:p14="http://schemas.microsoft.com/office/powerpoint/2010/main" val="2101837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1143000" y="2514600"/>
            <a:ext cx="4379098" cy="3051949"/>
            <a:chOff x="1170800" y="1492250"/>
            <a:chExt cx="4379098" cy="3051949"/>
          </a:xfrm>
        </p:grpSpPr>
        <p:sp>
          <p:nvSpPr>
            <p:cNvPr id="18" name="TextBox 17"/>
            <p:cNvSpPr txBox="1"/>
            <p:nvPr/>
          </p:nvSpPr>
          <p:spPr>
            <a:xfrm>
              <a:off x="3092561" y="4267200"/>
              <a:ext cx="1343967" cy="276999"/>
            </a:xfrm>
            <a:prstGeom prst="rect">
              <a:avLst/>
            </a:prstGeom>
            <a:noFill/>
          </p:spPr>
          <p:txBody>
            <a:bodyPr wrap="square" rtlCol="0">
              <a:spAutoFit/>
            </a:bodyPr>
            <a:lstStyle/>
            <a:p>
              <a:pPr algn="ctr"/>
              <a:r>
                <a:rPr lang="en-US" sz="1200" dirty="0">
                  <a:latin typeface="Arial"/>
                  <a:cs typeface="Arial"/>
                </a:rPr>
                <a:t>Time (h)</a:t>
              </a:r>
            </a:p>
          </p:txBody>
        </p:sp>
        <p:sp>
          <p:nvSpPr>
            <p:cNvPr id="19" name="TextBox 18"/>
            <p:cNvSpPr txBox="1"/>
            <p:nvPr/>
          </p:nvSpPr>
          <p:spPr>
            <a:xfrm rot="16200000">
              <a:off x="548933" y="2377733"/>
              <a:ext cx="1520734" cy="276999"/>
            </a:xfrm>
            <a:prstGeom prst="rect">
              <a:avLst/>
            </a:prstGeom>
            <a:noFill/>
          </p:spPr>
          <p:txBody>
            <a:bodyPr wrap="square" rtlCol="0">
              <a:spAutoFit/>
            </a:bodyPr>
            <a:lstStyle/>
            <a:p>
              <a:r>
                <a:rPr lang="en-US" sz="1200" dirty="0">
                  <a:latin typeface="Arial"/>
                  <a:cs typeface="Arial"/>
                </a:rPr>
                <a:t>cpm/mg tissue</a:t>
              </a:r>
            </a:p>
          </p:txBody>
        </p:sp>
        <p:sp>
          <p:nvSpPr>
            <p:cNvPr id="20" name="TextBox 19"/>
            <p:cNvSpPr txBox="1"/>
            <p:nvPr/>
          </p:nvSpPr>
          <p:spPr>
            <a:xfrm>
              <a:off x="3153831" y="2133606"/>
              <a:ext cx="238698" cy="322307"/>
            </a:xfrm>
            <a:prstGeom prst="rect">
              <a:avLst/>
            </a:prstGeom>
            <a:noFill/>
          </p:spPr>
          <p:txBody>
            <a:bodyPr wrap="none" rtlCol="0">
              <a:spAutoFit/>
            </a:bodyPr>
            <a:lstStyle/>
            <a:p>
              <a:pPr algn="ctr"/>
              <a:r>
                <a:rPr lang="en-US" sz="2000" dirty="0">
                  <a:latin typeface="Arial"/>
                  <a:cs typeface="Arial"/>
                </a:rPr>
                <a:t>*</a:t>
              </a:r>
            </a:p>
          </p:txBody>
        </p:sp>
        <p:sp>
          <p:nvSpPr>
            <p:cNvPr id="21" name="TextBox 20"/>
            <p:cNvSpPr txBox="1"/>
            <p:nvPr/>
          </p:nvSpPr>
          <p:spPr>
            <a:xfrm>
              <a:off x="4500033" y="2108202"/>
              <a:ext cx="238698" cy="322307"/>
            </a:xfrm>
            <a:prstGeom prst="rect">
              <a:avLst/>
            </a:prstGeom>
            <a:noFill/>
          </p:spPr>
          <p:txBody>
            <a:bodyPr wrap="none" rtlCol="0">
              <a:spAutoFit/>
            </a:bodyPr>
            <a:lstStyle/>
            <a:p>
              <a:pPr algn="ctr"/>
              <a:r>
                <a:rPr lang="en-US" sz="2000" dirty="0">
                  <a:latin typeface="Arial"/>
                  <a:cs typeface="Arial"/>
                </a:rPr>
                <a:t>*</a:t>
              </a:r>
            </a:p>
          </p:txBody>
        </p:sp>
        <p:sp>
          <p:nvSpPr>
            <p:cNvPr id="22" name="TextBox 21"/>
            <p:cNvSpPr txBox="1"/>
            <p:nvPr/>
          </p:nvSpPr>
          <p:spPr>
            <a:xfrm>
              <a:off x="5135031" y="3069165"/>
              <a:ext cx="322448" cy="322307"/>
            </a:xfrm>
            <a:prstGeom prst="rect">
              <a:avLst/>
            </a:prstGeom>
            <a:noFill/>
          </p:spPr>
          <p:txBody>
            <a:bodyPr wrap="none" rtlCol="0">
              <a:spAutoFit/>
            </a:bodyPr>
            <a:lstStyle/>
            <a:p>
              <a:pPr algn="ctr"/>
              <a:r>
                <a:rPr lang="en-US" sz="2000" dirty="0">
                  <a:latin typeface="Arial"/>
                  <a:cs typeface="Arial"/>
                </a:rPr>
                <a:t>**</a:t>
              </a:r>
            </a:p>
          </p:txBody>
        </p:sp>
        <p:cxnSp>
          <p:nvCxnSpPr>
            <p:cNvPr id="23" name="Straight Connector 22"/>
            <p:cNvCxnSpPr/>
            <p:nvPr/>
          </p:nvCxnSpPr>
          <p:spPr>
            <a:xfrm flipH="1">
              <a:off x="2124077" y="1639363"/>
              <a:ext cx="4233" cy="1883664"/>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3158089" y="2683932"/>
              <a:ext cx="228600" cy="821268"/>
            </a:xfrm>
            <a:prstGeom prst="rect">
              <a:avLst/>
            </a:prstGeom>
            <a:solidFill>
              <a:srgbClr val="FF0000"/>
            </a:solidFill>
            <a:ln>
              <a:solidFill>
                <a:srgbClr val="FF0000"/>
              </a:solidFill>
            </a:ln>
            <a:effectLst/>
            <a:scene3d>
              <a:camera prst="orthographicFront"/>
              <a:lightRig rig="harsh" dir="t">
                <a:rot lat="0" lon="0" rev="4080000"/>
              </a:lightRig>
            </a:scene3d>
            <a:sp3d contourW="12700">
              <a:bevelT/>
              <a:contourClr>
                <a:srgbClr val="CC6600"/>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5" name="Straight Connector 24"/>
            <p:cNvCxnSpPr/>
            <p:nvPr/>
          </p:nvCxnSpPr>
          <p:spPr>
            <a:xfrm>
              <a:off x="2056355" y="1645715"/>
              <a:ext cx="64008"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a:off x="2056355" y="2268014"/>
              <a:ext cx="64008"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2056355" y="2894546"/>
              <a:ext cx="64008"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8" name="Rectangle 27"/>
            <p:cNvSpPr/>
            <p:nvPr/>
          </p:nvSpPr>
          <p:spPr>
            <a:xfrm>
              <a:off x="3835422" y="2384425"/>
              <a:ext cx="228600" cy="1120774"/>
            </a:xfrm>
            <a:prstGeom prst="rect">
              <a:avLst/>
            </a:prstGeom>
            <a:solidFill>
              <a:srgbClr val="FF0000"/>
            </a:solidFill>
            <a:ln>
              <a:solidFill>
                <a:srgbClr val="FF0000"/>
              </a:solidFill>
            </a:ln>
            <a:effectLst/>
            <a:scene3d>
              <a:camera prst="orthographicFront"/>
              <a:lightRig rig="harsh" dir="t">
                <a:rot lat="0" lon="0" rev="4080000"/>
              </a:lightRig>
            </a:scene3d>
            <a:sp3d contourW="12700">
              <a:bevelT/>
              <a:contourClr>
                <a:srgbClr val="CC6600"/>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4508511" y="2705098"/>
              <a:ext cx="228600" cy="800101"/>
            </a:xfrm>
            <a:prstGeom prst="rect">
              <a:avLst/>
            </a:prstGeom>
            <a:solidFill>
              <a:srgbClr val="FF0000"/>
            </a:solidFill>
            <a:ln>
              <a:solidFill>
                <a:srgbClr val="FF0000"/>
              </a:solidFill>
            </a:ln>
            <a:effectLst/>
            <a:scene3d>
              <a:camera prst="orthographicFront"/>
              <a:lightRig rig="harsh" dir="t">
                <a:rot lat="0" lon="0" rev="4080000"/>
              </a:lightRig>
            </a:scene3d>
            <a:sp3d contourW="12700">
              <a:bevelT/>
              <a:contourClr>
                <a:srgbClr val="CC6600"/>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Rectangle 29"/>
            <p:cNvSpPr/>
            <p:nvPr/>
          </p:nvSpPr>
          <p:spPr>
            <a:xfrm>
              <a:off x="5185833" y="3386327"/>
              <a:ext cx="228600" cy="118872"/>
            </a:xfrm>
            <a:prstGeom prst="rect">
              <a:avLst/>
            </a:prstGeom>
            <a:solidFill>
              <a:srgbClr val="FF0000"/>
            </a:solidFill>
            <a:ln>
              <a:solidFill>
                <a:srgbClr val="FF0000"/>
              </a:solidFill>
            </a:ln>
            <a:effectLst/>
            <a:scene3d>
              <a:camera prst="orthographicFront"/>
              <a:lightRig rig="harsh" dir="t">
                <a:rot lat="0" lon="0" rev="4080000"/>
              </a:lightRig>
            </a:scene3d>
            <a:sp3d contourW="12700">
              <a:bevelT/>
              <a:contourClr>
                <a:srgbClr val="CC6600"/>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Rectangle 30"/>
            <p:cNvSpPr/>
            <p:nvPr/>
          </p:nvSpPr>
          <p:spPr>
            <a:xfrm>
              <a:off x="2175936" y="3486912"/>
              <a:ext cx="228600" cy="18288"/>
            </a:xfrm>
            <a:prstGeom prst="rect">
              <a:avLst/>
            </a:prstGeom>
            <a:effectLst/>
            <a:scene3d>
              <a:camera prst="orthographicFront"/>
              <a:lightRig rig="soft" dir="t">
                <a:rot lat="0" lon="0" rev="240000"/>
              </a:lightRig>
            </a:scene3d>
            <a:sp3d contourW="12700" prstMaterial="powder">
              <a:bevelT/>
              <a:contourClr>
                <a:schemeClr val="accent1">
                  <a:lumMod val="60000"/>
                  <a:lumOff val="40000"/>
                </a:schemeClr>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Rectangle 31"/>
            <p:cNvSpPr/>
            <p:nvPr/>
          </p:nvSpPr>
          <p:spPr>
            <a:xfrm>
              <a:off x="2480730" y="3486912"/>
              <a:ext cx="228600" cy="18288"/>
            </a:xfrm>
            <a:prstGeom prst="rect">
              <a:avLst/>
            </a:prstGeom>
            <a:solidFill>
              <a:srgbClr val="FF0000"/>
            </a:solidFill>
            <a:ln>
              <a:solidFill>
                <a:srgbClr val="FF0000"/>
              </a:solidFill>
            </a:ln>
            <a:effectLst/>
            <a:scene3d>
              <a:camera prst="orthographicFront"/>
              <a:lightRig rig="harsh" dir="t">
                <a:rot lat="0" lon="0" rev="5400000"/>
              </a:lightRig>
            </a:scene3d>
            <a:sp3d contourW="12700">
              <a:bevelT/>
              <a:contourClr>
                <a:srgbClr val="CC6600"/>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ectangle 32"/>
            <p:cNvSpPr/>
            <p:nvPr/>
          </p:nvSpPr>
          <p:spPr>
            <a:xfrm>
              <a:off x="2844804" y="3477768"/>
              <a:ext cx="228600" cy="27432"/>
            </a:xfrm>
            <a:prstGeom prst="rect">
              <a:avLst/>
            </a:prstGeom>
            <a:effectLst/>
            <a:scene3d>
              <a:camera prst="orthographicFront"/>
              <a:lightRig rig="soft" dir="t">
                <a:rot lat="0" lon="0" rev="240000"/>
              </a:lightRig>
            </a:scene3d>
            <a:sp3d contourW="12700" prstMaterial="powder">
              <a:bevelT/>
              <a:contourClr>
                <a:schemeClr val="accent1">
                  <a:lumMod val="60000"/>
                  <a:lumOff val="40000"/>
                </a:schemeClr>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p:cNvSpPr/>
            <p:nvPr/>
          </p:nvSpPr>
          <p:spPr>
            <a:xfrm>
              <a:off x="3526365" y="3468624"/>
              <a:ext cx="228600" cy="36576"/>
            </a:xfrm>
            <a:prstGeom prst="rect">
              <a:avLst/>
            </a:prstGeom>
            <a:effectLst/>
            <a:scene3d>
              <a:camera prst="orthographicFront"/>
              <a:lightRig rig="soft" dir="t">
                <a:rot lat="0" lon="0" rev="240000"/>
              </a:lightRig>
            </a:scene3d>
            <a:sp3d contourW="12700" prstMaterial="powder">
              <a:bevelT/>
              <a:contourClr>
                <a:schemeClr val="accent1">
                  <a:lumMod val="60000"/>
                  <a:lumOff val="40000"/>
                </a:schemeClr>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Rectangle 34"/>
            <p:cNvSpPr/>
            <p:nvPr/>
          </p:nvSpPr>
          <p:spPr>
            <a:xfrm>
              <a:off x="4203699" y="3468624"/>
              <a:ext cx="228600" cy="36576"/>
            </a:xfrm>
            <a:prstGeom prst="rect">
              <a:avLst/>
            </a:prstGeom>
            <a:effectLst/>
            <a:scene3d>
              <a:camera prst="orthographicFront"/>
              <a:lightRig rig="soft" dir="t">
                <a:rot lat="0" lon="0" rev="240000"/>
              </a:lightRig>
            </a:scene3d>
            <a:sp3d contourW="12700" prstMaterial="powder">
              <a:bevelT/>
              <a:contourClr>
                <a:schemeClr val="accent1">
                  <a:lumMod val="60000"/>
                  <a:lumOff val="40000"/>
                </a:schemeClr>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Rectangle 35"/>
            <p:cNvSpPr/>
            <p:nvPr/>
          </p:nvSpPr>
          <p:spPr>
            <a:xfrm>
              <a:off x="4881033" y="3486912"/>
              <a:ext cx="228600" cy="18288"/>
            </a:xfrm>
            <a:prstGeom prst="rect">
              <a:avLst/>
            </a:prstGeom>
            <a:effectLst/>
            <a:scene3d>
              <a:camera prst="orthographicFront"/>
              <a:lightRig rig="soft" dir="t">
                <a:rot lat="0" lon="0" rev="240000"/>
              </a:lightRig>
            </a:scene3d>
            <a:sp3d contourW="12700" prstMaterial="powder">
              <a:bevelT/>
              <a:contourClr>
                <a:schemeClr val="accent1">
                  <a:lumMod val="60000"/>
                  <a:lumOff val="40000"/>
                </a:schemeClr>
              </a:contourClr>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37" name="Group 36"/>
            <p:cNvGrpSpPr/>
            <p:nvPr/>
          </p:nvGrpSpPr>
          <p:grpSpPr>
            <a:xfrm>
              <a:off x="2057399" y="3522138"/>
              <a:ext cx="3492499" cy="68241"/>
              <a:chOff x="2053167" y="7615767"/>
              <a:chExt cx="3492499" cy="68241"/>
            </a:xfrm>
          </p:grpSpPr>
          <p:cxnSp>
            <p:nvCxnSpPr>
              <p:cNvPr id="63" name="Straight Connector 62"/>
              <p:cNvCxnSpPr/>
              <p:nvPr/>
            </p:nvCxnSpPr>
            <p:spPr>
              <a:xfrm flipV="1">
                <a:off x="2053167" y="7615767"/>
                <a:ext cx="3492499" cy="2"/>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2286000"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2595033"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2963334"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3272367"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3640668"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3945468"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4313769"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4622802"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2" name="Straight Connector 71"/>
              <p:cNvCxnSpPr/>
              <p:nvPr/>
            </p:nvCxnSpPr>
            <p:spPr>
              <a:xfrm>
                <a:off x="4991097"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a:off x="5295897" y="7620000"/>
                <a:ext cx="1" cy="6400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sp>
          <p:nvSpPr>
            <p:cNvPr id="38" name="TextBox 37"/>
            <p:cNvSpPr txBox="1"/>
            <p:nvPr/>
          </p:nvSpPr>
          <p:spPr>
            <a:xfrm>
              <a:off x="1714500" y="3371850"/>
              <a:ext cx="381000" cy="307777"/>
            </a:xfrm>
            <a:prstGeom prst="rect">
              <a:avLst/>
            </a:prstGeom>
            <a:noFill/>
          </p:spPr>
          <p:txBody>
            <a:bodyPr wrap="square" rtlCol="0">
              <a:spAutoFit/>
            </a:bodyPr>
            <a:lstStyle/>
            <a:p>
              <a:pPr algn="r"/>
              <a:r>
                <a:rPr lang="ru-RU" sz="1400" dirty="0">
                  <a:latin typeface="Arial"/>
                  <a:cs typeface="Arial"/>
                </a:rPr>
                <a:t>0</a:t>
              </a:r>
              <a:endParaRPr lang="en-US" sz="1400" dirty="0">
                <a:latin typeface="Arial"/>
                <a:cs typeface="Arial"/>
              </a:endParaRPr>
            </a:p>
          </p:txBody>
        </p:sp>
        <p:sp>
          <p:nvSpPr>
            <p:cNvPr id="39" name="TextBox 38"/>
            <p:cNvSpPr txBox="1"/>
            <p:nvPr/>
          </p:nvSpPr>
          <p:spPr>
            <a:xfrm>
              <a:off x="1257300" y="2743200"/>
              <a:ext cx="838200" cy="276999"/>
            </a:xfrm>
            <a:prstGeom prst="rect">
              <a:avLst/>
            </a:prstGeom>
            <a:noFill/>
          </p:spPr>
          <p:txBody>
            <a:bodyPr wrap="square" rtlCol="0">
              <a:spAutoFit/>
            </a:bodyPr>
            <a:lstStyle/>
            <a:p>
              <a:pPr algn="r"/>
              <a:r>
                <a:rPr lang="ru-RU" sz="1200" dirty="0">
                  <a:latin typeface="Arial"/>
                  <a:cs typeface="Arial"/>
                </a:rPr>
                <a:t>10000</a:t>
              </a:r>
              <a:endParaRPr lang="en-US" sz="1200" dirty="0">
                <a:latin typeface="Arial"/>
                <a:cs typeface="Arial"/>
              </a:endParaRPr>
            </a:p>
          </p:txBody>
        </p:sp>
        <p:sp>
          <p:nvSpPr>
            <p:cNvPr id="40" name="TextBox 39"/>
            <p:cNvSpPr txBox="1"/>
            <p:nvPr/>
          </p:nvSpPr>
          <p:spPr>
            <a:xfrm>
              <a:off x="1257300" y="2114550"/>
              <a:ext cx="838200" cy="276999"/>
            </a:xfrm>
            <a:prstGeom prst="rect">
              <a:avLst/>
            </a:prstGeom>
            <a:noFill/>
          </p:spPr>
          <p:txBody>
            <a:bodyPr wrap="square" rtlCol="0">
              <a:spAutoFit/>
            </a:bodyPr>
            <a:lstStyle/>
            <a:p>
              <a:pPr algn="r"/>
              <a:r>
                <a:rPr lang="ru-RU" sz="1200" dirty="0">
                  <a:latin typeface="Arial"/>
                  <a:cs typeface="Arial"/>
                </a:rPr>
                <a:t>20000</a:t>
              </a:r>
              <a:endParaRPr lang="en-US" sz="1200" dirty="0">
                <a:latin typeface="Arial"/>
                <a:cs typeface="Arial"/>
              </a:endParaRPr>
            </a:p>
          </p:txBody>
        </p:sp>
        <p:sp>
          <p:nvSpPr>
            <p:cNvPr id="41" name="TextBox 40"/>
            <p:cNvSpPr txBox="1"/>
            <p:nvPr/>
          </p:nvSpPr>
          <p:spPr>
            <a:xfrm>
              <a:off x="1257300" y="1492250"/>
              <a:ext cx="838200" cy="276999"/>
            </a:xfrm>
            <a:prstGeom prst="rect">
              <a:avLst/>
            </a:prstGeom>
            <a:noFill/>
          </p:spPr>
          <p:txBody>
            <a:bodyPr wrap="square" rtlCol="0">
              <a:spAutoFit/>
            </a:bodyPr>
            <a:lstStyle/>
            <a:p>
              <a:pPr algn="r"/>
              <a:r>
                <a:rPr lang="ru-RU" sz="1200" dirty="0">
                  <a:latin typeface="Arial"/>
                  <a:cs typeface="Arial"/>
                </a:rPr>
                <a:t>30000</a:t>
              </a:r>
              <a:endParaRPr lang="en-US" sz="1200" dirty="0">
                <a:latin typeface="Arial"/>
                <a:cs typeface="Arial"/>
              </a:endParaRPr>
            </a:p>
          </p:txBody>
        </p:sp>
        <p:cxnSp>
          <p:nvCxnSpPr>
            <p:cNvPr id="42" name="Straight Connector 41"/>
            <p:cNvCxnSpPr/>
            <p:nvPr/>
          </p:nvCxnSpPr>
          <p:spPr>
            <a:xfrm>
              <a:off x="3275076" y="2459558"/>
              <a:ext cx="1" cy="211665"/>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3" name="Straight Connector 42"/>
            <p:cNvCxnSpPr/>
            <p:nvPr/>
          </p:nvCxnSpPr>
          <p:spPr>
            <a:xfrm>
              <a:off x="3197352" y="2455326"/>
              <a:ext cx="155448"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3873513" y="2115599"/>
              <a:ext cx="155448"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p:nvCxnSpPr>
          <p:spPr>
            <a:xfrm>
              <a:off x="5219697" y="3352797"/>
              <a:ext cx="155448"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p:nvCxnSpPr>
          <p:spPr>
            <a:xfrm>
              <a:off x="4238754" y="3445920"/>
              <a:ext cx="155448"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7" name="Straight Connector 46"/>
            <p:cNvCxnSpPr/>
            <p:nvPr/>
          </p:nvCxnSpPr>
          <p:spPr>
            <a:xfrm>
              <a:off x="3564468" y="3454398"/>
              <a:ext cx="155448"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8" name="Straight Connector 47"/>
            <p:cNvCxnSpPr/>
            <p:nvPr/>
          </p:nvCxnSpPr>
          <p:spPr>
            <a:xfrm>
              <a:off x="4622751" y="2433098"/>
              <a:ext cx="3175" cy="25400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H="1">
              <a:off x="3951238" y="2120900"/>
              <a:ext cx="862" cy="257175"/>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0" name="Straight Connector 49"/>
            <p:cNvCxnSpPr/>
            <p:nvPr/>
          </p:nvCxnSpPr>
          <p:spPr>
            <a:xfrm>
              <a:off x="4546614" y="2429922"/>
              <a:ext cx="155448"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1" name="TextBox 50"/>
            <p:cNvSpPr txBox="1"/>
            <p:nvPr/>
          </p:nvSpPr>
          <p:spPr>
            <a:xfrm rot="17858757">
              <a:off x="2406997" y="3743068"/>
              <a:ext cx="762000" cy="276999"/>
            </a:xfrm>
            <a:prstGeom prst="rect">
              <a:avLst/>
            </a:prstGeom>
            <a:noFill/>
          </p:spPr>
          <p:txBody>
            <a:bodyPr wrap="square" rtlCol="0">
              <a:spAutoFit/>
            </a:bodyPr>
            <a:lstStyle/>
            <a:p>
              <a:pPr algn="r"/>
              <a:r>
                <a:rPr lang="en-US" sz="1200" dirty="0">
                  <a:solidFill>
                    <a:srgbClr val="3366FF"/>
                  </a:solidFill>
                  <a:latin typeface="Arial"/>
                  <a:cs typeface="Arial"/>
                </a:rPr>
                <a:t>brain 2h</a:t>
              </a:r>
            </a:p>
          </p:txBody>
        </p:sp>
        <p:sp>
          <p:nvSpPr>
            <p:cNvPr id="52" name="TextBox 51"/>
            <p:cNvSpPr txBox="1"/>
            <p:nvPr/>
          </p:nvSpPr>
          <p:spPr>
            <a:xfrm rot="17858757">
              <a:off x="1731666" y="3743068"/>
              <a:ext cx="762000" cy="276999"/>
            </a:xfrm>
            <a:prstGeom prst="rect">
              <a:avLst/>
            </a:prstGeom>
            <a:noFill/>
          </p:spPr>
          <p:txBody>
            <a:bodyPr wrap="square" rtlCol="0">
              <a:spAutoFit/>
            </a:bodyPr>
            <a:lstStyle/>
            <a:p>
              <a:pPr algn="r"/>
              <a:r>
                <a:rPr lang="en-US" sz="1200" dirty="0">
                  <a:solidFill>
                    <a:srgbClr val="3366FF"/>
                  </a:solidFill>
                  <a:latin typeface="Arial"/>
                  <a:cs typeface="Arial"/>
                </a:rPr>
                <a:t>brain 1h</a:t>
              </a:r>
            </a:p>
          </p:txBody>
        </p:sp>
        <p:sp>
          <p:nvSpPr>
            <p:cNvPr id="53" name="TextBox 52"/>
            <p:cNvSpPr txBox="1"/>
            <p:nvPr/>
          </p:nvSpPr>
          <p:spPr>
            <a:xfrm rot="17858757">
              <a:off x="3083272" y="3743068"/>
              <a:ext cx="762000" cy="276999"/>
            </a:xfrm>
            <a:prstGeom prst="rect">
              <a:avLst/>
            </a:prstGeom>
            <a:noFill/>
          </p:spPr>
          <p:txBody>
            <a:bodyPr wrap="square" rtlCol="0">
              <a:spAutoFit/>
            </a:bodyPr>
            <a:lstStyle/>
            <a:p>
              <a:pPr algn="r"/>
              <a:r>
                <a:rPr lang="en-US" sz="1200" dirty="0">
                  <a:solidFill>
                    <a:srgbClr val="3366FF"/>
                  </a:solidFill>
                  <a:latin typeface="Arial"/>
                  <a:cs typeface="Arial"/>
                </a:rPr>
                <a:t>brain 6h</a:t>
              </a:r>
            </a:p>
          </p:txBody>
        </p:sp>
        <p:sp>
          <p:nvSpPr>
            <p:cNvPr id="54" name="TextBox 53"/>
            <p:cNvSpPr txBox="1"/>
            <p:nvPr/>
          </p:nvSpPr>
          <p:spPr>
            <a:xfrm rot="17858757">
              <a:off x="3702397" y="3776818"/>
              <a:ext cx="838200" cy="276999"/>
            </a:xfrm>
            <a:prstGeom prst="rect">
              <a:avLst/>
            </a:prstGeom>
            <a:noFill/>
          </p:spPr>
          <p:txBody>
            <a:bodyPr wrap="square" rtlCol="0">
              <a:spAutoFit/>
            </a:bodyPr>
            <a:lstStyle/>
            <a:p>
              <a:pPr algn="r"/>
              <a:r>
                <a:rPr lang="en-US" sz="1200" dirty="0">
                  <a:solidFill>
                    <a:srgbClr val="3366FF"/>
                  </a:solidFill>
                  <a:latin typeface="Arial"/>
                  <a:cs typeface="Arial"/>
                </a:rPr>
                <a:t>brain 12h</a:t>
              </a:r>
            </a:p>
          </p:txBody>
        </p:sp>
        <p:sp>
          <p:nvSpPr>
            <p:cNvPr id="55" name="TextBox 54"/>
            <p:cNvSpPr txBox="1"/>
            <p:nvPr/>
          </p:nvSpPr>
          <p:spPr>
            <a:xfrm rot="17858757">
              <a:off x="4378672" y="3776818"/>
              <a:ext cx="838200" cy="276999"/>
            </a:xfrm>
            <a:prstGeom prst="rect">
              <a:avLst/>
            </a:prstGeom>
            <a:noFill/>
          </p:spPr>
          <p:txBody>
            <a:bodyPr wrap="square" rtlCol="0">
              <a:spAutoFit/>
            </a:bodyPr>
            <a:lstStyle/>
            <a:p>
              <a:pPr algn="r"/>
              <a:r>
                <a:rPr lang="en-US" sz="1200" dirty="0">
                  <a:solidFill>
                    <a:srgbClr val="3366FF"/>
                  </a:solidFill>
                  <a:latin typeface="Arial"/>
                  <a:cs typeface="Arial"/>
                </a:rPr>
                <a:t>brain 24h</a:t>
              </a:r>
            </a:p>
          </p:txBody>
        </p:sp>
        <p:sp>
          <p:nvSpPr>
            <p:cNvPr id="56" name="TextBox 55"/>
            <p:cNvSpPr txBox="1"/>
            <p:nvPr/>
          </p:nvSpPr>
          <p:spPr>
            <a:xfrm rot="17858757">
              <a:off x="2655187" y="3780025"/>
              <a:ext cx="845441" cy="276999"/>
            </a:xfrm>
            <a:prstGeom prst="rect">
              <a:avLst/>
            </a:prstGeom>
            <a:noFill/>
          </p:spPr>
          <p:txBody>
            <a:bodyPr wrap="square" rtlCol="0">
              <a:spAutoFit/>
            </a:bodyPr>
            <a:lstStyle/>
            <a:p>
              <a:pPr algn="r"/>
              <a:r>
                <a:rPr lang="en-US" sz="1200" dirty="0">
                  <a:solidFill>
                    <a:srgbClr val="FF0000"/>
                  </a:solidFill>
                  <a:latin typeface="Arial"/>
                  <a:cs typeface="Arial"/>
                </a:rPr>
                <a:t>tumor 2h</a:t>
              </a:r>
            </a:p>
          </p:txBody>
        </p:sp>
        <p:sp>
          <p:nvSpPr>
            <p:cNvPr id="57" name="TextBox 56"/>
            <p:cNvSpPr txBox="1"/>
            <p:nvPr/>
          </p:nvSpPr>
          <p:spPr>
            <a:xfrm rot="17858757">
              <a:off x="1978891" y="3780025"/>
              <a:ext cx="845441" cy="276999"/>
            </a:xfrm>
            <a:prstGeom prst="rect">
              <a:avLst/>
            </a:prstGeom>
            <a:noFill/>
          </p:spPr>
          <p:txBody>
            <a:bodyPr wrap="square" rtlCol="0">
              <a:spAutoFit/>
            </a:bodyPr>
            <a:lstStyle/>
            <a:p>
              <a:pPr algn="r"/>
              <a:r>
                <a:rPr lang="en-US" sz="1200" dirty="0">
                  <a:solidFill>
                    <a:srgbClr val="FF0000"/>
                  </a:solidFill>
                  <a:latin typeface="Arial"/>
                  <a:cs typeface="Arial"/>
                </a:rPr>
                <a:t>tumor 1h</a:t>
              </a:r>
            </a:p>
          </p:txBody>
        </p:sp>
        <p:sp>
          <p:nvSpPr>
            <p:cNvPr id="58" name="TextBox 57"/>
            <p:cNvSpPr txBox="1"/>
            <p:nvPr/>
          </p:nvSpPr>
          <p:spPr>
            <a:xfrm rot="17858757">
              <a:off x="3325112" y="3780025"/>
              <a:ext cx="845441" cy="276999"/>
            </a:xfrm>
            <a:prstGeom prst="rect">
              <a:avLst/>
            </a:prstGeom>
            <a:noFill/>
          </p:spPr>
          <p:txBody>
            <a:bodyPr wrap="square" rtlCol="0">
              <a:spAutoFit/>
            </a:bodyPr>
            <a:lstStyle/>
            <a:p>
              <a:pPr algn="r"/>
              <a:r>
                <a:rPr lang="en-US" sz="1200" dirty="0">
                  <a:solidFill>
                    <a:srgbClr val="FF0000"/>
                  </a:solidFill>
                  <a:latin typeface="Arial"/>
                  <a:cs typeface="Arial"/>
                </a:rPr>
                <a:t>tumor 6h</a:t>
              </a:r>
            </a:p>
          </p:txBody>
        </p:sp>
        <p:sp>
          <p:nvSpPr>
            <p:cNvPr id="59" name="TextBox 58"/>
            <p:cNvSpPr txBox="1"/>
            <p:nvPr/>
          </p:nvSpPr>
          <p:spPr>
            <a:xfrm rot="17858757">
              <a:off x="3954722" y="3809922"/>
              <a:ext cx="912942" cy="276999"/>
            </a:xfrm>
            <a:prstGeom prst="rect">
              <a:avLst/>
            </a:prstGeom>
            <a:noFill/>
          </p:spPr>
          <p:txBody>
            <a:bodyPr wrap="square" rtlCol="0">
              <a:spAutoFit/>
            </a:bodyPr>
            <a:lstStyle/>
            <a:p>
              <a:pPr algn="r"/>
              <a:r>
                <a:rPr lang="en-US" sz="1200" dirty="0">
                  <a:solidFill>
                    <a:srgbClr val="FF0000"/>
                  </a:solidFill>
                  <a:latin typeface="Arial"/>
                  <a:cs typeface="Arial"/>
                </a:rPr>
                <a:t>tumor 12h</a:t>
              </a:r>
            </a:p>
          </p:txBody>
        </p:sp>
        <p:sp>
          <p:nvSpPr>
            <p:cNvPr id="60" name="TextBox 59"/>
            <p:cNvSpPr txBox="1"/>
            <p:nvPr/>
          </p:nvSpPr>
          <p:spPr>
            <a:xfrm rot="17858757">
              <a:off x="4631936" y="3809922"/>
              <a:ext cx="912942" cy="276999"/>
            </a:xfrm>
            <a:prstGeom prst="rect">
              <a:avLst/>
            </a:prstGeom>
            <a:noFill/>
          </p:spPr>
          <p:txBody>
            <a:bodyPr wrap="square" rtlCol="0">
              <a:spAutoFit/>
            </a:bodyPr>
            <a:lstStyle/>
            <a:p>
              <a:pPr algn="r"/>
              <a:r>
                <a:rPr lang="en-US" sz="1200" dirty="0">
                  <a:solidFill>
                    <a:srgbClr val="FF0000"/>
                  </a:solidFill>
                  <a:latin typeface="Arial"/>
                  <a:cs typeface="Arial"/>
                </a:rPr>
                <a:t>tumor 24h</a:t>
              </a:r>
            </a:p>
          </p:txBody>
        </p:sp>
        <p:cxnSp>
          <p:nvCxnSpPr>
            <p:cNvPr id="61" name="Straight Connector 60"/>
            <p:cNvCxnSpPr/>
            <p:nvPr/>
          </p:nvCxnSpPr>
          <p:spPr>
            <a:xfrm>
              <a:off x="5295851" y="3355975"/>
              <a:ext cx="0" cy="18288"/>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2" name="TextBox 61"/>
            <p:cNvSpPr txBox="1"/>
            <p:nvPr/>
          </p:nvSpPr>
          <p:spPr>
            <a:xfrm>
              <a:off x="3788469" y="1792243"/>
              <a:ext cx="322448" cy="322307"/>
            </a:xfrm>
            <a:prstGeom prst="rect">
              <a:avLst/>
            </a:prstGeom>
            <a:noFill/>
          </p:spPr>
          <p:txBody>
            <a:bodyPr wrap="none" rtlCol="0">
              <a:spAutoFit/>
            </a:bodyPr>
            <a:lstStyle/>
            <a:p>
              <a:pPr algn="ctr"/>
              <a:r>
                <a:rPr lang="en-US" sz="2000" dirty="0">
                  <a:latin typeface="Arial"/>
                  <a:cs typeface="Arial"/>
                </a:rPr>
                <a:t>**</a:t>
              </a:r>
            </a:p>
          </p:txBody>
        </p:sp>
      </p:grpSp>
      <p:sp>
        <p:nvSpPr>
          <p:cNvPr id="74" name="TextBox 73"/>
          <p:cNvSpPr txBox="1"/>
          <p:nvPr/>
        </p:nvSpPr>
        <p:spPr>
          <a:xfrm>
            <a:off x="197752" y="152400"/>
            <a:ext cx="5943600" cy="461665"/>
          </a:xfrm>
          <a:prstGeom prst="rect">
            <a:avLst/>
          </a:prstGeom>
          <a:noFill/>
        </p:spPr>
        <p:txBody>
          <a:bodyPr wrap="square" rtlCol="0">
            <a:spAutoFit/>
          </a:bodyPr>
          <a:lstStyle/>
          <a:p>
            <a:r>
              <a:rPr lang="en-US" sz="1200" b="1" dirty="0">
                <a:solidFill>
                  <a:srgbClr val="000000"/>
                </a:solidFill>
                <a:latin typeface="Arial"/>
                <a:cs typeface="Arial"/>
              </a:rPr>
              <a:t>Supplementary Figure 7: Biodistribution of </a:t>
            </a:r>
            <a:r>
              <a:rPr lang="en-US" sz="1200" b="1" baseline="30000" dirty="0">
                <a:solidFill>
                  <a:srgbClr val="000000"/>
                </a:solidFill>
                <a:latin typeface="Arial"/>
                <a:cs typeface="Arial"/>
              </a:rPr>
              <a:t>125</a:t>
            </a:r>
            <a:r>
              <a:rPr lang="en-US" sz="1200" b="1" dirty="0">
                <a:solidFill>
                  <a:srgbClr val="000000"/>
                </a:solidFill>
                <a:latin typeface="Arial"/>
                <a:cs typeface="Arial"/>
              </a:rPr>
              <a:t>I-labeled nanobioconjugate in the brain over time after systemic administration.</a:t>
            </a:r>
            <a:endParaRPr lang="en-US" sz="1200" b="1" dirty="0">
              <a:solidFill>
                <a:srgbClr val="000000"/>
              </a:solidFill>
            </a:endParaRPr>
          </a:p>
        </p:txBody>
      </p:sp>
      <p:sp>
        <p:nvSpPr>
          <p:cNvPr id="8" name="TextBox 7"/>
          <p:cNvSpPr txBox="1"/>
          <p:nvPr/>
        </p:nvSpPr>
        <p:spPr>
          <a:xfrm>
            <a:off x="76200" y="5791200"/>
            <a:ext cx="6705600" cy="2251001"/>
          </a:xfrm>
          <a:prstGeom prst="rect">
            <a:avLst/>
          </a:prstGeom>
          <a:noFill/>
        </p:spPr>
        <p:txBody>
          <a:bodyPr wrap="square" rtlCol="0">
            <a:spAutoFit/>
          </a:bodyPr>
          <a:lstStyle/>
          <a:p>
            <a:pPr>
              <a:lnSpc>
                <a:spcPct val="200000"/>
              </a:lnSpc>
            </a:pPr>
            <a:r>
              <a:rPr lang="en-US" sz="1200" dirty="0">
                <a:latin typeface="Arial"/>
                <a:cs typeface="Arial"/>
              </a:rPr>
              <a:t>Distribution of nanobioconjugate </a:t>
            </a:r>
            <a:r>
              <a:rPr lang="en-US" sz="1200" dirty="0">
                <a:latin typeface="Arial"/>
                <a:ea typeface="Calibri"/>
                <a:cs typeface="Times New Roman"/>
              </a:rPr>
              <a:t>P/PEG/LLL/</a:t>
            </a:r>
            <a:r>
              <a:rPr lang="en-US" sz="1200" dirty="0" err="1">
                <a:latin typeface="Arial"/>
                <a:ea typeface="Calibri"/>
                <a:cs typeface="Times New Roman"/>
              </a:rPr>
              <a:t>muTfR</a:t>
            </a:r>
            <a:r>
              <a:rPr lang="en-US" sz="1200" dirty="0">
                <a:latin typeface="Arial"/>
                <a:ea typeface="Calibri"/>
                <a:cs typeface="Times New Roman"/>
              </a:rPr>
              <a:t>/</a:t>
            </a:r>
            <a:r>
              <a:rPr lang="en-US" sz="1200" baseline="30000" dirty="0">
                <a:latin typeface="Arial"/>
                <a:ea typeface="Calibri"/>
                <a:cs typeface="Times New Roman"/>
              </a:rPr>
              <a:t>125</a:t>
            </a:r>
            <a:r>
              <a:rPr lang="en-US" sz="1200" dirty="0">
                <a:latin typeface="Arial"/>
                <a:ea typeface="Calibri"/>
                <a:cs typeface="Times New Roman"/>
              </a:rPr>
              <a:t>I-Tyr/</a:t>
            </a:r>
            <a:r>
              <a:rPr lang="en-US" sz="1200" dirty="0" err="1">
                <a:latin typeface="Arial"/>
                <a:ea typeface="Calibri"/>
                <a:cs typeface="Times New Roman"/>
              </a:rPr>
              <a:t>huTfRch</a:t>
            </a:r>
            <a:r>
              <a:rPr lang="en-US" sz="1200" dirty="0">
                <a:latin typeface="Arial"/>
                <a:ea typeface="Calibri"/>
                <a:cs typeface="Times New Roman"/>
              </a:rPr>
              <a:t>/AON(α4β1) </a:t>
            </a:r>
            <a:r>
              <a:rPr lang="en-US" sz="1200" dirty="0">
                <a:latin typeface="Arial"/>
                <a:cs typeface="Arial"/>
              </a:rPr>
              <a:t>iodinated on the tyrosines of attached antibodies was studied over time in two brain hemispheres of mice with intracranial tumors (n=4 per time point). Note virtual lack of drug accumulation in the contralateral brain hemisphere compared to the high accumulation in the hemisphere with implanted tumor. Three to four mice were used per time point. Abbreviations: cpm, counts per minute; h, hour. * </a:t>
            </a:r>
            <a:r>
              <a:rPr lang="en-US" sz="1200" i="1" dirty="0">
                <a:latin typeface="Arial"/>
                <a:cs typeface="Arial"/>
              </a:rPr>
              <a:t>p </a:t>
            </a:r>
            <a:r>
              <a:rPr lang="en-US" sz="1200" dirty="0">
                <a:latin typeface="Arial"/>
                <a:cs typeface="Arial"/>
              </a:rPr>
              <a:t>&lt; 0.05; ** </a:t>
            </a:r>
            <a:r>
              <a:rPr lang="en-US" sz="1200" i="1" dirty="0">
                <a:latin typeface="Arial"/>
                <a:cs typeface="Arial"/>
              </a:rPr>
              <a:t>p </a:t>
            </a:r>
            <a:r>
              <a:rPr lang="en-US" sz="1200" dirty="0">
                <a:latin typeface="Arial"/>
                <a:cs typeface="Arial"/>
              </a:rPr>
              <a:t>&lt; 0.01.</a:t>
            </a:r>
          </a:p>
        </p:txBody>
      </p:sp>
    </p:spTree>
    <p:extLst>
      <p:ext uri="{BB962C8B-B14F-4D97-AF65-F5344CB8AC3E}">
        <p14:creationId xmlns:p14="http://schemas.microsoft.com/office/powerpoint/2010/main" val="13799701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47582</TotalTime>
  <Words>251</Words>
  <Application>Microsoft Macintosh PowerPoint</Application>
  <PresentationFormat>On-screen Show (4:3)</PresentationFormat>
  <Paragraphs>24</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Times New Roman</vt:lpstr>
      <vt:lpstr>Office Theme</vt:lpstr>
      <vt:lpstr>PowerPoint Presentation</vt:lpstr>
      <vt:lpstr>PowerPoint Presentation</vt:lpstr>
    </vt:vector>
  </TitlesOfParts>
  <Manager/>
  <Company>CSHS</Company>
  <LinksUpToDate>false</LinksUpToDate>
  <SharedDoc>false</SharedDoc>
  <HyperlinkBase/>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Gangalum, Pallavi</dc:creator>
  <cp:keywords/>
  <dc:description/>
  <cp:lastModifiedBy>Alexander Ljubimov</cp:lastModifiedBy>
  <cp:revision>1902</cp:revision>
  <cp:lastPrinted>2018-11-27T03:15:50Z</cp:lastPrinted>
  <dcterms:created xsi:type="dcterms:W3CDTF">2012-03-08T01:07:59Z</dcterms:created>
  <dcterms:modified xsi:type="dcterms:W3CDTF">2019-01-03T07:41:05Z</dcterms:modified>
  <cp:category/>
</cp:coreProperties>
</file>