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82" r:id="rId2"/>
    <p:sldId id="511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lex lyubimov" initials="al [3]" lastIdx="1" clrIdx="6">
    <p:extLst/>
  </p:cmAuthor>
  <p:cmAuthor id="1" name="KM" initials="-" lastIdx="2" clrIdx="0">
    <p:extLst/>
  </p:cmAuthor>
  <p:cmAuthor id="2" name="KM" initials="- [2]" lastIdx="1" clrIdx="1">
    <p:extLst/>
  </p:cmAuthor>
  <p:cmAuthor id="3" name="KM" initials="- [3]" lastIdx="1" clrIdx="2">
    <p:extLst/>
  </p:cmAuthor>
  <p:cmAuthor id="4" name="Alex Ljubimov" initials="" lastIdx="0" clrIdx="3"/>
  <p:cmAuthor id="5" name="alex lyubimov" initials="al" lastIdx="1" clrIdx="4">
    <p:extLst/>
  </p:cmAuthor>
  <p:cmAuthor id="6" name="alex lyubimov" initials="al [2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37BB16"/>
    <a:srgbClr val="0000CC"/>
    <a:srgbClr val="000099"/>
    <a:srgbClr val="0066FF"/>
    <a:srgbClr val="FF0000"/>
    <a:srgbClr val="FF3300"/>
    <a:srgbClr val="FF99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2" autoAdjust="0"/>
    <p:restoredTop sz="95771" autoAdjust="0"/>
  </p:normalViewPr>
  <p:slideViewPr>
    <p:cSldViewPr>
      <p:cViewPr>
        <p:scale>
          <a:sx n="115" d="100"/>
          <a:sy n="115" d="100"/>
        </p:scale>
        <p:origin x="5776" y="157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3037523" cy="464662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299" y="4"/>
            <a:ext cx="3037523" cy="464662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r">
              <a:defRPr sz="1200"/>
            </a:lvl1pPr>
          </a:lstStyle>
          <a:p>
            <a:fld id="{FB515E0E-E43B-42A1-A9AC-00F03BBE1F9E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698500"/>
            <a:ext cx="2613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71" tIns="45235" rIns="90471" bIns="452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5083"/>
            <a:ext cx="5608954" cy="4183539"/>
          </a:xfrm>
          <a:prstGeom prst="rect">
            <a:avLst/>
          </a:prstGeom>
        </p:spPr>
        <p:txBody>
          <a:bodyPr vert="horz" lIns="90471" tIns="45235" rIns="90471" bIns="4523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153"/>
            <a:ext cx="3037523" cy="464662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299" y="8830153"/>
            <a:ext cx="3037523" cy="464662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r">
              <a:defRPr sz="1200"/>
            </a:lvl1pPr>
          </a:lstStyle>
          <a:p>
            <a:fld id="{D121C9CE-3C2F-4AA2-9705-153DD716E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39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79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0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8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4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1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1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88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0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3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3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4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35620-0E15-4FB2-8F7C-B28641F1114F}" type="datetimeFigureOut">
              <a:rPr lang="en-US" smtClean="0"/>
              <a:pPr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FAD4-E7D8-4E39-A7C0-D549F7485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9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526" y="54427"/>
            <a:ext cx="6301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8: Quantification of Notch family members and CSC markers in </a:t>
            </a:r>
          </a:p>
          <a:p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PBS and nanodrug treated mice.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2650477-9D31-45AB-81B9-A56BC25D3BF0}"/>
              </a:ext>
            </a:extLst>
          </p:cNvPr>
          <p:cNvSpPr/>
          <p:nvPr/>
        </p:nvSpPr>
        <p:spPr>
          <a:xfrm>
            <a:off x="3569747" y="1624602"/>
            <a:ext cx="856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P/AON(</a:t>
            </a:r>
            <a:r>
              <a:rPr lang="el-G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β1)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AC61A55-0E08-474E-BC78-04B4EC525C2A}"/>
              </a:ext>
            </a:extLst>
          </p:cNvPr>
          <p:cNvSpPr/>
          <p:nvPr/>
        </p:nvSpPr>
        <p:spPr>
          <a:xfrm>
            <a:off x="434353" y="4410673"/>
            <a:ext cx="856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P/AON(</a:t>
            </a:r>
            <a:r>
              <a:rPr lang="el-G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β1)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E472133E-79F3-4FE4-8CDA-B7CDD707600D}"/>
              </a:ext>
            </a:extLst>
          </p:cNvPr>
          <p:cNvSpPr/>
          <p:nvPr/>
        </p:nvSpPr>
        <p:spPr>
          <a:xfrm>
            <a:off x="3603933" y="4410673"/>
            <a:ext cx="856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P/AON(</a:t>
            </a:r>
            <a:r>
              <a:rPr lang="el-G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β1)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398FAD6-A769-4553-A099-88019B1677CC}"/>
              </a:ext>
            </a:extLst>
          </p:cNvPr>
          <p:cNvSpPr/>
          <p:nvPr/>
        </p:nvSpPr>
        <p:spPr>
          <a:xfrm>
            <a:off x="453767" y="7191904"/>
            <a:ext cx="856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P/AON(</a:t>
            </a:r>
            <a:r>
              <a:rPr lang="el-G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β1)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12AD45E-9BC3-47F2-BA5E-34D512EBEDD9}"/>
              </a:ext>
            </a:extLst>
          </p:cNvPr>
          <p:cNvSpPr/>
          <p:nvPr/>
        </p:nvSpPr>
        <p:spPr>
          <a:xfrm>
            <a:off x="3627796" y="7175918"/>
            <a:ext cx="8567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P/AON(</a:t>
            </a:r>
            <a:r>
              <a:rPr lang="el-G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 β1)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C7EB59A-947F-1F46-8679-0C8D7FE086BF}"/>
              </a:ext>
            </a:extLst>
          </p:cNvPr>
          <p:cNvSpPr txBox="1"/>
          <p:nvPr/>
        </p:nvSpPr>
        <p:spPr>
          <a:xfrm>
            <a:off x="38100" y="7680279"/>
            <a:ext cx="6781800" cy="1394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latin typeface="Arial"/>
                <a:cs typeface="Arial"/>
              </a:rPr>
              <a:t>Significant reduction in expression of laminin 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 (</a:t>
            </a:r>
            <a:r>
              <a:rPr lang="en-US" sz="1100" b="1" dirty="0">
                <a:latin typeface="Arial"/>
                <a:cs typeface="Arial"/>
              </a:rPr>
              <a:t>A-F</a:t>
            </a:r>
            <a:r>
              <a:rPr lang="en-US" sz="1100" dirty="0">
                <a:latin typeface="Arial"/>
                <a:cs typeface="Arial"/>
              </a:rPr>
              <a:t>), Notch-1 (</a:t>
            </a:r>
            <a:r>
              <a:rPr lang="en-US" sz="1100" b="1" dirty="0">
                <a:latin typeface="Arial"/>
                <a:cs typeface="Arial"/>
              </a:rPr>
              <a:t>A</a:t>
            </a:r>
            <a:r>
              <a:rPr lang="en-US" sz="1100" dirty="0">
                <a:latin typeface="Arial"/>
                <a:cs typeface="Arial"/>
              </a:rPr>
              <a:t>), Dll4 (</a:t>
            </a:r>
            <a:r>
              <a:rPr lang="en-US" sz="1100" b="1" dirty="0">
                <a:latin typeface="Arial"/>
                <a:cs typeface="Arial"/>
              </a:rPr>
              <a:t>B</a:t>
            </a:r>
            <a:r>
              <a:rPr lang="en-US" sz="1100" dirty="0">
                <a:latin typeface="Arial"/>
                <a:cs typeface="Arial"/>
              </a:rPr>
              <a:t>), 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 integrin (</a:t>
            </a:r>
            <a:r>
              <a:rPr lang="en-US" sz="1100" b="1" dirty="0">
                <a:latin typeface="Arial"/>
                <a:cs typeface="Arial"/>
              </a:rPr>
              <a:t>C</a:t>
            </a:r>
            <a:r>
              <a:rPr lang="en-US" sz="1100" dirty="0">
                <a:latin typeface="Arial"/>
                <a:cs typeface="Arial"/>
              </a:rPr>
              <a:t>), CD133 (</a:t>
            </a:r>
            <a:r>
              <a:rPr lang="en-US" sz="1100" b="1" dirty="0">
                <a:latin typeface="Arial"/>
                <a:cs typeface="Arial"/>
              </a:rPr>
              <a:t>D</a:t>
            </a:r>
            <a:r>
              <a:rPr lang="en-US" sz="1100" dirty="0">
                <a:latin typeface="Arial"/>
                <a:cs typeface="Arial"/>
              </a:rPr>
              <a:t>), Nestin (</a:t>
            </a:r>
            <a:r>
              <a:rPr lang="en-US" sz="1100" b="1" dirty="0">
                <a:latin typeface="Arial"/>
                <a:cs typeface="Arial"/>
              </a:rPr>
              <a:t>E</a:t>
            </a:r>
            <a:r>
              <a:rPr lang="en-US" sz="1100" dirty="0">
                <a:latin typeface="Arial"/>
                <a:cs typeface="Arial"/>
              </a:rPr>
              <a:t>), and c-Myc (</a:t>
            </a:r>
            <a:r>
              <a:rPr lang="en-US" sz="1100" b="1" dirty="0">
                <a:latin typeface="Arial"/>
                <a:cs typeface="Arial"/>
              </a:rPr>
              <a:t>F</a:t>
            </a:r>
            <a:r>
              <a:rPr lang="en-US" sz="1100" dirty="0">
                <a:latin typeface="Arial"/>
                <a:cs typeface="Arial"/>
              </a:rPr>
              <a:t>) after treatment of LN229-bearing mice with nanobioconjugate P/AON(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 (n=4 in each group). Representative images of immunofluorescence staining. Scale bar = 25 </a:t>
            </a:r>
            <a:r>
              <a:rPr lang="en-US" sz="1100" dirty="0" err="1">
                <a:latin typeface="Arial"/>
                <a:cs typeface="Arial"/>
              </a:rPr>
              <a:t>μm</a:t>
            </a:r>
            <a:r>
              <a:rPr lang="en-US" sz="1100" dirty="0">
                <a:latin typeface="Arial"/>
                <a:cs typeface="Arial"/>
              </a:rPr>
              <a:t>. *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0.05; **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0.01; ***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&lt;0.001. P/AON(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 = PEG/LLL/</a:t>
            </a:r>
            <a:r>
              <a:rPr lang="en-US" sz="1100" dirty="0" err="1">
                <a:latin typeface="Arial"/>
                <a:cs typeface="Arial"/>
              </a:rPr>
              <a:t>muTfR</a:t>
            </a:r>
            <a:r>
              <a:rPr lang="en-US" sz="1100" dirty="0">
                <a:latin typeface="Arial"/>
                <a:cs typeface="Arial"/>
              </a:rPr>
              <a:t>/</a:t>
            </a:r>
            <a:r>
              <a:rPr lang="en-US" sz="1100" dirty="0" err="1">
                <a:latin typeface="Arial"/>
                <a:cs typeface="Arial"/>
              </a:rPr>
              <a:t>huTfRch</a:t>
            </a:r>
            <a:r>
              <a:rPr lang="en-US" sz="1100" dirty="0">
                <a:latin typeface="Arial"/>
                <a:cs typeface="Arial"/>
              </a:rPr>
              <a:t>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6E8C62-F3EA-F047-B29E-989084D578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2" b="1774"/>
          <a:stretch/>
        </p:blipFill>
        <p:spPr>
          <a:xfrm>
            <a:off x="358698" y="532421"/>
            <a:ext cx="6059294" cy="714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5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9503" y="21450"/>
            <a:ext cx="633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9. Summary of co-expression of laminin-411 </a:t>
            </a:r>
            <a:r>
              <a:rPr lang="el-GR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with Notch family members and various CSC markers in PBS and nanodrug treated mice.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82" y="6768056"/>
            <a:ext cx="6759271" cy="207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b="1" dirty="0">
                <a:latin typeface="Arial"/>
                <a:cs typeface="Arial"/>
              </a:rPr>
              <a:t>A. </a:t>
            </a:r>
            <a:r>
              <a:rPr lang="en-US" sz="1100" dirty="0">
                <a:latin typeface="Arial"/>
                <a:cs typeface="Arial"/>
              </a:rPr>
              <a:t>Reduction in expression of laminin 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 and Notch-3 after treatment of LN229-bearing mice with nanobioconjugate [P/AON(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1), lower row, n=4], </a:t>
            </a:r>
            <a:r>
              <a:rPr lang="en-US" sz="1100" i="1" dirty="0">
                <a:latin typeface="Arial"/>
                <a:cs typeface="Arial"/>
              </a:rPr>
              <a:t>vs.</a:t>
            </a:r>
            <a:r>
              <a:rPr lang="en-US" sz="1100" dirty="0">
                <a:latin typeface="Arial"/>
                <a:cs typeface="Arial"/>
              </a:rPr>
              <a:t> PBS-treated mice (upper row, n=4). Representative images of immunofluorescence staining. Scale bar = 25 </a:t>
            </a:r>
            <a:r>
              <a:rPr lang="en-US" sz="1100" dirty="0" err="1">
                <a:latin typeface="Arial"/>
                <a:cs typeface="Arial"/>
              </a:rPr>
              <a:t>μm</a:t>
            </a:r>
            <a:r>
              <a:rPr lang="en-US" sz="1100" dirty="0">
                <a:latin typeface="Arial"/>
                <a:cs typeface="Arial"/>
              </a:rPr>
              <a:t>. * </a:t>
            </a:r>
            <a:r>
              <a:rPr lang="en-US" sz="1100" i="1" dirty="0">
                <a:latin typeface="Arial"/>
                <a:cs typeface="Arial"/>
              </a:rPr>
              <a:t>p</a:t>
            </a:r>
            <a:r>
              <a:rPr lang="en-US" sz="1100" dirty="0">
                <a:latin typeface="Arial"/>
                <a:cs typeface="Arial"/>
              </a:rPr>
              <a:t> &lt; 0.05. </a:t>
            </a:r>
            <a:r>
              <a:rPr lang="en-US" sz="1100" b="1" dirty="0">
                <a:latin typeface="Arial"/>
                <a:cs typeface="Arial"/>
              </a:rPr>
              <a:t>B. </a:t>
            </a:r>
            <a:r>
              <a:rPr lang="en-US" sz="1100" dirty="0">
                <a:latin typeface="Arial"/>
                <a:cs typeface="Arial"/>
              </a:rPr>
              <a:t>Combined scores of immunostaining. Immunostaining for laminin β1 chain, Notch-1, Notch-3, integrin β1, Dll4, CD133, Nestin, and c-Myc was scored as follows: - or +/-, weak to no staining; +, distinct staining; ++, moderate staining; and +++, strong staining. P/AON(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 = PEG/LLL/</a:t>
            </a:r>
            <a:r>
              <a:rPr lang="en-US" sz="1100" dirty="0" err="1">
                <a:latin typeface="Arial"/>
                <a:cs typeface="Arial"/>
              </a:rPr>
              <a:t>muTfR</a:t>
            </a:r>
            <a:r>
              <a:rPr lang="en-US" sz="1100" dirty="0">
                <a:latin typeface="Arial"/>
                <a:cs typeface="Arial"/>
              </a:rPr>
              <a:t>/</a:t>
            </a:r>
            <a:r>
              <a:rPr lang="en-US" sz="1100" dirty="0" err="1">
                <a:latin typeface="Arial"/>
                <a:cs typeface="Arial"/>
              </a:rPr>
              <a:t>huTfRch</a:t>
            </a:r>
            <a:r>
              <a:rPr lang="en-US" sz="1100" dirty="0">
                <a:latin typeface="Arial"/>
                <a:cs typeface="Arial"/>
              </a:rPr>
              <a:t>/AON(</a:t>
            </a:r>
            <a:r>
              <a:rPr lang="el-GR" sz="1100" dirty="0">
                <a:latin typeface="Arial"/>
                <a:cs typeface="Arial"/>
              </a:rPr>
              <a:t>α</a:t>
            </a:r>
            <a:r>
              <a:rPr lang="en-US" sz="1100" dirty="0">
                <a:latin typeface="Arial"/>
                <a:cs typeface="Arial"/>
              </a:rPr>
              <a:t>4</a:t>
            </a:r>
            <a:r>
              <a:rPr lang="el-GR" sz="1100" dirty="0">
                <a:latin typeface="Arial"/>
                <a:cs typeface="Arial"/>
              </a:rPr>
              <a:t>β</a:t>
            </a:r>
            <a:r>
              <a:rPr lang="en-US" sz="1100" dirty="0">
                <a:latin typeface="Arial"/>
                <a:cs typeface="Arial"/>
              </a:rPr>
              <a:t>1).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3717EB-93E5-CE46-B7C6-3F7CF377522E}"/>
              </a:ext>
            </a:extLst>
          </p:cNvPr>
          <p:cNvSpPr txBox="1"/>
          <p:nvPr/>
        </p:nvSpPr>
        <p:spPr>
          <a:xfrm>
            <a:off x="304800" y="388366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EDD9FD5-5E8F-3446-8E65-8E2B87637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191442"/>
            <a:ext cx="6705600" cy="26665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6782FD-ABE1-8F4C-9993-6D3327F77B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" t="11392" r="44929" b="55981"/>
          <a:stretch/>
        </p:blipFill>
        <p:spPr>
          <a:xfrm>
            <a:off x="462055" y="762000"/>
            <a:ext cx="3661936" cy="31590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0C6D4B-9155-0C46-A17A-57C0F966B925}"/>
              </a:ext>
            </a:extLst>
          </p:cNvPr>
          <p:cNvSpPr txBox="1"/>
          <p:nvPr/>
        </p:nvSpPr>
        <p:spPr>
          <a:xfrm>
            <a:off x="304800" y="5304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31994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47613</TotalTime>
  <Words>346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Manager/>
  <Company>CSHS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Gangalum, Pallavi</dc:creator>
  <cp:keywords/>
  <dc:description/>
  <cp:lastModifiedBy>Alexander Ljubimov</cp:lastModifiedBy>
  <cp:revision>1905</cp:revision>
  <cp:lastPrinted>2018-11-27T03:15:50Z</cp:lastPrinted>
  <dcterms:created xsi:type="dcterms:W3CDTF">2012-03-08T01:07:59Z</dcterms:created>
  <dcterms:modified xsi:type="dcterms:W3CDTF">2019-01-03T09:12:23Z</dcterms:modified>
  <cp:category/>
</cp:coreProperties>
</file>