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9" r:id="rId4"/>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84"/>
    <p:restoredTop sz="94577"/>
  </p:normalViewPr>
  <p:slideViewPr>
    <p:cSldViewPr snapToGrid="0" snapToObjects="1" showGuides="1">
      <p:cViewPr varScale="1">
        <p:scale>
          <a:sx n="102" d="100"/>
          <a:sy n="102" d="100"/>
        </p:scale>
        <p:origin x="4584" y="184"/>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8F23743-3E80-A74B-8CBE-4FCBC1357681}" type="datetimeFigureOut">
              <a:rPr lang="en-US" smtClean="0"/>
              <a:t>5/6/19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1784144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F23743-3E80-A74B-8CBE-4FCBC1357681}" type="datetimeFigureOut">
              <a:rPr lang="en-US" smtClean="0"/>
              <a:t>5/6/19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4120160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F23743-3E80-A74B-8CBE-4FCBC1357681}" type="datetimeFigureOut">
              <a:rPr lang="en-US" smtClean="0"/>
              <a:t>5/6/19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2392727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F23743-3E80-A74B-8CBE-4FCBC1357681}" type="datetimeFigureOut">
              <a:rPr lang="en-US" smtClean="0"/>
              <a:t>5/6/19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3105309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F23743-3E80-A74B-8CBE-4FCBC1357681}" type="datetimeFigureOut">
              <a:rPr lang="en-US" smtClean="0"/>
              <a:t>5/6/19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1997462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8F23743-3E80-A74B-8CBE-4FCBC1357681}" type="datetimeFigureOut">
              <a:rPr lang="en-US" smtClean="0"/>
              <a:t>5/6/19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142146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F23743-3E80-A74B-8CBE-4FCBC1357681}" type="datetimeFigureOut">
              <a:rPr lang="en-US" smtClean="0"/>
              <a:t>5/6/19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2103510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F23743-3E80-A74B-8CBE-4FCBC1357681}" type="datetimeFigureOut">
              <a:rPr lang="en-US" smtClean="0"/>
              <a:t>5/6/19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1950832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F23743-3E80-A74B-8CBE-4FCBC1357681}" type="datetimeFigureOut">
              <a:rPr lang="en-US" smtClean="0"/>
              <a:t>5/6/19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833359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38F23743-3E80-A74B-8CBE-4FCBC1357681}" type="datetimeFigureOut">
              <a:rPr lang="en-US" smtClean="0"/>
              <a:t>5/6/19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2714860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38F23743-3E80-A74B-8CBE-4FCBC1357681}" type="datetimeFigureOut">
              <a:rPr lang="en-US" smtClean="0"/>
              <a:t>5/6/19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04521-376E-7040-A1DA-2ADC2AF81099}" type="slidenum">
              <a:rPr lang="en-US" smtClean="0"/>
              <a:t>‹#›</a:t>
            </a:fld>
            <a:endParaRPr lang="en-US"/>
          </a:p>
        </p:txBody>
      </p:sp>
    </p:spTree>
    <p:extLst>
      <p:ext uri="{BB962C8B-B14F-4D97-AF65-F5344CB8AC3E}">
        <p14:creationId xmlns:p14="http://schemas.microsoft.com/office/powerpoint/2010/main" val="402262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38F23743-3E80-A74B-8CBE-4FCBC1357681}" type="datetimeFigureOut">
              <a:rPr lang="en-US" smtClean="0"/>
              <a:t>5/6/19</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67404521-376E-7040-A1DA-2ADC2AF81099}" type="slidenum">
              <a:rPr lang="en-US" smtClean="0"/>
              <a:t>‹#›</a:t>
            </a:fld>
            <a:endParaRPr lang="en-US"/>
          </a:p>
        </p:txBody>
      </p:sp>
    </p:spTree>
    <p:extLst>
      <p:ext uri="{BB962C8B-B14F-4D97-AF65-F5344CB8AC3E}">
        <p14:creationId xmlns:p14="http://schemas.microsoft.com/office/powerpoint/2010/main" val="816297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17C1513-DDFC-0D42-A88F-3AEC9652788E}"/>
              </a:ext>
            </a:extLst>
          </p:cNvPr>
          <p:cNvSpPr/>
          <p:nvPr/>
        </p:nvSpPr>
        <p:spPr>
          <a:xfrm>
            <a:off x="839640" y="871421"/>
            <a:ext cx="6432804" cy="5834098"/>
          </a:xfrm>
          <a:prstGeom prst="rect">
            <a:avLst/>
          </a:prstGeom>
        </p:spPr>
        <p:txBody>
          <a:bodyPr wrap="square">
            <a:spAutoFit/>
          </a:bodyPr>
          <a:lstStyle/>
          <a:p>
            <a:pPr>
              <a:lnSpc>
                <a:spcPct val="150000"/>
              </a:lnSpc>
              <a:spcAft>
                <a:spcPts val="600"/>
              </a:spcAft>
            </a:pPr>
            <a:r>
              <a:rPr lang="en-US" b="1" dirty="0">
                <a:latin typeface="Times New Roman" panose="02020603050405020304" pitchFamily="18" charset="0"/>
                <a:ea typeface="Calibri" panose="020F0502020204030204" pitchFamily="34" charset="0"/>
                <a:cs typeface="Times New Roman" panose="02020603050405020304" pitchFamily="18" charset="0"/>
              </a:rPr>
              <a:t>Supplemental material</a:t>
            </a:r>
          </a:p>
          <a:p>
            <a:pPr>
              <a:lnSpc>
                <a:spcPct val="150000"/>
              </a:lnSpc>
              <a:spcAft>
                <a:spcPts val="600"/>
              </a:spcAft>
            </a:pP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600"/>
              </a:spcAft>
            </a:pPr>
            <a:r>
              <a:rPr lang="en-US" b="1" dirty="0" err="1">
                <a:latin typeface="Times New Roman" panose="02020603050405020304" pitchFamily="18" charset="0"/>
                <a:ea typeface="Calibri" panose="020F0502020204030204" pitchFamily="34" charset="0"/>
                <a:cs typeface="Times New Roman" panose="02020603050405020304" pitchFamily="18" charset="0"/>
              </a:rPr>
              <a:t>Plastidic</a:t>
            </a:r>
            <a:r>
              <a:rPr lang="en-US" b="1" dirty="0">
                <a:latin typeface="Times New Roman" panose="02020603050405020304" pitchFamily="18" charset="0"/>
                <a:ea typeface="Calibri" panose="020F0502020204030204" pitchFamily="34" charset="0"/>
                <a:cs typeface="Times New Roman" panose="02020603050405020304" pitchFamily="18" charset="0"/>
              </a:rPr>
              <a:t> glucose-6-phosphate dehydrogenases are regulated to maintain activity in the light </a:t>
            </a:r>
          </a:p>
          <a:p>
            <a:pPr>
              <a:lnSpc>
                <a:spcPct val="150000"/>
              </a:lnSpc>
              <a:spcAft>
                <a:spcPts val="600"/>
              </a:spcAft>
            </a:pPr>
            <a:r>
              <a:rPr lang="en-US" dirty="0">
                <a:latin typeface="Times New Roman" panose="02020603050405020304" pitchFamily="18" charset="0"/>
                <a:ea typeface="Calibri" panose="020F0502020204030204" pitchFamily="34" charset="0"/>
                <a:cs typeface="Times New Roman" panose="02020603050405020304" pitchFamily="18" charset="0"/>
              </a:rPr>
              <a:t>Alyssa L. Preiser</a:t>
            </a:r>
            <a:r>
              <a:rPr lang="en-US" baseline="30000" dirty="0">
                <a:latin typeface="Times New Roman" panose="02020603050405020304" pitchFamily="18" charset="0"/>
                <a:ea typeface="Calibri" panose="020F0502020204030204" pitchFamily="34" charset="0"/>
                <a:cs typeface="Times New Roman" panose="02020603050405020304" pitchFamily="18" charset="0"/>
              </a:rPr>
              <a:t>1,2</a:t>
            </a:r>
            <a:r>
              <a:rPr lang="en-US" dirty="0">
                <a:latin typeface="Times New Roman" panose="02020603050405020304" pitchFamily="18" charset="0"/>
                <a:ea typeface="Calibri" panose="020F0502020204030204" pitchFamily="34" charset="0"/>
                <a:cs typeface="Times New Roman" panose="02020603050405020304" pitchFamily="18" charset="0"/>
              </a:rPr>
              <a:t>, Aparajita Banerjee</a:t>
            </a:r>
            <a:r>
              <a:rPr lang="en-US" baseline="30000" dirty="0">
                <a:latin typeface="Times New Roman" panose="02020603050405020304" pitchFamily="18" charset="0"/>
                <a:ea typeface="Calibri" panose="020F0502020204030204" pitchFamily="34" charset="0"/>
                <a:cs typeface="Times New Roman" panose="02020603050405020304" pitchFamily="18" charset="0"/>
              </a:rPr>
              <a:t>2</a:t>
            </a:r>
            <a:r>
              <a:rPr lang="en-US" dirty="0">
                <a:latin typeface="Times New Roman" panose="02020603050405020304" pitchFamily="18" charset="0"/>
                <a:ea typeface="Calibri" panose="020F0502020204030204" pitchFamily="34" charset="0"/>
                <a:cs typeface="Times New Roman" panose="02020603050405020304" pitchFamily="18" charset="0"/>
              </a:rPr>
              <a:t>, Nicholas Fisher</a:t>
            </a:r>
            <a:r>
              <a:rPr lang="en-US" baseline="30000" dirty="0">
                <a:latin typeface="Times New Roman" panose="02020603050405020304" pitchFamily="18" charset="0"/>
                <a:ea typeface="Calibri" panose="020F0502020204030204" pitchFamily="34" charset="0"/>
                <a:cs typeface="Times New Roman" panose="02020603050405020304" pitchFamily="18" charset="0"/>
              </a:rPr>
              <a:t>1</a:t>
            </a:r>
            <a:r>
              <a:rPr lang="en-US" dirty="0">
                <a:latin typeface="Times New Roman" panose="02020603050405020304" pitchFamily="18" charset="0"/>
                <a:ea typeface="Calibri" panose="020F0502020204030204" pitchFamily="34" charset="0"/>
                <a:cs typeface="Times New Roman" panose="02020603050405020304" pitchFamily="18" charset="0"/>
              </a:rPr>
              <a:t>, Thomas D. Sharkey</a:t>
            </a:r>
            <a:r>
              <a:rPr lang="en-US" baseline="30000" dirty="0">
                <a:latin typeface="Times New Roman" panose="02020603050405020304" pitchFamily="18" charset="0"/>
                <a:ea typeface="Calibri" panose="020F0502020204030204" pitchFamily="34" charset="0"/>
                <a:cs typeface="Times New Roman" panose="02020603050405020304" pitchFamily="18" charset="0"/>
              </a:rPr>
              <a:t>1,2, 3</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600"/>
              </a:spcAft>
            </a:pPr>
            <a:r>
              <a:rPr lang="en-US" baseline="30000" dirty="0">
                <a:latin typeface="Times New Roman" panose="02020603050405020304" pitchFamily="18"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600"/>
              </a:spcAft>
            </a:pPr>
            <a:r>
              <a:rPr lang="en-US" baseline="30000" dirty="0">
                <a:latin typeface="Times New Roman" panose="02020603050405020304" pitchFamily="18" charset="0"/>
                <a:ea typeface="Calibri" panose="020F0502020204030204" pitchFamily="34" charset="0"/>
                <a:cs typeface="Times New Roman" panose="02020603050405020304" pitchFamily="18" charset="0"/>
              </a:rPr>
              <a:t>1</a:t>
            </a:r>
            <a:r>
              <a:rPr lang="en-US" dirty="0">
                <a:latin typeface="Times New Roman" panose="02020603050405020304" pitchFamily="18" charset="0"/>
                <a:ea typeface="Calibri" panose="020F0502020204030204" pitchFamily="34" charset="0"/>
                <a:cs typeface="Times New Roman" panose="02020603050405020304" pitchFamily="18" charset="0"/>
              </a:rPr>
              <a:t> MSU-DOE Plant Research Laboratory, 210 Wilson Road, Michigan State University, East Lansing, MI, USA 48824; </a:t>
            </a:r>
            <a:r>
              <a:rPr lang="en-US" baseline="30000" dirty="0">
                <a:latin typeface="Times New Roman" panose="02020603050405020304" pitchFamily="18" charset="0"/>
                <a:ea typeface="Calibri" panose="020F0502020204030204" pitchFamily="34" charset="0"/>
                <a:cs typeface="Times New Roman" panose="02020603050405020304" pitchFamily="18" charset="0"/>
              </a:rPr>
              <a:t>2</a:t>
            </a:r>
            <a:r>
              <a:rPr lang="en-US" dirty="0">
                <a:latin typeface="Times New Roman" panose="02020603050405020304" pitchFamily="18" charset="0"/>
                <a:ea typeface="Calibri" panose="020F0502020204030204" pitchFamily="34" charset="0"/>
                <a:cs typeface="Times New Roman" panose="02020603050405020304" pitchFamily="18" charset="0"/>
              </a:rPr>
              <a:t> Department of Biochemistry and Molecular Biology, 603 Wilson Road, Michigan State University, East Lansing, MI, USA 48824; Plant Resilience Institute, Michigan State University, Plant Biology Laboratories, 612 Wilson Road, East Lansing, MI USA 48824</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99113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854A20-7104-1945-92B3-C69F718BD34D}"/>
              </a:ext>
            </a:extLst>
          </p:cNvPr>
          <p:cNvPicPr>
            <a:picLocks noChangeAspect="1"/>
          </p:cNvPicPr>
          <p:nvPr/>
        </p:nvPicPr>
        <p:blipFill>
          <a:blip r:embed="rId2"/>
          <a:stretch>
            <a:fillRect/>
          </a:stretch>
        </p:blipFill>
        <p:spPr>
          <a:xfrm>
            <a:off x="2071369" y="506476"/>
            <a:ext cx="2956611" cy="2687828"/>
          </a:xfrm>
          <a:prstGeom prst="rect">
            <a:avLst/>
          </a:prstGeom>
        </p:spPr>
      </p:pic>
      <p:sp>
        <p:nvSpPr>
          <p:cNvPr id="4" name="Rectangle 3">
            <a:extLst>
              <a:ext uri="{FF2B5EF4-FFF2-40B4-BE49-F238E27FC236}">
                <a16:creationId xmlns:a16="http://schemas.microsoft.com/office/drawing/2014/main" id="{BB5D76EB-9096-384D-8837-70A9E77E82E8}"/>
              </a:ext>
            </a:extLst>
          </p:cNvPr>
          <p:cNvSpPr/>
          <p:nvPr/>
        </p:nvSpPr>
        <p:spPr>
          <a:xfrm>
            <a:off x="460248" y="3707077"/>
            <a:ext cx="6851904" cy="1015663"/>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Supplemental Fig. S1 Coomassie Blue stained SDS-polyacrylamide gels. One µg of purified protein was loaded into each lane of the SDS gel. All bands are consistent with predicted molecular weights of respective proteins. G6PDH1 has been shown to form dimers and tetramers (Au et al., 2000; </a:t>
            </a:r>
            <a:r>
              <a:rPr lang="en-US" sz="1200" dirty="0" err="1">
                <a:latin typeface="Times New Roman" panose="02020603050405020304" pitchFamily="18" charset="0"/>
                <a:cs typeface="Times New Roman" panose="02020603050405020304" pitchFamily="18" charset="0"/>
              </a:rPr>
              <a:t>Cappellini</a:t>
            </a:r>
            <a:r>
              <a:rPr lang="en-US" sz="1200" dirty="0">
                <a:latin typeface="Times New Roman" panose="02020603050405020304" pitchFamily="18" charset="0"/>
                <a:cs typeface="Times New Roman" panose="02020603050405020304" pitchFamily="18" charset="0"/>
              </a:rPr>
              <a:t> &amp; </a:t>
            </a:r>
            <a:r>
              <a:rPr lang="en-US" sz="1200" dirty="0" err="1">
                <a:latin typeface="Times New Roman" panose="02020603050405020304" pitchFamily="18" charset="0"/>
                <a:cs typeface="Times New Roman" panose="02020603050405020304" pitchFamily="18" charset="0"/>
              </a:rPr>
              <a:t>Fiorelli</a:t>
            </a:r>
            <a:r>
              <a:rPr lang="en-US" sz="1200" dirty="0">
                <a:latin typeface="Times New Roman" panose="02020603050405020304" pitchFamily="18" charset="0"/>
                <a:cs typeface="Times New Roman" panose="02020603050405020304" pitchFamily="18" charset="0"/>
              </a:rPr>
              <a:t>, 2008) that are fully active. The larger molecular weight band in the lane for G6PDH1 is consistent with a dimeric form of G6PDH1.</a:t>
            </a:r>
          </a:p>
        </p:txBody>
      </p:sp>
    </p:spTree>
    <p:extLst>
      <p:ext uri="{BB962C8B-B14F-4D97-AF65-F5344CB8AC3E}">
        <p14:creationId xmlns:p14="http://schemas.microsoft.com/office/powerpoint/2010/main" val="1088113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C55AA8-2E78-5349-AA19-8157EF38012B}"/>
              </a:ext>
            </a:extLst>
          </p:cNvPr>
          <p:cNvPicPr>
            <a:picLocks noChangeAspect="1"/>
          </p:cNvPicPr>
          <p:nvPr/>
        </p:nvPicPr>
        <p:blipFill>
          <a:blip r:embed="rId2"/>
          <a:stretch>
            <a:fillRect/>
          </a:stretch>
        </p:blipFill>
        <p:spPr>
          <a:xfrm>
            <a:off x="377952" y="933276"/>
            <a:ext cx="7120128" cy="1958250"/>
          </a:xfrm>
          <a:prstGeom prst="rect">
            <a:avLst/>
          </a:prstGeom>
        </p:spPr>
      </p:pic>
      <p:sp>
        <p:nvSpPr>
          <p:cNvPr id="4" name="Rectangle 3">
            <a:extLst>
              <a:ext uri="{FF2B5EF4-FFF2-40B4-BE49-F238E27FC236}">
                <a16:creationId xmlns:a16="http://schemas.microsoft.com/office/drawing/2014/main" id="{9B0E426A-7794-614C-843C-83B1442C348A}"/>
              </a:ext>
            </a:extLst>
          </p:cNvPr>
          <p:cNvSpPr/>
          <p:nvPr/>
        </p:nvSpPr>
        <p:spPr>
          <a:xfrm>
            <a:off x="694944" y="3758756"/>
            <a:ext cx="6681216" cy="461665"/>
          </a:xfrm>
          <a:prstGeom prst="rect">
            <a:avLst/>
          </a:prstGeom>
        </p:spPr>
        <p:txBody>
          <a:bodyPr wrap="square">
            <a:spAutoFit/>
          </a:bodyPr>
          <a:lstStyle/>
          <a:p>
            <a:r>
              <a:rPr lang="en-US" sz="1200" dirty="0">
                <a:latin typeface="Times New Roman" panose="02020603050405020304" pitchFamily="18" charset="0"/>
                <a:cs typeface="Times New Roman" panose="02020603050405020304" pitchFamily="18" charset="0"/>
              </a:rPr>
              <a:t>Supplemental Fig. S2 Hanes-Woolf plots of NADPH effect on G6PDH1 (a), 2 (b), and 3 (c). Different symbols represent different concentrations of inhibitor. Lines represent linear regression lines of best fit.</a:t>
            </a:r>
          </a:p>
        </p:txBody>
      </p:sp>
    </p:spTree>
    <p:extLst>
      <p:ext uri="{BB962C8B-B14F-4D97-AF65-F5344CB8AC3E}">
        <p14:creationId xmlns:p14="http://schemas.microsoft.com/office/powerpoint/2010/main" val="2416698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TotalTime>
  <Words>153</Words>
  <Application>Microsoft Macintosh PowerPoint</Application>
  <PresentationFormat>Custom</PresentationFormat>
  <Paragraphs>8</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Sharkey, Thomas</dc:creator>
  <cp:lastModifiedBy>Sharkey, Thomas</cp:lastModifiedBy>
  <cp:revision>6</cp:revision>
  <cp:lastPrinted>2018-10-12T16:44:09Z</cp:lastPrinted>
  <dcterms:created xsi:type="dcterms:W3CDTF">2018-08-23T18:35:48Z</dcterms:created>
  <dcterms:modified xsi:type="dcterms:W3CDTF">2019-05-07T03:11:19Z</dcterms:modified>
</cp:coreProperties>
</file>