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1866" y="6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Sweet\Frontiers\Figures\Excel\act%20invertases%20Fig%203CJuillet2017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a.fr\Users\p0500378\Documents\vtpaserv\projet%20Sweet\Frontiers\Figures\Excel%2025%2003\Pythium%2028%20%2001%2019%20Fig5et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ha.fr\Users\p0500378\Documents\vtpaserv\projet%20Sweet\Frontiers\Figures\Excel%2025%2003\Pythium%2028%20%2001%2019%20Fig5et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905782652846101"/>
          <c:y val="8.0246913580246895E-2"/>
          <c:w val="0.710985238005578"/>
          <c:h val="0.67592589767761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'Figure 07 17'!$C$20</c:f>
              <c:strCache>
                <c:ptCount val="1"/>
                <c:pt idx="0">
                  <c:v>CIN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'Figure 07 17'!$B$31:$B$38</c:f>
                <c:numCache>
                  <c:formatCode>General</c:formatCode>
                  <c:ptCount val="8"/>
                  <c:pt idx="0">
                    <c:v>52.638080370722037</c:v>
                  </c:pt>
                  <c:pt idx="1">
                    <c:v>37.463792374196508</c:v>
                  </c:pt>
                  <c:pt idx="2">
                    <c:v>14.19083044477151</c:v>
                  </c:pt>
                  <c:pt idx="3">
                    <c:v>7.8049567446242438</c:v>
                  </c:pt>
                  <c:pt idx="4">
                    <c:v>1.5303836754165356</c:v>
                  </c:pt>
                  <c:pt idx="5">
                    <c:v>1.3692906569516381</c:v>
                  </c:pt>
                  <c:pt idx="6">
                    <c:v>6.9070413669241351</c:v>
                  </c:pt>
                  <c:pt idx="7">
                    <c:v>18.364604104998346</c:v>
                  </c:pt>
                </c:numCache>
              </c:numRef>
            </c:plus>
            <c:minus>
              <c:numRef>
                <c:f>'Figure 07 17'!$B$31:$B$38</c:f>
                <c:numCache>
                  <c:formatCode>General</c:formatCode>
                  <c:ptCount val="8"/>
                  <c:pt idx="0">
                    <c:v>52.638080370722037</c:v>
                  </c:pt>
                  <c:pt idx="1">
                    <c:v>37.463792374196508</c:v>
                  </c:pt>
                  <c:pt idx="2">
                    <c:v>14.19083044477151</c:v>
                  </c:pt>
                  <c:pt idx="3">
                    <c:v>7.8049567446242438</c:v>
                  </c:pt>
                  <c:pt idx="4">
                    <c:v>1.5303836754165356</c:v>
                  </c:pt>
                  <c:pt idx="5">
                    <c:v>1.3692906569516381</c:v>
                  </c:pt>
                  <c:pt idx="6">
                    <c:v>6.9070413669241351</c:v>
                  </c:pt>
                  <c:pt idx="7">
                    <c:v>18.364604104998346</c:v>
                  </c:pt>
                </c:numCache>
              </c:numRef>
            </c:minus>
            <c:spPr>
              <a:ln w="3175"/>
            </c:spPr>
          </c:errBars>
          <c:cat>
            <c:multiLvlStrRef>
              <c:f>'Figure 07 17'!$A$21:$B$28</c:f>
              <c:multiLvlStrCache>
                <c:ptCount val="8"/>
                <c:lvl>
                  <c:pt idx="0">
                    <c:v>2D</c:v>
                  </c:pt>
                  <c:pt idx="1">
                    <c:v>6E</c:v>
                  </c:pt>
                  <c:pt idx="2">
                    <c:v>1A</c:v>
                  </c:pt>
                  <c:pt idx="3">
                    <c:v>2D</c:v>
                  </c:pt>
                  <c:pt idx="4">
                    <c:v>3C</c:v>
                  </c:pt>
                  <c:pt idx="5">
                    <c:v>5C</c:v>
                  </c:pt>
                  <c:pt idx="6">
                    <c:v>9A</c:v>
                  </c:pt>
                  <c:pt idx="7">
                    <c:v>10A</c:v>
                  </c:pt>
                </c:lvl>
                <c:lvl>
                  <c:pt idx="0">
                    <c:v>A4</c:v>
                  </c:pt>
                  <c:pt idx="2">
                    <c:v>pBin</c:v>
                  </c:pt>
                  <c:pt idx="4">
                    <c:v>VvSWEET4OX</c:v>
                  </c:pt>
                </c:lvl>
              </c:multiLvlStrCache>
            </c:multiLvlStrRef>
          </c:cat>
          <c:val>
            <c:numRef>
              <c:f>'Figure 07 17'!$C$21:$C$28</c:f>
              <c:numCache>
                <c:formatCode>General</c:formatCode>
                <c:ptCount val="8"/>
                <c:pt idx="0">
                  <c:v>164.79805087983974</c:v>
                </c:pt>
                <c:pt idx="1">
                  <c:v>114.13163455170454</c:v>
                </c:pt>
                <c:pt idx="2">
                  <c:v>81.680280046674454</c:v>
                </c:pt>
                <c:pt idx="3">
                  <c:v>167.4997634740925</c:v>
                </c:pt>
                <c:pt idx="4">
                  <c:v>156.26169102728926</c:v>
                </c:pt>
                <c:pt idx="5">
                  <c:v>184.35188858329562</c:v>
                </c:pt>
                <c:pt idx="6">
                  <c:v>201.61217174878743</c:v>
                </c:pt>
                <c:pt idx="7">
                  <c:v>147.25824733375015</c:v>
                </c:pt>
              </c:numCache>
            </c:numRef>
          </c:val>
        </c:ser>
        <c:ser>
          <c:idx val="1"/>
          <c:order val="1"/>
          <c:tx>
            <c:strRef>
              <c:f>'Figure 07 17'!$D$20</c:f>
              <c:strCache>
                <c:ptCount val="1"/>
                <c:pt idx="0">
                  <c:v>VIN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'Figure 07 17'!$D$31:$D$38</c:f>
                <c:numCache>
                  <c:formatCode>General</c:formatCode>
                  <c:ptCount val="8"/>
                  <c:pt idx="0">
                    <c:v>16.940991141666483</c:v>
                  </c:pt>
                  <c:pt idx="1">
                    <c:v>19.772556803916359</c:v>
                  </c:pt>
                  <c:pt idx="2">
                    <c:v>37.842213978787427</c:v>
                  </c:pt>
                  <c:pt idx="3">
                    <c:v>32.520652638020458</c:v>
                  </c:pt>
                  <c:pt idx="4">
                    <c:v>79.579949984802866</c:v>
                  </c:pt>
                  <c:pt idx="5">
                    <c:v>81.244577818493198</c:v>
                  </c:pt>
                  <c:pt idx="6">
                    <c:v>34.995675759144149</c:v>
                  </c:pt>
                  <c:pt idx="7">
                    <c:v>63.663959987842354</c:v>
                  </c:pt>
                </c:numCache>
              </c:numRef>
            </c:plus>
            <c:minus>
              <c:numRef>
                <c:f>'Figure 07 17'!$D$31:$D$38</c:f>
                <c:numCache>
                  <c:formatCode>General</c:formatCode>
                  <c:ptCount val="8"/>
                  <c:pt idx="0">
                    <c:v>16.940991141666483</c:v>
                  </c:pt>
                  <c:pt idx="1">
                    <c:v>19.772556803916359</c:v>
                  </c:pt>
                  <c:pt idx="2">
                    <c:v>37.842213978787427</c:v>
                  </c:pt>
                  <c:pt idx="3">
                    <c:v>32.520652638020458</c:v>
                  </c:pt>
                  <c:pt idx="4">
                    <c:v>79.579949984802866</c:v>
                  </c:pt>
                  <c:pt idx="5">
                    <c:v>81.244577818493198</c:v>
                  </c:pt>
                  <c:pt idx="6">
                    <c:v>34.995675759144149</c:v>
                  </c:pt>
                  <c:pt idx="7">
                    <c:v>63.663959987842354</c:v>
                  </c:pt>
                </c:numCache>
              </c:numRef>
            </c:minus>
            <c:spPr>
              <a:ln w="3175"/>
            </c:spPr>
          </c:errBars>
          <c:cat>
            <c:multiLvlStrRef>
              <c:f>'Figure 07 17'!$A$21:$B$28</c:f>
              <c:multiLvlStrCache>
                <c:ptCount val="8"/>
                <c:lvl>
                  <c:pt idx="0">
                    <c:v>2D</c:v>
                  </c:pt>
                  <c:pt idx="1">
                    <c:v>6E</c:v>
                  </c:pt>
                  <c:pt idx="2">
                    <c:v>1A</c:v>
                  </c:pt>
                  <c:pt idx="3">
                    <c:v>2D</c:v>
                  </c:pt>
                  <c:pt idx="4">
                    <c:v>3C</c:v>
                  </c:pt>
                  <c:pt idx="5">
                    <c:v>5C</c:v>
                  </c:pt>
                  <c:pt idx="6">
                    <c:v>9A</c:v>
                  </c:pt>
                  <c:pt idx="7">
                    <c:v>10A</c:v>
                  </c:pt>
                </c:lvl>
                <c:lvl>
                  <c:pt idx="0">
                    <c:v>A4</c:v>
                  </c:pt>
                  <c:pt idx="2">
                    <c:v>pBin</c:v>
                  </c:pt>
                  <c:pt idx="4">
                    <c:v>VvSWEET4OX</c:v>
                  </c:pt>
                </c:lvl>
              </c:multiLvlStrCache>
            </c:multiLvlStrRef>
          </c:cat>
          <c:val>
            <c:numRef>
              <c:f>'Figure 07 17'!$D$21:$D$28</c:f>
              <c:numCache>
                <c:formatCode>General</c:formatCode>
                <c:ptCount val="8"/>
                <c:pt idx="0">
                  <c:v>114.14361201096892</c:v>
                </c:pt>
                <c:pt idx="1">
                  <c:v>90.069064278280592</c:v>
                </c:pt>
                <c:pt idx="2">
                  <c:v>66.494838006989696</c:v>
                </c:pt>
                <c:pt idx="3">
                  <c:v>130.06296659465767</c:v>
                </c:pt>
                <c:pt idx="4">
                  <c:v>89.745863740052783</c:v>
                </c:pt>
                <c:pt idx="5">
                  <c:v>133.87458384442294</c:v>
                </c:pt>
                <c:pt idx="6">
                  <c:v>167.61941946634732</c:v>
                </c:pt>
                <c:pt idx="7">
                  <c:v>109.42646794285534</c:v>
                </c:pt>
              </c:numCache>
            </c:numRef>
          </c:val>
        </c:ser>
        <c:ser>
          <c:idx val="2"/>
          <c:order val="2"/>
          <c:tx>
            <c:strRef>
              <c:f>'Figure 07 17'!$E$20</c:f>
              <c:strCache>
                <c:ptCount val="1"/>
                <c:pt idx="0">
                  <c:v>CWIN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'Figure 07 17'!$C$31:$C$38</c:f>
                <c:numCache>
                  <c:formatCode>General</c:formatCode>
                  <c:ptCount val="8"/>
                  <c:pt idx="0">
                    <c:v>9.6805663666665716</c:v>
                  </c:pt>
                  <c:pt idx="1">
                    <c:v>9.3659479597498869</c:v>
                  </c:pt>
                  <c:pt idx="2">
                    <c:v>1.8921106989393714</c:v>
                  </c:pt>
                  <c:pt idx="3">
                    <c:v>5.2033044220832663</c:v>
                  </c:pt>
                  <c:pt idx="4">
                    <c:v>11.222813459395322</c:v>
                  </c:pt>
                  <c:pt idx="5">
                    <c:v>3.6514416997075823</c:v>
                  </c:pt>
                  <c:pt idx="6">
                    <c:v>1.841877671533908</c:v>
                  </c:pt>
                  <c:pt idx="7">
                    <c:v>8.5701484599018372</c:v>
                  </c:pt>
                </c:numCache>
              </c:numRef>
            </c:plus>
            <c:minus>
              <c:numRef>
                <c:f>'Figure 07 17'!$C$31:$C$38</c:f>
                <c:numCache>
                  <c:formatCode>General</c:formatCode>
                  <c:ptCount val="8"/>
                  <c:pt idx="0">
                    <c:v>9.6805663666665716</c:v>
                  </c:pt>
                  <c:pt idx="1">
                    <c:v>9.3659479597498869</c:v>
                  </c:pt>
                  <c:pt idx="2">
                    <c:v>1.8921106989393714</c:v>
                  </c:pt>
                  <c:pt idx="3">
                    <c:v>5.2033044220832663</c:v>
                  </c:pt>
                  <c:pt idx="4">
                    <c:v>11.222813459395322</c:v>
                  </c:pt>
                  <c:pt idx="5">
                    <c:v>3.6514416997075823</c:v>
                  </c:pt>
                  <c:pt idx="6">
                    <c:v>1.841877671533908</c:v>
                  </c:pt>
                  <c:pt idx="7">
                    <c:v>8.5701484599018372</c:v>
                  </c:pt>
                </c:numCache>
              </c:numRef>
            </c:minus>
            <c:spPr>
              <a:ln w="3175"/>
            </c:spPr>
          </c:errBars>
          <c:cat>
            <c:multiLvlStrRef>
              <c:f>'Figure 07 17'!$A$21:$B$28</c:f>
              <c:multiLvlStrCache>
                <c:ptCount val="8"/>
                <c:lvl>
                  <c:pt idx="0">
                    <c:v>2D</c:v>
                  </c:pt>
                  <c:pt idx="1">
                    <c:v>6E</c:v>
                  </c:pt>
                  <c:pt idx="2">
                    <c:v>1A</c:v>
                  </c:pt>
                  <c:pt idx="3">
                    <c:v>2D</c:v>
                  </c:pt>
                  <c:pt idx="4">
                    <c:v>3C</c:v>
                  </c:pt>
                  <c:pt idx="5">
                    <c:v>5C</c:v>
                  </c:pt>
                  <c:pt idx="6">
                    <c:v>9A</c:v>
                  </c:pt>
                  <c:pt idx="7">
                    <c:v>10A</c:v>
                  </c:pt>
                </c:lvl>
                <c:lvl>
                  <c:pt idx="0">
                    <c:v>A4</c:v>
                  </c:pt>
                  <c:pt idx="2">
                    <c:v>pBin</c:v>
                  </c:pt>
                  <c:pt idx="4">
                    <c:v>VvSWEET4OX</c:v>
                  </c:pt>
                </c:lvl>
              </c:multiLvlStrCache>
            </c:multiLvlStrRef>
          </c:cat>
          <c:val>
            <c:numRef>
              <c:f>'Figure 07 17'!$E$21:$E$28</c:f>
              <c:numCache>
                <c:formatCode>General</c:formatCode>
                <c:ptCount val="8"/>
                <c:pt idx="0">
                  <c:v>461.53721378348303</c:v>
                </c:pt>
                <c:pt idx="1">
                  <c:v>253.42962203790717</c:v>
                </c:pt>
                <c:pt idx="2">
                  <c:v>285.91442418699592</c:v>
                </c:pt>
                <c:pt idx="3">
                  <c:v>541.22382987479887</c:v>
                </c:pt>
                <c:pt idx="4">
                  <c:v>490.13938766070629</c:v>
                </c:pt>
                <c:pt idx="5">
                  <c:v>494.70338022355708</c:v>
                </c:pt>
                <c:pt idx="6">
                  <c:v>616.94886558825738</c:v>
                </c:pt>
                <c:pt idx="7">
                  <c:v>200.32661931943611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62176"/>
        <c:axId val="94061120"/>
      </c:barChart>
      <c:catAx>
        <c:axId val="96562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4061120"/>
        <c:crosses val="autoZero"/>
        <c:auto val="1"/>
        <c:lblAlgn val="ctr"/>
        <c:lblOffset val="100"/>
        <c:noMultiLvlLbl val="0"/>
      </c:catAx>
      <c:valAx>
        <c:axId val="94061120"/>
        <c:scaling>
          <c:orientation val="minMax"/>
        </c:scaling>
        <c:delete val="0"/>
        <c:axPos val="l"/>
        <c:majorGridlines>
          <c:spPr>
            <a:ln w="3175"/>
          </c:spPr>
        </c:majorGridlines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fr-FR" sz="1000" b="1" i="0" baseline="0" dirty="0">
                    <a:effectLst/>
                  </a:rPr>
                  <a:t>µmol h</a:t>
                </a:r>
                <a:r>
                  <a:rPr lang="fr-FR" sz="1000" b="1" i="0" baseline="30000" dirty="0">
                    <a:effectLst/>
                  </a:rPr>
                  <a:t>-1</a:t>
                </a:r>
                <a:r>
                  <a:rPr lang="fr-FR" sz="1000" b="1" i="0" baseline="0" dirty="0">
                    <a:effectLst/>
                  </a:rPr>
                  <a:t> g </a:t>
                </a:r>
                <a:r>
                  <a:rPr lang="fr-FR" sz="1000" b="1" i="0" baseline="30000" dirty="0">
                    <a:effectLst/>
                  </a:rPr>
                  <a:t>-1 </a:t>
                </a:r>
                <a:r>
                  <a:rPr lang="fr-FR" sz="1000" b="1" i="0" baseline="0" dirty="0">
                    <a:effectLst/>
                  </a:rPr>
                  <a:t>FW</a:t>
                </a:r>
                <a:endParaRPr lang="fr-FR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4.6311379472406884E-2"/>
              <c:y val="0.2568754452088008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656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971525156239592"/>
          <c:y val="8.0742596089733359E-2"/>
          <c:w val="0.16050928736957454"/>
          <c:h val="0.32282779908834613"/>
        </c:manualLayout>
      </c:layout>
      <c:overlay val="0"/>
      <c:txPr>
        <a:bodyPr/>
        <a:lstStyle/>
        <a:p>
          <a:pPr>
            <a:defRPr sz="900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'defense gene expression'!$U$44</c:f>
              <c:strCache>
                <c:ptCount val="1"/>
                <c:pt idx="0">
                  <c:v>VvEDS1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'defense gene expression'!$V$49:$AM$49</c:f>
                <c:numCache>
                  <c:formatCode>General</c:formatCode>
                  <c:ptCount val="18"/>
                  <c:pt idx="0">
                    <c:v>0.15225111467742933</c:v>
                  </c:pt>
                  <c:pt idx="1">
                    <c:v>0.33027373807071769</c:v>
                  </c:pt>
                  <c:pt idx="2">
                    <c:v>0.28340525292794394</c:v>
                  </c:pt>
                  <c:pt idx="3">
                    <c:v>0.495626904634829</c:v>
                  </c:pt>
                  <c:pt idx="4">
                    <c:v>0.37768854016516074</c:v>
                  </c:pt>
                  <c:pt idx="5">
                    <c:v>7.7678327372381506E-2</c:v>
                  </c:pt>
                  <c:pt idx="6">
                    <c:v>0.46480666406672422</c:v>
                  </c:pt>
                  <c:pt idx="7">
                    <c:v>0.26528546094577432</c:v>
                  </c:pt>
                  <c:pt idx="8">
                    <c:v>0.17667347804776809</c:v>
                  </c:pt>
                  <c:pt idx="9">
                    <c:v>1.9791945336041947</c:v>
                  </c:pt>
                  <c:pt idx="10">
                    <c:v>0.95844513423352229</c:v>
                  </c:pt>
                  <c:pt idx="11">
                    <c:v>2.5540259272824239</c:v>
                  </c:pt>
                  <c:pt idx="12">
                    <c:v>0.27358100390349205</c:v>
                  </c:pt>
                  <c:pt idx="13">
                    <c:v>0.45861268263815086</c:v>
                  </c:pt>
                  <c:pt idx="14">
                    <c:v>0.52911848071780132</c:v>
                  </c:pt>
                  <c:pt idx="15">
                    <c:v>0.9871966875915742</c:v>
                  </c:pt>
                  <c:pt idx="16">
                    <c:v>0.79186393084351425</c:v>
                  </c:pt>
                  <c:pt idx="17">
                    <c:v>0.79818274193437544</c:v>
                  </c:pt>
                </c:numCache>
              </c:numRef>
            </c:plus>
            <c:minus>
              <c:numRef>
                <c:f>'defense gene expression'!$V$49:$AM$49</c:f>
                <c:numCache>
                  <c:formatCode>General</c:formatCode>
                  <c:ptCount val="18"/>
                  <c:pt idx="0">
                    <c:v>0.15225111467742933</c:v>
                  </c:pt>
                  <c:pt idx="1">
                    <c:v>0.33027373807071769</c:v>
                  </c:pt>
                  <c:pt idx="2">
                    <c:v>0.28340525292794394</c:v>
                  </c:pt>
                  <c:pt idx="3">
                    <c:v>0.495626904634829</c:v>
                  </c:pt>
                  <c:pt idx="4">
                    <c:v>0.37768854016516074</c:v>
                  </c:pt>
                  <c:pt idx="5">
                    <c:v>7.7678327372381506E-2</c:v>
                  </c:pt>
                  <c:pt idx="6">
                    <c:v>0.46480666406672422</c:v>
                  </c:pt>
                  <c:pt idx="7">
                    <c:v>0.26528546094577432</c:v>
                  </c:pt>
                  <c:pt idx="8">
                    <c:v>0.17667347804776809</c:v>
                  </c:pt>
                  <c:pt idx="9">
                    <c:v>1.9791945336041947</c:v>
                  </c:pt>
                  <c:pt idx="10">
                    <c:v>0.95844513423352229</c:v>
                  </c:pt>
                  <c:pt idx="11">
                    <c:v>2.5540259272824239</c:v>
                  </c:pt>
                  <c:pt idx="12">
                    <c:v>0.27358100390349205</c:v>
                  </c:pt>
                  <c:pt idx="13">
                    <c:v>0.45861268263815086</c:v>
                  </c:pt>
                  <c:pt idx="14">
                    <c:v>0.52911848071780132</c:v>
                  </c:pt>
                  <c:pt idx="15">
                    <c:v>0.9871966875915742</c:v>
                  </c:pt>
                  <c:pt idx="16">
                    <c:v>0.79186393084351425</c:v>
                  </c:pt>
                  <c:pt idx="17">
                    <c:v>0.79818274193437544</c:v>
                  </c:pt>
                </c:numCache>
              </c:numRef>
            </c:minus>
          </c:errBars>
          <c:cat>
            <c:multiLvlStrRef>
              <c:f>'defense gene expression'!$V$42:$AM$44</c:f>
              <c:multiLvlStrCache>
                <c:ptCount val="18"/>
                <c:lvl>
                  <c:pt idx="0">
                    <c:v>2I</c:v>
                  </c:pt>
                  <c:pt idx="1">
                    <c:v>5A </c:v>
                  </c:pt>
                  <c:pt idx="2">
                    <c:v>6B</c:v>
                  </c:pt>
                  <c:pt idx="3">
                    <c:v>2E</c:v>
                  </c:pt>
                  <c:pt idx="4">
                    <c:v>3A </c:v>
                  </c:pt>
                  <c:pt idx="5">
                    <c:v>3A</c:v>
                  </c:pt>
                  <c:pt idx="6">
                    <c:v>5C </c:v>
                  </c:pt>
                  <c:pt idx="7">
                    <c:v>9A</c:v>
                  </c:pt>
                  <c:pt idx="8">
                    <c:v>10A </c:v>
                  </c:pt>
                  <c:pt idx="9">
                    <c:v>2I </c:v>
                  </c:pt>
                  <c:pt idx="10">
                    <c:v>5A </c:v>
                  </c:pt>
                  <c:pt idx="11">
                    <c:v>6B </c:v>
                  </c:pt>
                  <c:pt idx="12">
                    <c:v>2E</c:v>
                  </c:pt>
                  <c:pt idx="13">
                    <c:v> 3A</c:v>
                  </c:pt>
                  <c:pt idx="14">
                    <c:v>3A </c:v>
                  </c:pt>
                  <c:pt idx="15">
                    <c:v>5C </c:v>
                  </c:pt>
                  <c:pt idx="16">
                    <c:v>9A</c:v>
                  </c:pt>
                  <c:pt idx="17">
                    <c:v>10A</c:v>
                  </c:pt>
                </c:lvl>
                <c:lvl>
                  <c:pt idx="0">
                    <c:v>A4</c:v>
                  </c:pt>
                  <c:pt idx="3">
                    <c:v>pBin</c:v>
                  </c:pt>
                  <c:pt idx="5">
                    <c:v>VvSWEET4OX</c:v>
                  </c:pt>
                  <c:pt idx="9">
                    <c:v>A4</c:v>
                  </c:pt>
                  <c:pt idx="12">
                    <c:v>pBin</c:v>
                  </c:pt>
                  <c:pt idx="14">
                    <c:v>VvSWEET4OX</c:v>
                  </c:pt>
                </c:lvl>
                <c:lvl>
                  <c:pt idx="0">
                    <c:v>Mock</c:v>
                  </c:pt>
                  <c:pt idx="9">
                    <c:v>P. irregulare </c:v>
                  </c:pt>
                </c:lvl>
              </c:multiLvlStrCache>
            </c:multiLvlStrRef>
          </c:cat>
          <c:val>
            <c:numRef>
              <c:f>'defense gene expression'!$V$45:$AM$45</c:f>
              <c:numCache>
                <c:formatCode>0.00</c:formatCode>
                <c:ptCount val="18"/>
                <c:pt idx="0">
                  <c:v>0.97658260688295773</c:v>
                </c:pt>
                <c:pt idx="1">
                  <c:v>0.97558821249416638</c:v>
                </c:pt>
                <c:pt idx="2">
                  <c:v>0.79413176689091458</c:v>
                </c:pt>
                <c:pt idx="3">
                  <c:v>0.97288508915711269</c:v>
                </c:pt>
                <c:pt idx="4">
                  <c:v>1.733889588476315</c:v>
                </c:pt>
                <c:pt idx="5">
                  <c:v>0.8654855044416534</c:v>
                </c:pt>
                <c:pt idx="6">
                  <c:v>1.0910240758132055</c:v>
                </c:pt>
                <c:pt idx="7">
                  <c:v>1.0671844128936103</c:v>
                </c:pt>
                <c:pt idx="8">
                  <c:v>0.64046610209237509</c:v>
                </c:pt>
                <c:pt idx="9">
                  <c:v>2.2601929667443508</c:v>
                </c:pt>
                <c:pt idx="10">
                  <c:v>2.3830598594273913</c:v>
                </c:pt>
                <c:pt idx="11">
                  <c:v>2.9085895185477715</c:v>
                </c:pt>
                <c:pt idx="12">
                  <c:v>2.542103582830292</c:v>
                </c:pt>
                <c:pt idx="13">
                  <c:v>3.0299845999321455</c:v>
                </c:pt>
                <c:pt idx="14">
                  <c:v>0.60136857923080811</c:v>
                </c:pt>
                <c:pt idx="15">
                  <c:v>3.4075948771041964</c:v>
                </c:pt>
                <c:pt idx="16">
                  <c:v>3.3415352236311455</c:v>
                </c:pt>
                <c:pt idx="17">
                  <c:v>1.4312904718238453</c:v>
                </c:pt>
              </c:numCache>
            </c:numRef>
          </c:val>
        </c:ser>
        <c:ser>
          <c:idx val="1"/>
          <c:order val="1"/>
          <c:tx>
            <c:strRef>
              <c:f>'defense gene expression'!$U$45</c:f>
              <c:strCache>
                <c:ptCount val="1"/>
                <c:pt idx="0">
                  <c:v>VvPR10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'defense gene expression'!$V$50:$AM$50</c:f>
                <c:numCache>
                  <c:formatCode>General</c:formatCode>
                  <c:ptCount val="18"/>
                  <c:pt idx="0">
                    <c:v>6.1807583249286639E-2</c:v>
                  </c:pt>
                  <c:pt idx="1">
                    <c:v>4.8796533372613471E-2</c:v>
                  </c:pt>
                  <c:pt idx="2">
                    <c:v>0.28834108463679503</c:v>
                  </c:pt>
                  <c:pt idx="3">
                    <c:v>0.29856425630741285</c:v>
                  </c:pt>
                  <c:pt idx="4">
                    <c:v>0.36169583764129581</c:v>
                  </c:pt>
                  <c:pt idx="5">
                    <c:v>0.3921309885433546</c:v>
                  </c:pt>
                  <c:pt idx="6">
                    <c:v>1.8878366328706993E-2</c:v>
                  </c:pt>
                  <c:pt idx="7">
                    <c:v>0.16234331142530656</c:v>
                  </c:pt>
                  <c:pt idx="8">
                    <c:v>5.1813616213515594E-3</c:v>
                  </c:pt>
                  <c:pt idx="9">
                    <c:v>0.64288605389788078</c:v>
                  </c:pt>
                  <c:pt idx="10">
                    <c:v>0</c:v>
                  </c:pt>
                  <c:pt idx="11">
                    <c:v>1.2247176052664759</c:v>
                  </c:pt>
                  <c:pt idx="12">
                    <c:v>0.77496599534950927</c:v>
                  </c:pt>
                  <c:pt idx="13">
                    <c:v>0.23594794980134384</c:v>
                  </c:pt>
                  <c:pt idx="14">
                    <c:v>0.24698098529330634</c:v>
                  </c:pt>
                  <c:pt idx="15">
                    <c:v>2.5113590276413076</c:v>
                  </c:pt>
                  <c:pt idx="16">
                    <c:v>4.8167992997007278</c:v>
                  </c:pt>
                  <c:pt idx="17">
                    <c:v>2.5008469443946773</c:v>
                  </c:pt>
                </c:numCache>
              </c:numRef>
            </c:plus>
            <c:minus>
              <c:numRef>
                <c:f>'defense gene expression'!$V$50:$AM$50</c:f>
                <c:numCache>
                  <c:formatCode>General</c:formatCode>
                  <c:ptCount val="18"/>
                  <c:pt idx="0">
                    <c:v>6.1807583249286639E-2</c:v>
                  </c:pt>
                  <c:pt idx="1">
                    <c:v>4.8796533372613471E-2</c:v>
                  </c:pt>
                  <c:pt idx="2">
                    <c:v>0.28834108463679503</c:v>
                  </c:pt>
                  <c:pt idx="3">
                    <c:v>0.29856425630741285</c:v>
                  </c:pt>
                  <c:pt idx="4">
                    <c:v>0.36169583764129581</c:v>
                  </c:pt>
                  <c:pt idx="5">
                    <c:v>0.3921309885433546</c:v>
                  </c:pt>
                  <c:pt idx="6">
                    <c:v>1.8878366328706993E-2</c:v>
                  </c:pt>
                  <c:pt idx="7">
                    <c:v>0.16234331142530656</c:v>
                  </c:pt>
                  <c:pt idx="8">
                    <c:v>5.1813616213515594E-3</c:v>
                  </c:pt>
                  <c:pt idx="9">
                    <c:v>0.64288605389788078</c:v>
                  </c:pt>
                  <c:pt idx="10">
                    <c:v>0</c:v>
                  </c:pt>
                  <c:pt idx="11">
                    <c:v>1.2247176052664759</c:v>
                  </c:pt>
                  <c:pt idx="12">
                    <c:v>0.77496599534950927</c:v>
                  </c:pt>
                  <c:pt idx="13">
                    <c:v>0.23594794980134384</c:v>
                  </c:pt>
                  <c:pt idx="14">
                    <c:v>0.24698098529330634</c:v>
                  </c:pt>
                  <c:pt idx="15">
                    <c:v>2.5113590276413076</c:v>
                  </c:pt>
                  <c:pt idx="16">
                    <c:v>4.8167992997007278</c:v>
                  </c:pt>
                  <c:pt idx="17">
                    <c:v>2.5008469443946773</c:v>
                  </c:pt>
                </c:numCache>
              </c:numRef>
            </c:minus>
          </c:errBars>
          <c:cat>
            <c:multiLvlStrRef>
              <c:f>'defense gene expression'!$V$42:$AM$44</c:f>
              <c:multiLvlStrCache>
                <c:ptCount val="18"/>
                <c:lvl>
                  <c:pt idx="0">
                    <c:v>2I</c:v>
                  </c:pt>
                  <c:pt idx="1">
                    <c:v>5A </c:v>
                  </c:pt>
                  <c:pt idx="2">
                    <c:v>6B</c:v>
                  </c:pt>
                  <c:pt idx="3">
                    <c:v>2E</c:v>
                  </c:pt>
                  <c:pt idx="4">
                    <c:v>3A </c:v>
                  </c:pt>
                  <c:pt idx="5">
                    <c:v>3A</c:v>
                  </c:pt>
                  <c:pt idx="6">
                    <c:v>5C </c:v>
                  </c:pt>
                  <c:pt idx="7">
                    <c:v>9A</c:v>
                  </c:pt>
                  <c:pt idx="8">
                    <c:v>10A </c:v>
                  </c:pt>
                  <c:pt idx="9">
                    <c:v>2I </c:v>
                  </c:pt>
                  <c:pt idx="10">
                    <c:v>5A </c:v>
                  </c:pt>
                  <c:pt idx="11">
                    <c:v>6B </c:v>
                  </c:pt>
                  <c:pt idx="12">
                    <c:v>2E</c:v>
                  </c:pt>
                  <c:pt idx="13">
                    <c:v> 3A</c:v>
                  </c:pt>
                  <c:pt idx="14">
                    <c:v>3A </c:v>
                  </c:pt>
                  <c:pt idx="15">
                    <c:v>5C </c:v>
                  </c:pt>
                  <c:pt idx="16">
                    <c:v>9A</c:v>
                  </c:pt>
                  <c:pt idx="17">
                    <c:v>10A</c:v>
                  </c:pt>
                </c:lvl>
                <c:lvl>
                  <c:pt idx="0">
                    <c:v>A4</c:v>
                  </c:pt>
                  <c:pt idx="3">
                    <c:v>pBin</c:v>
                  </c:pt>
                  <c:pt idx="5">
                    <c:v>VvSWEET4OX</c:v>
                  </c:pt>
                  <c:pt idx="9">
                    <c:v>A4</c:v>
                  </c:pt>
                  <c:pt idx="12">
                    <c:v>pBin</c:v>
                  </c:pt>
                  <c:pt idx="14">
                    <c:v>VvSWEET4OX</c:v>
                  </c:pt>
                </c:lvl>
                <c:lvl>
                  <c:pt idx="0">
                    <c:v>Mock</c:v>
                  </c:pt>
                  <c:pt idx="9">
                    <c:v>P. irregulare </c:v>
                  </c:pt>
                </c:lvl>
              </c:multiLvlStrCache>
            </c:multiLvlStrRef>
          </c:cat>
          <c:val>
            <c:numRef>
              <c:f>'defense gene expression'!$V$46:$AM$46</c:f>
              <c:numCache>
                <c:formatCode>0.00</c:formatCode>
                <c:ptCount val="18"/>
                <c:pt idx="0">
                  <c:v>1.2615519298932103</c:v>
                </c:pt>
                <c:pt idx="1">
                  <c:v>0.83013275268833464</c:v>
                </c:pt>
                <c:pt idx="2">
                  <c:v>1.2121239084208744</c:v>
                </c:pt>
                <c:pt idx="3">
                  <c:v>1.2304789433794907</c:v>
                </c:pt>
                <c:pt idx="4">
                  <c:v>0.70306336805797653</c:v>
                </c:pt>
                <c:pt idx="5">
                  <c:v>1.7922947996504848</c:v>
                </c:pt>
                <c:pt idx="6">
                  <c:v>0.77041975259327811</c:v>
                </c:pt>
                <c:pt idx="7">
                  <c:v>1.1460006069655977</c:v>
                </c:pt>
                <c:pt idx="8">
                  <c:v>1.0571465079610767</c:v>
                </c:pt>
                <c:pt idx="9">
                  <c:v>6.2570571099045607</c:v>
                </c:pt>
                <c:pt idx="10">
                  <c:v>13.477677455468667</c:v>
                </c:pt>
                <c:pt idx="11">
                  <c:v>6.790396332868708</c:v>
                </c:pt>
                <c:pt idx="12">
                  <c:v>6.3404055281763556</c:v>
                </c:pt>
                <c:pt idx="13">
                  <c:v>6.8784865934575858</c:v>
                </c:pt>
                <c:pt idx="14">
                  <c:v>3.8788539222670626</c:v>
                </c:pt>
                <c:pt idx="15">
                  <c:v>24.442460314938039</c:v>
                </c:pt>
                <c:pt idx="16">
                  <c:v>14.930766343087033</c:v>
                </c:pt>
                <c:pt idx="17">
                  <c:v>5.9137369558901227</c:v>
                </c:pt>
              </c:numCache>
            </c:numRef>
          </c:val>
        </c:ser>
        <c:ser>
          <c:idx val="2"/>
          <c:order val="2"/>
          <c:tx>
            <c:strRef>
              <c:f>'defense gene expression'!$U$46</c:f>
              <c:strCache>
                <c:ptCount val="1"/>
                <c:pt idx="0">
                  <c:v>VvCalS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'defense gene expression'!$V$51:$AM$51</c:f>
                <c:numCache>
                  <c:formatCode>General</c:formatCode>
                  <c:ptCount val="18"/>
                  <c:pt idx="0">
                    <c:v>0.1518132649964779</c:v>
                  </c:pt>
                  <c:pt idx="1">
                    <c:v>0.32584960193494772</c:v>
                  </c:pt>
                  <c:pt idx="2">
                    <c:v>0.13424804441407437</c:v>
                  </c:pt>
                  <c:pt idx="3">
                    <c:v>0.31469878052014544</c:v>
                  </c:pt>
                  <c:pt idx="4">
                    <c:v>0.11279558191130137</c:v>
                  </c:pt>
                  <c:pt idx="5">
                    <c:v>0.2258296709905121</c:v>
                  </c:pt>
                  <c:pt idx="6">
                    <c:v>0.31011949277464124</c:v>
                  </c:pt>
                  <c:pt idx="7">
                    <c:v>0.10200238897235436</c:v>
                  </c:pt>
                  <c:pt idx="8">
                    <c:v>5.5096112260952144E-2</c:v>
                  </c:pt>
                  <c:pt idx="9">
                    <c:v>7.9384607413596403E-2</c:v>
                  </c:pt>
                  <c:pt idx="10">
                    <c:v>0.24494521724924959</c:v>
                  </c:pt>
                  <c:pt idx="11">
                    <c:v>3.629871461906576E-2</c:v>
                  </c:pt>
                  <c:pt idx="12">
                    <c:v>0</c:v>
                  </c:pt>
                  <c:pt idx="13">
                    <c:v>5.852894263293309E-3</c:v>
                  </c:pt>
                  <c:pt idx="14">
                    <c:v>2.744847409279691E-2</c:v>
                  </c:pt>
                  <c:pt idx="15">
                    <c:v>0.11890377291481985</c:v>
                  </c:pt>
                  <c:pt idx="16">
                    <c:v>4.3865729336847396E-2</c:v>
                  </c:pt>
                  <c:pt idx="17">
                    <c:v>7.1665142649053534E-2</c:v>
                  </c:pt>
                </c:numCache>
              </c:numRef>
            </c:plus>
            <c:minus>
              <c:numRef>
                <c:f>'defense gene expression'!$V$51:$AM$51</c:f>
                <c:numCache>
                  <c:formatCode>General</c:formatCode>
                  <c:ptCount val="18"/>
                  <c:pt idx="0">
                    <c:v>0.1518132649964779</c:v>
                  </c:pt>
                  <c:pt idx="1">
                    <c:v>0.32584960193494772</c:v>
                  </c:pt>
                  <c:pt idx="2">
                    <c:v>0.13424804441407437</c:v>
                  </c:pt>
                  <c:pt idx="3">
                    <c:v>0.31469878052014544</c:v>
                  </c:pt>
                  <c:pt idx="4">
                    <c:v>0.11279558191130137</c:v>
                  </c:pt>
                  <c:pt idx="5">
                    <c:v>0.2258296709905121</c:v>
                  </c:pt>
                  <c:pt idx="6">
                    <c:v>0.31011949277464124</c:v>
                  </c:pt>
                  <c:pt idx="7">
                    <c:v>0.10200238897235436</c:v>
                  </c:pt>
                  <c:pt idx="8">
                    <c:v>5.5096112260952144E-2</c:v>
                  </c:pt>
                  <c:pt idx="9">
                    <c:v>7.9384607413596403E-2</c:v>
                  </c:pt>
                  <c:pt idx="10">
                    <c:v>0.24494521724924959</c:v>
                  </c:pt>
                  <c:pt idx="11">
                    <c:v>3.629871461906576E-2</c:v>
                  </c:pt>
                  <c:pt idx="12">
                    <c:v>0</c:v>
                  </c:pt>
                  <c:pt idx="13">
                    <c:v>5.852894263293309E-3</c:v>
                  </c:pt>
                  <c:pt idx="14">
                    <c:v>2.744847409279691E-2</c:v>
                  </c:pt>
                  <c:pt idx="15">
                    <c:v>0.11890377291481985</c:v>
                  </c:pt>
                  <c:pt idx="16">
                    <c:v>4.3865729336847396E-2</c:v>
                  </c:pt>
                  <c:pt idx="17">
                    <c:v>7.1665142649053534E-2</c:v>
                  </c:pt>
                </c:numCache>
              </c:numRef>
            </c:minus>
          </c:errBars>
          <c:cat>
            <c:multiLvlStrRef>
              <c:f>'defense gene expression'!$V$42:$AM$44</c:f>
              <c:multiLvlStrCache>
                <c:ptCount val="18"/>
                <c:lvl>
                  <c:pt idx="0">
                    <c:v>2I</c:v>
                  </c:pt>
                  <c:pt idx="1">
                    <c:v>5A </c:v>
                  </c:pt>
                  <c:pt idx="2">
                    <c:v>6B</c:v>
                  </c:pt>
                  <c:pt idx="3">
                    <c:v>2E</c:v>
                  </c:pt>
                  <c:pt idx="4">
                    <c:v>3A </c:v>
                  </c:pt>
                  <c:pt idx="5">
                    <c:v>3A</c:v>
                  </c:pt>
                  <c:pt idx="6">
                    <c:v>5C </c:v>
                  </c:pt>
                  <c:pt idx="7">
                    <c:v>9A</c:v>
                  </c:pt>
                  <c:pt idx="8">
                    <c:v>10A </c:v>
                  </c:pt>
                  <c:pt idx="9">
                    <c:v>2I </c:v>
                  </c:pt>
                  <c:pt idx="10">
                    <c:v>5A </c:v>
                  </c:pt>
                  <c:pt idx="11">
                    <c:v>6B </c:v>
                  </c:pt>
                  <c:pt idx="12">
                    <c:v>2E</c:v>
                  </c:pt>
                  <c:pt idx="13">
                    <c:v> 3A</c:v>
                  </c:pt>
                  <c:pt idx="14">
                    <c:v>3A </c:v>
                  </c:pt>
                  <c:pt idx="15">
                    <c:v>5C </c:v>
                  </c:pt>
                  <c:pt idx="16">
                    <c:v>9A</c:v>
                  </c:pt>
                  <c:pt idx="17">
                    <c:v>10A</c:v>
                  </c:pt>
                </c:lvl>
                <c:lvl>
                  <c:pt idx="0">
                    <c:v>A4</c:v>
                  </c:pt>
                  <c:pt idx="3">
                    <c:v>pBin</c:v>
                  </c:pt>
                  <c:pt idx="5">
                    <c:v>VvSWEET4OX</c:v>
                  </c:pt>
                  <c:pt idx="9">
                    <c:v>A4</c:v>
                  </c:pt>
                  <c:pt idx="12">
                    <c:v>pBin</c:v>
                  </c:pt>
                  <c:pt idx="14">
                    <c:v>VvSWEET4OX</c:v>
                  </c:pt>
                </c:lvl>
                <c:lvl>
                  <c:pt idx="0">
                    <c:v>Mock</c:v>
                  </c:pt>
                  <c:pt idx="9">
                    <c:v>P. irregulare </c:v>
                  </c:pt>
                </c:lvl>
              </c:multiLvlStrCache>
            </c:multiLvlStrRef>
          </c:cat>
          <c:val>
            <c:numRef>
              <c:f>'defense gene expression'!$V$47:$AM$47</c:f>
              <c:numCache>
                <c:formatCode>0.00</c:formatCode>
                <c:ptCount val="18"/>
                <c:pt idx="0">
                  <c:v>1.1505367826829394</c:v>
                </c:pt>
                <c:pt idx="1">
                  <c:v>1.2020546465829594</c:v>
                </c:pt>
                <c:pt idx="2">
                  <c:v>0.7249610076111469</c:v>
                </c:pt>
                <c:pt idx="3">
                  <c:v>1.7927818790840782</c:v>
                </c:pt>
                <c:pt idx="4">
                  <c:v>0.62539045938483184</c:v>
                </c:pt>
                <c:pt idx="5">
                  <c:v>0.91283092506742536</c:v>
                </c:pt>
                <c:pt idx="6">
                  <c:v>1.4491526284604013</c:v>
                </c:pt>
                <c:pt idx="7">
                  <c:v>1.2256121859996032</c:v>
                </c:pt>
                <c:pt idx="8">
                  <c:v>1.1245643835009793</c:v>
                </c:pt>
                <c:pt idx="9">
                  <c:v>0.67641704308168304</c:v>
                </c:pt>
                <c:pt idx="10">
                  <c:v>0.44350865379121196</c:v>
                </c:pt>
                <c:pt idx="11">
                  <c:v>0.92598096800639929</c:v>
                </c:pt>
                <c:pt idx="12">
                  <c:v>1.5711635149236898</c:v>
                </c:pt>
                <c:pt idx="13">
                  <c:v>0.39806556424781514</c:v>
                </c:pt>
                <c:pt idx="14">
                  <c:v>0.20802186866223377</c:v>
                </c:pt>
                <c:pt idx="15">
                  <c:v>0.81156800595411427</c:v>
                </c:pt>
                <c:pt idx="16">
                  <c:v>0.49785772713343501</c:v>
                </c:pt>
                <c:pt idx="17">
                  <c:v>0.29535501032364841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718976"/>
        <c:axId val="39816576"/>
      </c:barChart>
      <c:catAx>
        <c:axId val="38718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9816576"/>
        <c:crosses val="autoZero"/>
        <c:auto val="1"/>
        <c:lblAlgn val="ctr"/>
        <c:lblOffset val="100"/>
        <c:noMultiLvlLbl val="0"/>
      </c:catAx>
      <c:valAx>
        <c:axId val="398165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Relative expression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8718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986580523588398"/>
          <c:y val="6.8249597224831079E-2"/>
          <c:w val="0.103532374498569"/>
          <c:h val="0.2249817783304509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773666990256"/>
          <c:y val="5.1400554097404502E-2"/>
          <c:w val="0.83206085540677299"/>
          <c:h val="0.647588218139399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'defense gene expression'!$U$19</c:f>
              <c:strCache>
                <c:ptCount val="1"/>
                <c:pt idx="0">
                  <c:v>VvPAL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'defense gene expression'!$V$21:$AL$21</c:f>
                <c:numCache>
                  <c:formatCode>General</c:formatCode>
                  <c:ptCount val="17"/>
                  <c:pt idx="0">
                    <c:v>0.74687927291437572</c:v>
                  </c:pt>
                  <c:pt idx="1">
                    <c:v>0.30208337130895985</c:v>
                  </c:pt>
                  <c:pt idx="2">
                    <c:v>0.2633836014485032</c:v>
                  </c:pt>
                  <c:pt idx="3">
                    <c:v>0.19198014422958573</c:v>
                  </c:pt>
                  <c:pt idx="4">
                    <c:v>4.57073705774661E-2</c:v>
                  </c:pt>
                  <c:pt idx="5">
                    <c:v>1.5178549235184886</c:v>
                  </c:pt>
                  <c:pt idx="6">
                    <c:v>8.2408350310324119E-2</c:v>
                  </c:pt>
                  <c:pt idx="7">
                    <c:v>0.3099766903483539</c:v>
                  </c:pt>
                  <c:pt idx="8">
                    <c:v>0.28483237020824403</c:v>
                  </c:pt>
                  <c:pt idx="9">
                    <c:v>2.0348756835470239</c:v>
                  </c:pt>
                  <c:pt idx="10">
                    <c:v>1.3872948718425882</c:v>
                  </c:pt>
                  <c:pt idx="11">
                    <c:v>20.306403626518129</c:v>
                  </c:pt>
                  <c:pt idx="12">
                    <c:v>0.95961511543344469</c:v>
                  </c:pt>
                  <c:pt idx="13">
                    <c:v>8.7094267376313876</c:v>
                  </c:pt>
                  <c:pt idx="14">
                    <c:v>2.3558762054130074</c:v>
                  </c:pt>
                  <c:pt idx="15">
                    <c:v>15.691249685824003</c:v>
                  </c:pt>
                  <c:pt idx="16">
                    <c:v>63.848419924385936</c:v>
                  </c:pt>
                </c:numCache>
              </c:numRef>
            </c:plus>
            <c:minus>
              <c:numRef>
                <c:f>'defense gene expression'!$V$21:$AL$21</c:f>
                <c:numCache>
                  <c:formatCode>General</c:formatCode>
                  <c:ptCount val="17"/>
                  <c:pt idx="0">
                    <c:v>0.74687927291437572</c:v>
                  </c:pt>
                  <c:pt idx="1">
                    <c:v>0.30208337130895985</c:v>
                  </c:pt>
                  <c:pt idx="2">
                    <c:v>0.2633836014485032</c:v>
                  </c:pt>
                  <c:pt idx="3">
                    <c:v>0.19198014422958573</c:v>
                  </c:pt>
                  <c:pt idx="4">
                    <c:v>4.57073705774661E-2</c:v>
                  </c:pt>
                  <c:pt idx="5">
                    <c:v>1.5178549235184886</c:v>
                  </c:pt>
                  <c:pt idx="6">
                    <c:v>8.2408350310324119E-2</c:v>
                  </c:pt>
                  <c:pt idx="7">
                    <c:v>0.3099766903483539</c:v>
                  </c:pt>
                  <c:pt idx="8">
                    <c:v>0.28483237020824403</c:v>
                  </c:pt>
                  <c:pt idx="9">
                    <c:v>2.0348756835470239</c:v>
                  </c:pt>
                  <c:pt idx="10">
                    <c:v>1.3872948718425882</c:v>
                  </c:pt>
                  <c:pt idx="11">
                    <c:v>20.306403626518129</c:v>
                  </c:pt>
                  <c:pt idx="12">
                    <c:v>0.95961511543344469</c:v>
                  </c:pt>
                  <c:pt idx="13">
                    <c:v>8.7094267376313876</c:v>
                  </c:pt>
                  <c:pt idx="14">
                    <c:v>2.3558762054130074</c:v>
                  </c:pt>
                  <c:pt idx="15">
                    <c:v>15.691249685824003</c:v>
                  </c:pt>
                  <c:pt idx="16">
                    <c:v>63.848419924385936</c:v>
                  </c:pt>
                </c:numCache>
              </c:numRef>
            </c:minus>
          </c:errBars>
          <c:cat>
            <c:multiLvlStrRef>
              <c:f>'defense gene expression'!$V$16:$AM$18</c:f>
              <c:multiLvlStrCache>
                <c:ptCount val="18"/>
                <c:lvl>
                  <c:pt idx="0">
                    <c:v>2I</c:v>
                  </c:pt>
                  <c:pt idx="1">
                    <c:v>5A </c:v>
                  </c:pt>
                  <c:pt idx="2">
                    <c:v>6B</c:v>
                  </c:pt>
                  <c:pt idx="3">
                    <c:v>2E</c:v>
                  </c:pt>
                  <c:pt idx="4">
                    <c:v>3A </c:v>
                  </c:pt>
                  <c:pt idx="5">
                    <c:v>3A</c:v>
                  </c:pt>
                  <c:pt idx="6">
                    <c:v>5C </c:v>
                  </c:pt>
                  <c:pt idx="7">
                    <c:v>9A</c:v>
                  </c:pt>
                  <c:pt idx="8">
                    <c:v>10A </c:v>
                  </c:pt>
                  <c:pt idx="9">
                    <c:v>2I </c:v>
                  </c:pt>
                  <c:pt idx="10">
                    <c:v>5A </c:v>
                  </c:pt>
                  <c:pt idx="11">
                    <c:v>6B </c:v>
                  </c:pt>
                  <c:pt idx="12">
                    <c:v>2E</c:v>
                  </c:pt>
                  <c:pt idx="13">
                    <c:v>3A</c:v>
                  </c:pt>
                  <c:pt idx="14">
                    <c:v>3A </c:v>
                  </c:pt>
                  <c:pt idx="15">
                    <c:v>5C </c:v>
                  </c:pt>
                  <c:pt idx="16">
                    <c:v>9A</c:v>
                  </c:pt>
                  <c:pt idx="17">
                    <c:v>10A</c:v>
                  </c:pt>
                </c:lvl>
                <c:lvl>
                  <c:pt idx="0">
                    <c:v>A4</c:v>
                  </c:pt>
                  <c:pt idx="3">
                    <c:v>pBin</c:v>
                  </c:pt>
                  <c:pt idx="5">
                    <c:v>VvSWEET4OX</c:v>
                  </c:pt>
                  <c:pt idx="9">
                    <c:v>A4</c:v>
                  </c:pt>
                  <c:pt idx="12">
                    <c:v>pBin</c:v>
                  </c:pt>
                  <c:pt idx="14">
                    <c:v>VvSWEET4OX</c:v>
                  </c:pt>
                </c:lvl>
                <c:lvl>
                  <c:pt idx="0">
                    <c:v>Mock</c:v>
                  </c:pt>
                  <c:pt idx="9">
                    <c:v>P. irregulare </c:v>
                  </c:pt>
                </c:lvl>
              </c:multiLvlStrCache>
            </c:multiLvlStrRef>
          </c:cat>
          <c:val>
            <c:numRef>
              <c:f>'defense gene expression'!$V$19:$AM$19</c:f>
              <c:numCache>
                <c:formatCode>0.00</c:formatCode>
                <c:ptCount val="18"/>
                <c:pt idx="0">
                  <c:v>2.3549429917517632</c:v>
                </c:pt>
                <c:pt idx="1">
                  <c:v>1.2763230358726958</c:v>
                </c:pt>
                <c:pt idx="2">
                  <c:v>0.64891765440780447</c:v>
                </c:pt>
                <c:pt idx="3">
                  <c:v>2.6030762831881753</c:v>
                </c:pt>
                <c:pt idx="4">
                  <c:v>0.22449184440908296</c:v>
                </c:pt>
                <c:pt idx="5">
                  <c:v>2.6328138161783676</c:v>
                </c:pt>
                <c:pt idx="6">
                  <c:v>2.0504697080313545</c:v>
                </c:pt>
                <c:pt idx="7">
                  <c:v>1.084493242760421</c:v>
                </c:pt>
                <c:pt idx="8">
                  <c:v>2.3381243986424383</c:v>
                </c:pt>
                <c:pt idx="9">
                  <c:v>5.7862113206086905</c:v>
                </c:pt>
                <c:pt idx="10">
                  <c:v>27.29163612320454</c:v>
                </c:pt>
                <c:pt idx="11">
                  <c:v>114.37819265732492</c:v>
                </c:pt>
                <c:pt idx="12">
                  <c:v>9.2694831190657183</c:v>
                </c:pt>
                <c:pt idx="13">
                  <c:v>147.88655347283034</c:v>
                </c:pt>
                <c:pt idx="14">
                  <c:v>5.7271712133156134</c:v>
                </c:pt>
                <c:pt idx="15">
                  <c:v>75.345053604031008</c:v>
                </c:pt>
                <c:pt idx="16">
                  <c:v>203.93460969310783</c:v>
                </c:pt>
                <c:pt idx="17">
                  <c:v>7.2806622267034689</c:v>
                </c:pt>
              </c:numCache>
            </c:numRef>
          </c:val>
        </c:ser>
        <c:ser>
          <c:idx val="1"/>
          <c:order val="1"/>
          <c:tx>
            <c:strRef>
              <c:f>'defense gene expression'!$U$20</c:f>
              <c:strCache>
                <c:ptCount val="1"/>
                <c:pt idx="0">
                  <c:v>VvSTS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'defense gene expression'!$V$22:$AM$22</c:f>
                <c:numCache>
                  <c:formatCode>General</c:formatCode>
                  <c:ptCount val="18"/>
                  <c:pt idx="0">
                    <c:v>0.67993235902455118</c:v>
                  </c:pt>
                  <c:pt idx="1">
                    <c:v>0.20441913044921076</c:v>
                  </c:pt>
                  <c:pt idx="2">
                    <c:v>3.6484254874879565E-2</c:v>
                  </c:pt>
                  <c:pt idx="3">
                    <c:v>0.33881274416528068</c:v>
                  </c:pt>
                  <c:pt idx="4">
                    <c:v>0.69530546730354414</c:v>
                  </c:pt>
                  <c:pt idx="5">
                    <c:v>0.42389667312890883</c:v>
                  </c:pt>
                  <c:pt idx="6">
                    <c:v>9.1846362683942265E-2</c:v>
                  </c:pt>
                  <c:pt idx="7">
                    <c:v>0.17768676682139281</c:v>
                  </c:pt>
                  <c:pt idx="8">
                    <c:v>8.5328698110061191E-2</c:v>
                  </c:pt>
                  <c:pt idx="9">
                    <c:v>5.2089767582761191</c:v>
                  </c:pt>
                  <c:pt idx="10">
                    <c:v>0.27611506574566763</c:v>
                  </c:pt>
                  <c:pt idx="11">
                    <c:v>2.4837414263813851</c:v>
                  </c:pt>
                  <c:pt idx="12">
                    <c:v>1.2412248583259593</c:v>
                  </c:pt>
                  <c:pt idx="13">
                    <c:v>0.5000051942811391</c:v>
                  </c:pt>
                  <c:pt idx="14">
                    <c:v>0.14072659273919028</c:v>
                  </c:pt>
                  <c:pt idx="15">
                    <c:v>3.6854267167355905</c:v>
                  </c:pt>
                  <c:pt idx="16">
                    <c:v>9.6733091066151626</c:v>
                  </c:pt>
                  <c:pt idx="17">
                    <c:v>40.438159451681166</c:v>
                  </c:pt>
                </c:numCache>
              </c:numRef>
            </c:plus>
            <c:minus>
              <c:numRef>
                <c:f>'defense gene expression'!$V$22:$AM$22</c:f>
                <c:numCache>
                  <c:formatCode>General</c:formatCode>
                  <c:ptCount val="18"/>
                  <c:pt idx="0">
                    <c:v>0.67993235902455118</c:v>
                  </c:pt>
                  <c:pt idx="1">
                    <c:v>0.20441913044921076</c:v>
                  </c:pt>
                  <c:pt idx="2">
                    <c:v>3.6484254874879565E-2</c:v>
                  </c:pt>
                  <c:pt idx="3">
                    <c:v>0.33881274416528068</c:v>
                  </c:pt>
                  <c:pt idx="4">
                    <c:v>0.69530546730354414</c:v>
                  </c:pt>
                  <c:pt idx="5">
                    <c:v>0.42389667312890883</c:v>
                  </c:pt>
                  <c:pt idx="6">
                    <c:v>9.1846362683942265E-2</c:v>
                  </c:pt>
                  <c:pt idx="7">
                    <c:v>0.17768676682139281</c:v>
                  </c:pt>
                  <c:pt idx="8">
                    <c:v>8.5328698110061191E-2</c:v>
                  </c:pt>
                  <c:pt idx="9">
                    <c:v>5.2089767582761191</c:v>
                  </c:pt>
                  <c:pt idx="10">
                    <c:v>0.27611506574566763</c:v>
                  </c:pt>
                  <c:pt idx="11">
                    <c:v>2.4837414263813851</c:v>
                  </c:pt>
                  <c:pt idx="12">
                    <c:v>1.2412248583259593</c:v>
                  </c:pt>
                  <c:pt idx="13">
                    <c:v>0.5000051942811391</c:v>
                  </c:pt>
                  <c:pt idx="14">
                    <c:v>0.14072659273919028</c:v>
                  </c:pt>
                  <c:pt idx="15">
                    <c:v>3.6854267167355905</c:v>
                  </c:pt>
                  <c:pt idx="16">
                    <c:v>9.6733091066151626</c:v>
                  </c:pt>
                  <c:pt idx="17">
                    <c:v>40.438159451681166</c:v>
                  </c:pt>
                </c:numCache>
              </c:numRef>
            </c:minus>
          </c:errBars>
          <c:cat>
            <c:multiLvlStrRef>
              <c:f>'defense gene expression'!$V$16:$AM$18</c:f>
              <c:multiLvlStrCache>
                <c:ptCount val="18"/>
                <c:lvl>
                  <c:pt idx="0">
                    <c:v>2I</c:v>
                  </c:pt>
                  <c:pt idx="1">
                    <c:v>5A </c:v>
                  </c:pt>
                  <c:pt idx="2">
                    <c:v>6B</c:v>
                  </c:pt>
                  <c:pt idx="3">
                    <c:v>2E</c:v>
                  </c:pt>
                  <c:pt idx="4">
                    <c:v>3A </c:v>
                  </c:pt>
                  <c:pt idx="5">
                    <c:v>3A</c:v>
                  </c:pt>
                  <c:pt idx="6">
                    <c:v>5C </c:v>
                  </c:pt>
                  <c:pt idx="7">
                    <c:v>9A</c:v>
                  </c:pt>
                  <c:pt idx="8">
                    <c:v>10A </c:v>
                  </c:pt>
                  <c:pt idx="9">
                    <c:v>2I </c:v>
                  </c:pt>
                  <c:pt idx="10">
                    <c:v>5A </c:v>
                  </c:pt>
                  <c:pt idx="11">
                    <c:v>6B </c:v>
                  </c:pt>
                  <c:pt idx="12">
                    <c:v>2E</c:v>
                  </c:pt>
                  <c:pt idx="13">
                    <c:v>3A</c:v>
                  </c:pt>
                  <c:pt idx="14">
                    <c:v>3A </c:v>
                  </c:pt>
                  <c:pt idx="15">
                    <c:v>5C </c:v>
                  </c:pt>
                  <c:pt idx="16">
                    <c:v>9A</c:v>
                  </c:pt>
                  <c:pt idx="17">
                    <c:v>10A</c:v>
                  </c:pt>
                </c:lvl>
                <c:lvl>
                  <c:pt idx="0">
                    <c:v>A4</c:v>
                  </c:pt>
                  <c:pt idx="3">
                    <c:v>pBin</c:v>
                  </c:pt>
                  <c:pt idx="5">
                    <c:v>VvSWEET4OX</c:v>
                  </c:pt>
                  <c:pt idx="9">
                    <c:v>A4</c:v>
                  </c:pt>
                  <c:pt idx="12">
                    <c:v>pBin</c:v>
                  </c:pt>
                  <c:pt idx="14">
                    <c:v>VvSWEET4OX</c:v>
                  </c:pt>
                </c:lvl>
                <c:lvl>
                  <c:pt idx="0">
                    <c:v>Mock</c:v>
                  </c:pt>
                  <c:pt idx="9">
                    <c:v>P. irregulare </c:v>
                  </c:pt>
                </c:lvl>
              </c:multiLvlStrCache>
            </c:multiLvlStrRef>
          </c:cat>
          <c:val>
            <c:numRef>
              <c:f>'defense gene expression'!$V$20:$AM$20</c:f>
              <c:numCache>
                <c:formatCode>0.00</c:formatCode>
                <c:ptCount val="18"/>
                <c:pt idx="0">
                  <c:v>2.5527503089344616</c:v>
                </c:pt>
                <c:pt idx="1">
                  <c:v>0.67250595738486474</c:v>
                </c:pt>
                <c:pt idx="2">
                  <c:v>0.49670067035925947</c:v>
                </c:pt>
                <c:pt idx="3">
                  <c:v>0.96706713076906914</c:v>
                </c:pt>
                <c:pt idx="4">
                  <c:v>1.502807291777722</c:v>
                </c:pt>
                <c:pt idx="5">
                  <c:v>1.2596694731307776</c:v>
                </c:pt>
                <c:pt idx="6">
                  <c:v>0.62688985883519799</c:v>
                </c:pt>
                <c:pt idx="7">
                  <c:v>0.55078059777861654</c:v>
                </c:pt>
                <c:pt idx="8">
                  <c:v>1.025269047840798</c:v>
                </c:pt>
                <c:pt idx="9">
                  <c:v>11.049908366460494</c:v>
                </c:pt>
                <c:pt idx="10">
                  <c:v>3.3176672892208723</c:v>
                </c:pt>
                <c:pt idx="11">
                  <c:v>10.441114796542156</c:v>
                </c:pt>
                <c:pt idx="12">
                  <c:v>2.6089516292726849</c:v>
                </c:pt>
                <c:pt idx="13">
                  <c:v>2.1019143043254358</c:v>
                </c:pt>
                <c:pt idx="14">
                  <c:v>1.2509972257032018</c:v>
                </c:pt>
                <c:pt idx="15">
                  <c:v>5.6818718855103407</c:v>
                </c:pt>
                <c:pt idx="16">
                  <c:v>16.764600847524271</c:v>
                </c:pt>
                <c:pt idx="17">
                  <c:v>35.517078341910832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818880"/>
        <c:axId val="39813120"/>
      </c:barChart>
      <c:catAx>
        <c:axId val="37818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9813120"/>
        <c:crosses val="autoZero"/>
        <c:auto val="1"/>
        <c:lblAlgn val="ctr"/>
        <c:lblOffset val="100"/>
        <c:noMultiLvlLbl val="0"/>
      </c:catAx>
      <c:valAx>
        <c:axId val="39813120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Relative expression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7818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270831649123942"/>
          <c:y val="6.4430956547098295E-2"/>
          <c:w val="0.16052040722835723"/>
          <c:h val="0.167434383202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1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77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44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175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10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38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22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21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5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44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08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7747E-1572-46FA-BCCD-0945962CBCC9}" type="datetimeFigureOut">
              <a:rPr lang="fr-FR" smtClean="0"/>
              <a:t>01/04/2019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CBAA1-6A5A-44AA-8233-612492E0D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8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5262" y="3307125"/>
            <a:ext cx="6083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u="sng" dirty="0" smtClean="0"/>
              <a:t>Figure S1</a:t>
            </a:r>
            <a:r>
              <a:rPr lang="en-GB" sz="1200" dirty="0" smtClean="0"/>
              <a:t>: </a:t>
            </a:r>
            <a:r>
              <a:rPr lang="en-GB" sz="1200" dirty="0" err="1" smtClean="0"/>
              <a:t>Invertase</a:t>
            </a:r>
            <a:r>
              <a:rPr lang="en-GB" sz="1200" dirty="0" smtClean="0"/>
              <a:t> activities in hairy root lines. </a:t>
            </a:r>
          </a:p>
          <a:p>
            <a:r>
              <a:rPr lang="en-GB" sz="1200" dirty="0" smtClean="0"/>
              <a:t>Cytoplasmic </a:t>
            </a:r>
            <a:r>
              <a:rPr lang="en-GB" sz="1200" dirty="0"/>
              <a:t>(CIN) </a:t>
            </a:r>
            <a:r>
              <a:rPr lang="en-GB" sz="1200" dirty="0" smtClean="0"/>
              <a:t>, </a:t>
            </a:r>
            <a:r>
              <a:rPr lang="en-GB" sz="1200" dirty="0" err="1" smtClean="0"/>
              <a:t>vacuolar</a:t>
            </a:r>
            <a:r>
              <a:rPr lang="en-GB" sz="1200" dirty="0" smtClean="0"/>
              <a:t> </a:t>
            </a:r>
            <a:r>
              <a:rPr lang="en-GB" sz="1200" dirty="0"/>
              <a:t>(VIN) and cell wall (CWIN) </a:t>
            </a:r>
            <a:r>
              <a:rPr lang="en-GB" sz="1200" dirty="0" err="1"/>
              <a:t>invertase</a:t>
            </a:r>
            <a:r>
              <a:rPr lang="en-GB" sz="1200" dirty="0"/>
              <a:t> </a:t>
            </a:r>
            <a:r>
              <a:rPr lang="en-GB" sz="1200" dirty="0" smtClean="0"/>
              <a:t>activities were measured. </a:t>
            </a:r>
            <a:r>
              <a:rPr lang="en-GB" sz="1200" dirty="0"/>
              <a:t>Data are </a:t>
            </a:r>
            <a:r>
              <a:rPr lang="en-US" sz="1200" dirty="0"/>
              <a:t>the mean </a:t>
            </a:r>
            <a:r>
              <a:rPr lang="en-GB" sz="1200" dirty="0"/>
              <a:t>± SD of three technical replicates. </a:t>
            </a:r>
            <a:endParaRPr lang="fr-FR" sz="1200" dirty="0"/>
          </a:p>
        </p:txBody>
      </p:sp>
      <p:grpSp>
        <p:nvGrpSpPr>
          <p:cNvPr id="5" name="Groupe 4"/>
          <p:cNvGrpSpPr/>
          <p:nvPr/>
        </p:nvGrpSpPr>
        <p:grpSpPr>
          <a:xfrm>
            <a:off x="542276" y="701744"/>
            <a:ext cx="3323546" cy="2392136"/>
            <a:chOff x="542276" y="701744"/>
            <a:chExt cx="3323546" cy="2392136"/>
          </a:xfrm>
        </p:grpSpPr>
        <p:graphicFrame>
          <p:nvGraphicFramePr>
            <p:cNvPr id="2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79631162"/>
                </p:ext>
              </p:extLst>
            </p:nvPr>
          </p:nvGraphicFramePr>
          <p:xfrm>
            <a:off x="542276" y="701744"/>
            <a:ext cx="3323546" cy="23921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2573907" y="2792922"/>
              <a:ext cx="93165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/>
                <a:t>VvSWEET4</a:t>
              </a:r>
              <a:r>
                <a:rPr lang="fr-FR" sz="1100" baseline="-25000" dirty="0" smtClean="0"/>
                <a:t>OX</a:t>
              </a:r>
              <a:endParaRPr lang="fr-FR" sz="11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4596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81146" y="6588224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 smtClean="0"/>
              <a:t>Figure S2</a:t>
            </a:r>
            <a:r>
              <a:rPr lang="fr-FR" sz="1200" dirty="0" smtClean="0"/>
              <a:t> : Expression of </a:t>
            </a:r>
            <a:r>
              <a:rPr lang="fr-FR" sz="1200" dirty="0" err="1" smtClean="0"/>
              <a:t>defense</a:t>
            </a:r>
            <a:r>
              <a:rPr lang="fr-FR" sz="1200" dirty="0" smtClean="0"/>
              <a:t> </a:t>
            </a:r>
            <a:r>
              <a:rPr lang="fr-FR" sz="1200" dirty="0" err="1" smtClean="0"/>
              <a:t>genes</a:t>
            </a:r>
            <a:r>
              <a:rPr lang="fr-FR" sz="1200" dirty="0" smtClean="0"/>
              <a:t> in the </a:t>
            </a:r>
            <a:r>
              <a:rPr lang="fr-FR" sz="1200" dirty="0" err="1" smtClean="0"/>
              <a:t>hairy</a:t>
            </a:r>
            <a:r>
              <a:rPr lang="fr-FR" sz="1200" dirty="0" smtClean="0"/>
              <a:t> </a:t>
            </a:r>
            <a:r>
              <a:rPr lang="fr-FR" sz="1200" dirty="0" err="1" smtClean="0"/>
              <a:t>root</a:t>
            </a:r>
            <a:r>
              <a:rPr lang="fr-FR" sz="1200" dirty="0" smtClean="0"/>
              <a:t> </a:t>
            </a:r>
            <a:r>
              <a:rPr lang="fr-FR" sz="1200" dirty="0" err="1" smtClean="0"/>
              <a:t>lines</a:t>
            </a:r>
            <a:r>
              <a:rPr lang="fr-FR" sz="1200" dirty="0" smtClean="0"/>
              <a:t> </a:t>
            </a:r>
            <a:r>
              <a:rPr lang="fr-FR" sz="1200" dirty="0" err="1" smtClean="0"/>
              <a:t>after</a:t>
            </a:r>
            <a:r>
              <a:rPr lang="fr-FR" sz="1200" dirty="0" smtClean="0"/>
              <a:t> infection </a:t>
            </a:r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i="1" dirty="0" err="1" smtClean="0"/>
              <a:t>Pythium</a:t>
            </a:r>
            <a:r>
              <a:rPr lang="fr-FR" sz="1200" i="1" dirty="0" smtClean="0"/>
              <a:t> irregulare</a:t>
            </a:r>
          </a:p>
          <a:p>
            <a:r>
              <a:rPr lang="en-GB" sz="1200" dirty="0"/>
              <a:t>Expression of </a:t>
            </a:r>
            <a:r>
              <a:rPr lang="en-GB" sz="1200" i="1" dirty="0" err="1" smtClean="0"/>
              <a:t>VvPAL</a:t>
            </a:r>
            <a:r>
              <a:rPr lang="en-GB" sz="1200" dirty="0" smtClean="0"/>
              <a:t>, </a:t>
            </a:r>
            <a:r>
              <a:rPr lang="en-GB" sz="1200" i="1" dirty="0" err="1" smtClean="0"/>
              <a:t>VvSTS</a:t>
            </a:r>
            <a:r>
              <a:rPr lang="en-GB" sz="1200" i="1" dirty="0" smtClean="0"/>
              <a:t> </a:t>
            </a:r>
            <a:r>
              <a:rPr lang="en-GB" sz="1200" dirty="0" smtClean="0"/>
              <a:t>(A), </a:t>
            </a:r>
            <a:r>
              <a:rPr lang="en-GB" sz="1200" i="1" dirty="0" smtClean="0"/>
              <a:t>VvEDS1</a:t>
            </a:r>
            <a:r>
              <a:rPr lang="en-GB" sz="1200" dirty="0" smtClean="0"/>
              <a:t>, </a:t>
            </a:r>
            <a:r>
              <a:rPr lang="en-GB" sz="1200" i="1" dirty="0" smtClean="0"/>
              <a:t>VvPR10</a:t>
            </a:r>
            <a:r>
              <a:rPr lang="en-GB" sz="1200" dirty="0"/>
              <a:t> </a:t>
            </a:r>
            <a:r>
              <a:rPr lang="en-GB" sz="1200" dirty="0" smtClean="0"/>
              <a:t>and </a:t>
            </a:r>
            <a:r>
              <a:rPr lang="en-GB" sz="1200" i="1" dirty="0" err="1" smtClean="0"/>
              <a:t>VvCalS</a:t>
            </a:r>
            <a:r>
              <a:rPr lang="en-GB" sz="1200" dirty="0" smtClean="0"/>
              <a:t> (B) was </a:t>
            </a:r>
            <a:r>
              <a:rPr lang="en-GB" sz="1200" dirty="0"/>
              <a:t>studied by qPCR in 2-week-old root tips from A4, </a:t>
            </a:r>
            <a:r>
              <a:rPr lang="en-GB" sz="1200" dirty="0" err="1"/>
              <a:t>pBin</a:t>
            </a:r>
            <a:r>
              <a:rPr lang="en-GB" sz="1200" dirty="0"/>
              <a:t> and </a:t>
            </a:r>
            <a:r>
              <a:rPr lang="en-GB" sz="1200" i="1" dirty="0"/>
              <a:t>VvSWEET4</a:t>
            </a:r>
            <a:r>
              <a:rPr lang="en-GB" sz="1200" i="1" baseline="-25000" dirty="0"/>
              <a:t>OX</a:t>
            </a:r>
            <a:r>
              <a:rPr lang="en-GB" sz="1200" baseline="-25000" dirty="0"/>
              <a:t> </a:t>
            </a:r>
            <a:r>
              <a:rPr lang="en-GB" sz="1200" dirty="0" smtClean="0"/>
              <a:t>lines 3 days after inoculation with </a:t>
            </a:r>
            <a:r>
              <a:rPr lang="en-GB" sz="1200" i="1" dirty="0" smtClean="0"/>
              <a:t>P. </a:t>
            </a:r>
            <a:r>
              <a:rPr lang="en-GB" sz="1200" i="1" dirty="0" err="1" smtClean="0"/>
              <a:t>irregulare</a:t>
            </a:r>
            <a:r>
              <a:rPr lang="en-GB" sz="1200" i="1" dirty="0" smtClean="0"/>
              <a:t> </a:t>
            </a:r>
            <a:r>
              <a:rPr lang="en-GB" sz="1200" dirty="0" smtClean="0"/>
              <a:t>or after mock-inoculation. </a:t>
            </a:r>
            <a:r>
              <a:rPr lang="en-GB" sz="1200" dirty="0"/>
              <a:t>Transcript levels of the different genes</a:t>
            </a:r>
            <a:r>
              <a:rPr lang="en-GB" sz="1200" i="1" dirty="0"/>
              <a:t> </a:t>
            </a:r>
            <a:r>
              <a:rPr lang="en-GB" sz="1200" dirty="0"/>
              <a:t>were normalized to </a:t>
            </a:r>
            <a:r>
              <a:rPr lang="en-GB" sz="1200" i="1" dirty="0"/>
              <a:t>V. </a:t>
            </a:r>
            <a:r>
              <a:rPr lang="en-GB" sz="1200" i="1" dirty="0" err="1"/>
              <a:t>vinifera</a:t>
            </a:r>
            <a:r>
              <a:rPr lang="en-GB" sz="1200" dirty="0"/>
              <a:t> </a:t>
            </a:r>
            <a:r>
              <a:rPr lang="en-GB" sz="1200" i="1" dirty="0"/>
              <a:t>GAPDH </a:t>
            </a:r>
            <a:r>
              <a:rPr lang="en-GB" sz="1200" dirty="0"/>
              <a:t>and </a:t>
            </a:r>
            <a:r>
              <a:rPr lang="en-GB" sz="1200" i="1" dirty="0"/>
              <a:t>EF1a </a:t>
            </a:r>
            <a:r>
              <a:rPr lang="en-GB" sz="1200" dirty="0"/>
              <a:t>transcript levels. Relative expression indicates normalized expression levels in the </a:t>
            </a:r>
            <a:r>
              <a:rPr lang="en-GB" sz="1200" i="1" dirty="0" smtClean="0"/>
              <a:t>P. </a:t>
            </a:r>
            <a:r>
              <a:rPr lang="en-GB" sz="1200" i="1" dirty="0" err="1" smtClean="0"/>
              <a:t>irregulare</a:t>
            </a:r>
            <a:r>
              <a:rPr lang="en-GB" sz="1200" dirty="0" smtClean="0"/>
              <a:t>-inoculated samples compared </a:t>
            </a:r>
            <a:r>
              <a:rPr lang="en-GB" sz="1200" dirty="0"/>
              <a:t>to normalized mean expression levels </a:t>
            </a:r>
            <a:r>
              <a:rPr lang="en-GB" sz="1200" dirty="0" smtClean="0"/>
              <a:t>in mock-inoculated samples. </a:t>
            </a:r>
            <a:r>
              <a:rPr lang="en-GB" sz="1200" dirty="0"/>
              <a:t>Data are mean of </a:t>
            </a:r>
            <a:r>
              <a:rPr lang="en-GB" sz="1200" dirty="0" smtClean="0"/>
              <a:t>2 </a:t>
            </a:r>
            <a:r>
              <a:rPr lang="en-GB" sz="1200" dirty="0"/>
              <a:t>biological and 2 technical replicates. </a:t>
            </a:r>
            <a:r>
              <a:rPr lang="fr-FR" sz="1200" dirty="0" smtClean="0"/>
              <a:t> </a:t>
            </a:r>
            <a:endParaRPr lang="fr-FR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620688" y="982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692696" y="298782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761708" y="3172490"/>
            <a:ext cx="5572125" cy="3071813"/>
            <a:chOff x="761708" y="3172490"/>
            <a:chExt cx="5572125" cy="3071813"/>
          </a:xfrm>
        </p:grpSpPr>
        <p:graphicFrame>
          <p:nvGraphicFramePr>
            <p:cNvPr id="13" name="Graphique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87315655"/>
                </p:ext>
              </p:extLst>
            </p:nvPr>
          </p:nvGraphicFramePr>
          <p:xfrm>
            <a:off x="761708" y="3172490"/>
            <a:ext cx="5572125" cy="30718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8" name="ZoneTexte 17"/>
            <p:cNvSpPr txBox="1"/>
            <p:nvPr/>
          </p:nvSpPr>
          <p:spPr>
            <a:xfrm>
              <a:off x="4637746" y="5734929"/>
              <a:ext cx="85833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VvSWEET4</a:t>
              </a:r>
              <a:r>
                <a:rPr lang="fr-FR" sz="1000" baseline="-25000" dirty="0" smtClean="0"/>
                <a:t>OX</a:t>
              </a:r>
              <a:endParaRPr lang="fr-FR" sz="1000" baseline="-250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531870" y="5740061"/>
              <a:ext cx="85833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VvSWEET4</a:t>
              </a:r>
              <a:r>
                <a:rPr lang="fr-FR" sz="1000" baseline="-25000" dirty="0" smtClean="0"/>
                <a:t>OX</a:t>
              </a:r>
              <a:endParaRPr lang="fr-FR" sz="1000" baseline="-25000" dirty="0"/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832632" y="315590"/>
            <a:ext cx="4638675" cy="2743200"/>
            <a:chOff x="832632" y="315590"/>
            <a:chExt cx="4638675" cy="2743200"/>
          </a:xfrm>
        </p:grpSpPr>
        <p:graphicFrame>
          <p:nvGraphicFramePr>
            <p:cNvPr id="11" name="Graphique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41763772"/>
                </p:ext>
              </p:extLst>
            </p:nvPr>
          </p:nvGraphicFramePr>
          <p:xfrm>
            <a:off x="832632" y="315590"/>
            <a:ext cx="463867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ZoneTexte 1"/>
            <p:cNvSpPr txBox="1"/>
            <p:nvPr/>
          </p:nvSpPr>
          <p:spPr>
            <a:xfrm>
              <a:off x="2424028" y="2524272"/>
              <a:ext cx="85833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VvSWEET4</a:t>
              </a:r>
              <a:r>
                <a:rPr lang="fr-FR" sz="1000" baseline="-25000" dirty="0" smtClean="0"/>
                <a:t>OX</a:t>
              </a:r>
              <a:endParaRPr lang="fr-FR" sz="1000" baseline="-250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4362813" y="2520068"/>
              <a:ext cx="85833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VvSWEET4</a:t>
              </a:r>
              <a:r>
                <a:rPr lang="fr-FR" sz="1000" baseline="-25000" dirty="0" smtClean="0"/>
                <a:t>OX</a:t>
              </a:r>
              <a:endParaRPr lang="fr-FR" sz="10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0583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032303"/>
              </p:ext>
            </p:extLst>
          </p:nvPr>
        </p:nvGraphicFramePr>
        <p:xfrm>
          <a:off x="192268" y="300786"/>
          <a:ext cx="6478995" cy="3494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3" imgW="5921110" imgH="3193675" progId="Word.Document.12">
                  <p:embed/>
                </p:oleObj>
              </mc:Choice>
              <mc:Fallback>
                <p:oleObj name="Document" r:id="rId3" imgW="5921110" imgH="31936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268" y="300786"/>
                        <a:ext cx="6478995" cy="3494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15322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mbria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169</Words>
  <Application>Microsoft Office PowerPoint</Application>
  <PresentationFormat>Affichage à l'écran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Thème Office</vt:lpstr>
      <vt:lpstr>Document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</dc:creator>
  <cp:lastModifiedBy>Administrateur</cp:lastModifiedBy>
  <cp:revision>18</cp:revision>
  <dcterms:created xsi:type="dcterms:W3CDTF">2019-02-08T10:14:22Z</dcterms:created>
  <dcterms:modified xsi:type="dcterms:W3CDTF">2019-04-01T07:49:30Z</dcterms:modified>
</cp:coreProperties>
</file>