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410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F0B32-0795-4ACC-B37A-B0C95E3D25A9}" type="datetimeFigureOut">
              <a:rPr lang="zh-CN" altLang="en-US" smtClean="0"/>
              <a:pPr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B51C6-3E6D-4CE5-AD16-48BB37560B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8860" y="2571744"/>
            <a:ext cx="49992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Supplementary  figures</a:t>
            </a:r>
            <a:endParaRPr lang="zh-CN" alt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 rot="16200000">
            <a:off x="-298046" y="1857484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CD25+ PE</a:t>
            </a:r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499240" y="547667"/>
            <a:ext cx="8501916" cy="2822037"/>
            <a:chOff x="499240" y="547667"/>
            <a:chExt cx="8501916" cy="2822037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857232"/>
              <a:ext cx="2028825" cy="186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14612" y="857232"/>
              <a:ext cx="2044015" cy="1905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6315" y="857232"/>
              <a:ext cx="2134712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86866" y="857232"/>
              <a:ext cx="2114290" cy="1928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0" name="直接箭头连接符 19"/>
            <p:cNvCxnSpPr/>
            <p:nvPr/>
          </p:nvCxnSpPr>
          <p:spPr>
            <a:xfrm>
              <a:off x="500034" y="2928934"/>
              <a:ext cx="342902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rot="5400000" flipH="1" flipV="1">
              <a:off x="-571536" y="1857364"/>
              <a:ext cx="21431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14348" y="3000372"/>
              <a:ext cx="21056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Foxp3+  PerCP-Cy5.5</a:t>
              </a:r>
              <a:endParaRPr lang="zh-CN" alt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71538" y="571480"/>
              <a:ext cx="877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Control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428992" y="590530"/>
              <a:ext cx="7938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Model</a:t>
              </a:r>
              <a:endParaRPr lang="zh-CN" alt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929190" y="571480"/>
              <a:ext cx="2115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Electro-Acupuncture</a:t>
              </a:r>
              <a:endParaRPr lang="zh-CN" alt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86644" y="547667"/>
              <a:ext cx="1355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 smtClean="0"/>
                <a:t>Moxibustion</a:t>
              </a:r>
              <a:endParaRPr lang="zh-CN" altLang="en-US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500694" y="328612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*</a:t>
            </a:r>
            <a:endParaRPr lang="zh-CN" altLang="en-US" dirty="0"/>
          </a:p>
        </p:txBody>
      </p:sp>
      <p:grpSp>
        <p:nvGrpSpPr>
          <p:cNvPr id="51" name="组合 50"/>
          <p:cNvGrpSpPr/>
          <p:nvPr/>
        </p:nvGrpSpPr>
        <p:grpSpPr>
          <a:xfrm>
            <a:off x="3286116" y="3429000"/>
            <a:ext cx="3778661" cy="2533367"/>
            <a:chOff x="3286116" y="3429000"/>
            <a:chExt cx="3778661" cy="2533367"/>
          </a:xfrm>
        </p:grpSpPr>
        <p:grpSp>
          <p:nvGrpSpPr>
            <p:cNvPr id="35" name="组合 34"/>
            <p:cNvGrpSpPr/>
            <p:nvPr/>
          </p:nvGrpSpPr>
          <p:grpSpPr>
            <a:xfrm>
              <a:off x="3286116" y="3571876"/>
              <a:ext cx="3778661" cy="2390491"/>
              <a:chOff x="3286116" y="3286124"/>
              <a:chExt cx="3778661" cy="2390491"/>
            </a:xfrm>
          </p:grpSpPr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286116" y="3286124"/>
                <a:ext cx="3661677" cy="19716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3643306" y="5214950"/>
                <a:ext cx="65909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/>
                  <a:t>C</a:t>
                </a:r>
                <a:r>
                  <a:rPr lang="en-US" altLang="zh-CN" sz="1200" b="1" dirty="0" smtClean="0"/>
                  <a:t>ontrol</a:t>
                </a:r>
                <a:endParaRPr lang="zh-CN" altLang="en-US" sz="1200" b="1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489855" y="5214950"/>
                <a:ext cx="6014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/>
                  <a:t>M</a:t>
                </a:r>
                <a:r>
                  <a:rPr lang="en-US" altLang="zh-CN" sz="1200" b="1" dirty="0" smtClean="0"/>
                  <a:t>odel</a:t>
                </a:r>
                <a:endParaRPr lang="zh-CN" altLang="en-US" sz="1200" b="1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227431" y="5214950"/>
                <a:ext cx="9876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 smtClean="0"/>
                  <a:t>Electro-</a:t>
                </a:r>
              </a:p>
              <a:p>
                <a:r>
                  <a:rPr lang="en-US" altLang="zh-CN" sz="1200" b="1" dirty="0" smtClean="0"/>
                  <a:t>acu</a:t>
                </a:r>
                <a:r>
                  <a:rPr lang="en-US" altLang="zh-CN" sz="1200" b="1" dirty="0" smtClean="0"/>
                  <a:t>puncture</a:t>
                </a:r>
                <a:endParaRPr lang="zh-CN" altLang="en-US" sz="1200" b="1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072198" y="5214950"/>
                <a:ext cx="9925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b="1" dirty="0" err="1" smtClean="0"/>
                  <a:t>Moxibustion</a:t>
                </a:r>
                <a:endParaRPr lang="zh-CN" altLang="en-US" sz="1200" b="1" dirty="0"/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 rot="5400000">
              <a:off x="3857058" y="3715314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3929058" y="3643314"/>
              <a:ext cx="85725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5400000">
              <a:off x="4715108" y="3714520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72000" y="3857628"/>
              <a:ext cx="1095375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44" name="直接连接符 43"/>
            <p:cNvCxnSpPr/>
            <p:nvPr/>
          </p:nvCxnSpPr>
          <p:spPr>
            <a:xfrm rot="5400000">
              <a:off x="4785752" y="3572438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4857752" y="3500438"/>
              <a:ext cx="157163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400000">
              <a:off x="6358182" y="3571644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143372" y="34290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929190" y="371475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</p:grpSp>
      <p:sp>
        <p:nvSpPr>
          <p:cNvPr id="52" name="TextBox 51"/>
          <p:cNvSpPr txBox="1"/>
          <p:nvPr/>
        </p:nvSpPr>
        <p:spPr>
          <a:xfrm rot="16200000">
            <a:off x="2029361" y="4480194"/>
            <a:ext cx="2236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CD4+CD25+FOXP3+Treg Cells(%)</a:t>
            </a:r>
            <a:endParaRPr lang="zh-CN" alt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71472" y="6143644"/>
            <a:ext cx="8180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  figure 1: The </a:t>
            </a:r>
            <a:r>
              <a:rPr lang="en-US" dirty="0"/>
              <a:t>percentage of CD</a:t>
            </a:r>
            <a:r>
              <a:rPr lang="en-US" baseline="30000" dirty="0"/>
              <a:t>4+</a:t>
            </a:r>
            <a:r>
              <a:rPr lang="en-US" dirty="0"/>
              <a:t>CD</a:t>
            </a:r>
            <a:r>
              <a:rPr lang="en-US" baseline="30000" dirty="0"/>
              <a:t>25+</a:t>
            </a:r>
            <a:r>
              <a:rPr lang="en-US" dirty="0"/>
              <a:t>Foxp</a:t>
            </a:r>
            <a:r>
              <a:rPr lang="en-US" baseline="30000" dirty="0"/>
              <a:t>3+</a:t>
            </a:r>
            <a:r>
              <a:rPr lang="en-US" dirty="0"/>
              <a:t>Treg cells among CD4</a:t>
            </a:r>
            <a:r>
              <a:rPr lang="en-US" baseline="30000" dirty="0"/>
              <a:t>+</a:t>
            </a:r>
            <a:r>
              <a:rPr lang="en-US" dirty="0"/>
              <a:t>T cells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each </a:t>
            </a:r>
            <a:r>
              <a:rPr lang="en-US" dirty="0" smtClean="0"/>
              <a:t>group. </a:t>
            </a:r>
            <a:r>
              <a:rPr lang="en-US" dirty="0" err="1" smtClean="0"/>
              <a:t>Treg</a:t>
            </a:r>
            <a:r>
              <a:rPr lang="en-US" dirty="0" smtClean="0"/>
              <a:t> </a:t>
            </a:r>
            <a:r>
              <a:rPr lang="en-US" dirty="0"/>
              <a:t>cells </a:t>
            </a:r>
            <a:r>
              <a:rPr lang="en-US" dirty="0" smtClean="0"/>
              <a:t>mainly distributed in </a:t>
            </a:r>
            <a:r>
              <a:rPr lang="en-US" dirty="0"/>
              <a:t>the right-upper </a:t>
            </a:r>
            <a:r>
              <a:rPr lang="en-US" dirty="0" smtClean="0"/>
              <a:t>quadrant(n=8</a:t>
            </a:r>
            <a:r>
              <a:rPr lang="en-US" dirty="0" smtClean="0"/>
              <a:t>). 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3000364" y="2532874"/>
            <a:ext cx="4071966" cy="2824952"/>
            <a:chOff x="3000364" y="2532874"/>
            <a:chExt cx="4071966" cy="282495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 b="9262"/>
            <a:stretch>
              <a:fillRect/>
            </a:stretch>
          </p:blipFill>
          <p:spPr bwMode="auto">
            <a:xfrm>
              <a:off x="3357554" y="2866249"/>
              <a:ext cx="3571900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9" name="直接连接符 8"/>
            <p:cNvCxnSpPr/>
            <p:nvPr/>
          </p:nvCxnSpPr>
          <p:spPr>
            <a:xfrm rot="5400000">
              <a:off x="3857058" y="3081125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929058" y="3009125"/>
              <a:ext cx="85725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rot="5400000">
              <a:off x="4715108" y="3080331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91071" y="2675750"/>
              <a:ext cx="1095375" cy="333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4143372" y="279481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48261" y="253287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43570" y="279481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*</a:t>
              </a:r>
              <a:endParaRPr lang="zh-CN" altLang="en-US" dirty="0"/>
            </a:p>
          </p:txBody>
        </p:sp>
        <p:cxnSp>
          <p:nvCxnSpPr>
            <p:cNvPr id="17" name="直接连接符 16"/>
            <p:cNvCxnSpPr/>
            <p:nvPr/>
          </p:nvCxnSpPr>
          <p:spPr>
            <a:xfrm rot="5400000">
              <a:off x="4784164" y="3079207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4856164" y="3007207"/>
              <a:ext cx="1644662" cy="19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5400000">
              <a:off x="6429620" y="3080331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2111980" y="3897509"/>
              <a:ext cx="20537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smtClean="0"/>
                <a:t>CD3+CD8+IL17+Th17 Cells(%)</a:t>
              </a:r>
              <a:endParaRPr lang="zh-CN" altLang="en-US" sz="12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50859" y="5080827"/>
              <a:ext cx="659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/>
                <a:t>C</a:t>
              </a:r>
              <a:r>
                <a:rPr lang="en-US" altLang="zh-CN" sz="1200" b="1" dirty="0" smtClean="0"/>
                <a:t>ontrol</a:t>
              </a:r>
              <a:endParaRPr lang="zh-CN" altLang="en-US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97408" y="5080827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/>
                <a:t>M</a:t>
              </a:r>
              <a:r>
                <a:rPr lang="en-US" altLang="zh-CN" sz="1200" b="1" dirty="0" smtClean="0"/>
                <a:t>odel</a:t>
              </a:r>
              <a:endParaRPr lang="zh-CN" altLang="en-US" sz="12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79751" y="5080827"/>
              <a:ext cx="9925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 err="1" smtClean="0"/>
                <a:t>Moxibustion</a:t>
              </a:r>
              <a:endParaRPr lang="zh-CN" altLang="en-US" sz="1200" b="1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264" y="214290"/>
            <a:ext cx="8799016" cy="2656142"/>
            <a:chOff x="59264" y="1070752"/>
            <a:chExt cx="8799016" cy="265614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6252" y="1214422"/>
              <a:ext cx="1985484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43174" y="1214422"/>
              <a:ext cx="1928827" cy="1811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643438" y="1214422"/>
              <a:ext cx="2071702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715141" y="1214421"/>
              <a:ext cx="2143139" cy="1857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30" name="直接箭头连接符 29"/>
            <p:cNvCxnSpPr/>
            <p:nvPr/>
          </p:nvCxnSpPr>
          <p:spPr>
            <a:xfrm>
              <a:off x="571472" y="3213098"/>
              <a:ext cx="342902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rot="5400000" flipH="1" flipV="1">
              <a:off x="-500098" y="2141528"/>
              <a:ext cx="214314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 rot="16200000">
              <a:off x="-239536" y="1857484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CD8+ PE</a:t>
              </a:r>
              <a:endParaRPr lang="zh-CN" alt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28662" y="3357562"/>
              <a:ext cx="1892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IL-17  PerCP-Cy5.5</a:t>
              </a:r>
              <a:endParaRPr lang="zh-CN" altLang="en-US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71472" y="5786454"/>
            <a:ext cx="8163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  figure 2: The </a:t>
            </a:r>
            <a:r>
              <a:rPr lang="en-US" dirty="0"/>
              <a:t>percentage of CD</a:t>
            </a:r>
            <a:r>
              <a:rPr lang="en-US" baseline="30000" dirty="0"/>
              <a:t>3+</a:t>
            </a:r>
            <a:r>
              <a:rPr lang="en-US" dirty="0"/>
              <a:t>CD</a:t>
            </a:r>
            <a:r>
              <a:rPr lang="en-US" baseline="30000" dirty="0"/>
              <a:t>8+</a:t>
            </a:r>
            <a:r>
              <a:rPr lang="en-US" dirty="0"/>
              <a:t>IL-17</a:t>
            </a:r>
            <a:r>
              <a:rPr lang="en-US" baseline="30000" dirty="0"/>
              <a:t>+</a:t>
            </a:r>
            <a:r>
              <a:rPr lang="en-US" dirty="0"/>
              <a:t>Th17 cells among CD4</a:t>
            </a:r>
            <a:r>
              <a:rPr lang="en-US" baseline="30000" dirty="0"/>
              <a:t>+</a:t>
            </a:r>
            <a:r>
              <a:rPr lang="en-US" dirty="0"/>
              <a:t>T cells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each </a:t>
            </a:r>
            <a:r>
              <a:rPr lang="en-US" dirty="0" smtClean="0"/>
              <a:t>group. Th17 </a:t>
            </a:r>
            <a:r>
              <a:rPr lang="en-US" dirty="0"/>
              <a:t>cells </a:t>
            </a:r>
            <a:r>
              <a:rPr lang="en-US" dirty="0" smtClean="0"/>
              <a:t>  mainly distributed </a:t>
            </a:r>
            <a:r>
              <a:rPr lang="en-US" dirty="0"/>
              <a:t>in the right-upper </a:t>
            </a:r>
            <a:r>
              <a:rPr lang="en-US" dirty="0" smtClean="0"/>
              <a:t>quadrant.(n=8)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144478" y="111660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Control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214678" y="13071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Model</a:t>
            </a:r>
            <a:endParaRPr lang="zh-CN" alt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714876" y="111660"/>
            <a:ext cx="211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Electro-Acupuncture</a:t>
            </a:r>
            <a:endParaRPr lang="zh-CN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7359584" y="87847"/>
            <a:ext cx="1355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 smtClean="0"/>
              <a:t>Moxibustion</a:t>
            </a:r>
            <a:endParaRPr lang="zh-CN" alt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227431" y="5072074"/>
            <a:ext cx="987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Electro-</a:t>
            </a:r>
          </a:p>
          <a:p>
            <a:r>
              <a:rPr lang="en-US" altLang="zh-CN" sz="1200" b="1" dirty="0" smtClean="0"/>
              <a:t>acu</a:t>
            </a:r>
            <a:r>
              <a:rPr lang="en-US" altLang="zh-CN" sz="1200" b="1" dirty="0" smtClean="0"/>
              <a:t>puncture</a:t>
            </a:r>
            <a:endParaRPr lang="zh-CN" alt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3061</TotalTime>
  <Words>95</Words>
  <Application>Microsoft Office PowerPoint</Application>
  <PresentationFormat>全屏显示(4:3)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admin</cp:lastModifiedBy>
  <cp:revision>13</cp:revision>
  <dcterms:created xsi:type="dcterms:W3CDTF">2019-05-21T20:30:11Z</dcterms:created>
  <dcterms:modified xsi:type="dcterms:W3CDTF">2019-05-26T16:34:03Z</dcterms:modified>
</cp:coreProperties>
</file>