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66" r:id="rId2"/>
    <p:sldId id="262" r:id="rId3"/>
    <p:sldId id="261" r:id="rId4"/>
    <p:sldId id="264" r:id="rId5"/>
    <p:sldId id="265"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andao Rita (MSP)" initials="RB" lastIdx="2" clrIdx="0"/>
  <p:cmAuthor id="1" name="SARA GUTIERREZ-ENRIQUEZ" initials="SGE"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34587" autoAdjust="0"/>
    <p:restoredTop sz="97872" autoAdjust="0"/>
  </p:normalViewPr>
  <p:slideViewPr>
    <p:cSldViewPr>
      <p:cViewPr varScale="1">
        <p:scale>
          <a:sx n="82" d="100"/>
          <a:sy n="82" d="100"/>
        </p:scale>
        <p:origin x="893" y="43"/>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4180F8D-3C16-4CC7-8FFC-73970EACE22B}" type="datetimeFigureOut">
              <a:rPr lang="en-US" smtClean="0"/>
              <a:t>12/21/2018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681957D-A5F8-4046-A845-497E7734922F}" type="slidenum">
              <a:rPr lang="en-US" smtClean="0"/>
              <a:t>‹nº›</a:t>
            </a:fld>
            <a:endParaRPr lang="en-US"/>
          </a:p>
        </p:txBody>
      </p:sp>
    </p:spTree>
    <p:extLst>
      <p:ext uri="{BB962C8B-B14F-4D97-AF65-F5344CB8AC3E}">
        <p14:creationId xmlns:p14="http://schemas.microsoft.com/office/powerpoint/2010/main" val="11883506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B8F789-1821-4EE8-BE0C-BBFDAB5E5828}" type="slidenum">
              <a:rPr lang="en-IE" smtClean="0"/>
              <a:t>2</a:t>
            </a:fld>
            <a:endParaRPr lang="en-IE"/>
          </a:p>
        </p:txBody>
      </p:sp>
    </p:spTree>
    <p:extLst>
      <p:ext uri="{BB962C8B-B14F-4D97-AF65-F5344CB8AC3E}">
        <p14:creationId xmlns:p14="http://schemas.microsoft.com/office/powerpoint/2010/main" val="12528865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B8F789-1821-4EE8-BE0C-BBFDAB5E5828}" type="slidenum">
              <a:rPr lang="en-IE" smtClean="0"/>
              <a:t>3</a:t>
            </a:fld>
            <a:endParaRPr lang="en-IE"/>
          </a:p>
        </p:txBody>
      </p:sp>
    </p:spTree>
    <p:extLst>
      <p:ext uri="{BB962C8B-B14F-4D97-AF65-F5344CB8AC3E}">
        <p14:creationId xmlns:p14="http://schemas.microsoft.com/office/powerpoint/2010/main" val="12528865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B8F789-1821-4EE8-BE0C-BBFDAB5E5828}" type="slidenum">
              <a:rPr lang="en-IE" smtClean="0"/>
              <a:t>4</a:t>
            </a:fld>
            <a:endParaRPr lang="en-IE"/>
          </a:p>
        </p:txBody>
      </p:sp>
    </p:spTree>
    <p:extLst>
      <p:ext uri="{BB962C8B-B14F-4D97-AF65-F5344CB8AC3E}">
        <p14:creationId xmlns:p14="http://schemas.microsoft.com/office/powerpoint/2010/main" val="773868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CB8F789-1821-4EE8-BE0C-BBFDAB5E5828}" type="slidenum">
              <a:rPr lang="en-IE" smtClean="0"/>
              <a:t>5</a:t>
            </a:fld>
            <a:endParaRPr lang="en-IE"/>
          </a:p>
        </p:txBody>
      </p:sp>
    </p:spTree>
    <p:extLst>
      <p:ext uri="{BB962C8B-B14F-4D97-AF65-F5344CB8AC3E}">
        <p14:creationId xmlns:p14="http://schemas.microsoft.com/office/powerpoint/2010/main" val="148664388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B21060B4-6BC2-46E0-B608-5C74311C19B9}" type="datetimeFigureOut">
              <a:rPr lang="en-US" smtClean="0"/>
              <a:t>12/21/2018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B14F92-97BB-4CF7-BB46-BCF25A242020}" type="slidenum">
              <a:rPr lang="en-US" smtClean="0"/>
              <a:t>‹nº›</a:t>
            </a:fld>
            <a:endParaRPr lang="en-US"/>
          </a:p>
        </p:txBody>
      </p:sp>
    </p:spTree>
    <p:extLst>
      <p:ext uri="{BB962C8B-B14F-4D97-AF65-F5344CB8AC3E}">
        <p14:creationId xmlns:p14="http://schemas.microsoft.com/office/powerpoint/2010/main" val="39128947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1060B4-6BC2-46E0-B608-5C74311C19B9}" type="datetimeFigureOut">
              <a:rPr lang="en-US" smtClean="0"/>
              <a:t>12/21/2018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B14F92-97BB-4CF7-BB46-BCF25A242020}" type="slidenum">
              <a:rPr lang="en-US" smtClean="0"/>
              <a:t>‹nº›</a:t>
            </a:fld>
            <a:endParaRPr lang="en-US"/>
          </a:p>
        </p:txBody>
      </p:sp>
    </p:spTree>
    <p:extLst>
      <p:ext uri="{BB962C8B-B14F-4D97-AF65-F5344CB8AC3E}">
        <p14:creationId xmlns:p14="http://schemas.microsoft.com/office/powerpoint/2010/main" val="30790317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1060B4-6BC2-46E0-B608-5C74311C19B9}" type="datetimeFigureOut">
              <a:rPr lang="en-US" smtClean="0"/>
              <a:t>12/21/2018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B14F92-97BB-4CF7-BB46-BCF25A242020}" type="slidenum">
              <a:rPr lang="en-US" smtClean="0"/>
              <a:t>‹nº›</a:t>
            </a:fld>
            <a:endParaRPr lang="en-US"/>
          </a:p>
        </p:txBody>
      </p:sp>
    </p:spTree>
    <p:extLst>
      <p:ext uri="{BB962C8B-B14F-4D97-AF65-F5344CB8AC3E}">
        <p14:creationId xmlns:p14="http://schemas.microsoft.com/office/powerpoint/2010/main" val="304506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21060B4-6BC2-46E0-B608-5C74311C19B9}" type="datetimeFigureOut">
              <a:rPr lang="en-US" smtClean="0"/>
              <a:t>12/21/2018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B14F92-97BB-4CF7-BB46-BCF25A242020}" type="slidenum">
              <a:rPr lang="en-US" smtClean="0"/>
              <a:t>‹nº›</a:t>
            </a:fld>
            <a:endParaRPr lang="en-US"/>
          </a:p>
        </p:txBody>
      </p:sp>
    </p:spTree>
    <p:extLst>
      <p:ext uri="{BB962C8B-B14F-4D97-AF65-F5344CB8AC3E}">
        <p14:creationId xmlns:p14="http://schemas.microsoft.com/office/powerpoint/2010/main" val="925856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21060B4-6BC2-46E0-B608-5C74311C19B9}" type="datetimeFigureOut">
              <a:rPr lang="en-US" smtClean="0"/>
              <a:t>12/21/2018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B14F92-97BB-4CF7-BB46-BCF25A242020}" type="slidenum">
              <a:rPr lang="en-US" smtClean="0"/>
              <a:t>‹nº›</a:t>
            </a:fld>
            <a:endParaRPr lang="en-US"/>
          </a:p>
        </p:txBody>
      </p:sp>
    </p:spTree>
    <p:extLst>
      <p:ext uri="{BB962C8B-B14F-4D97-AF65-F5344CB8AC3E}">
        <p14:creationId xmlns:p14="http://schemas.microsoft.com/office/powerpoint/2010/main" val="993088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B21060B4-6BC2-46E0-B608-5C74311C19B9}" type="datetimeFigureOut">
              <a:rPr lang="en-US" smtClean="0"/>
              <a:t>12/21/2018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B14F92-97BB-4CF7-BB46-BCF25A242020}" type="slidenum">
              <a:rPr lang="en-US" smtClean="0"/>
              <a:t>‹nº›</a:t>
            </a:fld>
            <a:endParaRPr lang="en-US"/>
          </a:p>
        </p:txBody>
      </p:sp>
    </p:spTree>
    <p:extLst>
      <p:ext uri="{BB962C8B-B14F-4D97-AF65-F5344CB8AC3E}">
        <p14:creationId xmlns:p14="http://schemas.microsoft.com/office/powerpoint/2010/main" val="3396365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B21060B4-6BC2-46E0-B608-5C74311C19B9}" type="datetimeFigureOut">
              <a:rPr lang="en-US" smtClean="0"/>
              <a:t>12/21/2018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EB14F92-97BB-4CF7-BB46-BCF25A242020}" type="slidenum">
              <a:rPr lang="en-US" smtClean="0"/>
              <a:t>‹nº›</a:t>
            </a:fld>
            <a:endParaRPr lang="en-US"/>
          </a:p>
        </p:txBody>
      </p:sp>
    </p:spTree>
    <p:extLst>
      <p:ext uri="{BB962C8B-B14F-4D97-AF65-F5344CB8AC3E}">
        <p14:creationId xmlns:p14="http://schemas.microsoft.com/office/powerpoint/2010/main" val="20713761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21060B4-6BC2-46E0-B608-5C74311C19B9}" type="datetimeFigureOut">
              <a:rPr lang="en-US" smtClean="0"/>
              <a:t>12/21/2018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EB14F92-97BB-4CF7-BB46-BCF25A242020}" type="slidenum">
              <a:rPr lang="en-US" smtClean="0"/>
              <a:t>‹nº›</a:t>
            </a:fld>
            <a:endParaRPr lang="en-US"/>
          </a:p>
        </p:txBody>
      </p:sp>
    </p:spTree>
    <p:extLst>
      <p:ext uri="{BB962C8B-B14F-4D97-AF65-F5344CB8AC3E}">
        <p14:creationId xmlns:p14="http://schemas.microsoft.com/office/powerpoint/2010/main" val="522391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1060B4-6BC2-46E0-B608-5C74311C19B9}" type="datetimeFigureOut">
              <a:rPr lang="en-US" smtClean="0"/>
              <a:t>12/21/2018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EB14F92-97BB-4CF7-BB46-BCF25A242020}" type="slidenum">
              <a:rPr lang="en-US" smtClean="0"/>
              <a:t>‹nº›</a:t>
            </a:fld>
            <a:endParaRPr lang="en-US"/>
          </a:p>
        </p:txBody>
      </p:sp>
    </p:spTree>
    <p:extLst>
      <p:ext uri="{BB962C8B-B14F-4D97-AF65-F5344CB8AC3E}">
        <p14:creationId xmlns:p14="http://schemas.microsoft.com/office/powerpoint/2010/main" val="3803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21060B4-6BC2-46E0-B608-5C74311C19B9}" type="datetimeFigureOut">
              <a:rPr lang="en-US" smtClean="0"/>
              <a:t>12/21/2018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B14F92-97BB-4CF7-BB46-BCF25A242020}" type="slidenum">
              <a:rPr lang="en-US" smtClean="0"/>
              <a:t>‹nº›</a:t>
            </a:fld>
            <a:endParaRPr lang="en-US"/>
          </a:p>
        </p:txBody>
      </p:sp>
    </p:spTree>
    <p:extLst>
      <p:ext uri="{BB962C8B-B14F-4D97-AF65-F5344CB8AC3E}">
        <p14:creationId xmlns:p14="http://schemas.microsoft.com/office/powerpoint/2010/main" val="19870905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21060B4-6BC2-46E0-B608-5C74311C19B9}" type="datetimeFigureOut">
              <a:rPr lang="en-US" smtClean="0"/>
              <a:t>12/21/2018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EB14F92-97BB-4CF7-BB46-BCF25A242020}" type="slidenum">
              <a:rPr lang="en-US" smtClean="0"/>
              <a:t>‹nº›</a:t>
            </a:fld>
            <a:endParaRPr lang="en-US"/>
          </a:p>
        </p:txBody>
      </p:sp>
    </p:spTree>
    <p:extLst>
      <p:ext uri="{BB962C8B-B14F-4D97-AF65-F5344CB8AC3E}">
        <p14:creationId xmlns:p14="http://schemas.microsoft.com/office/powerpoint/2010/main" val="2822967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21060B4-6BC2-46E0-B608-5C74311C19B9}" type="datetimeFigureOut">
              <a:rPr lang="en-US" smtClean="0"/>
              <a:t>12/21/2018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EB14F92-97BB-4CF7-BB46-BCF25A242020}" type="slidenum">
              <a:rPr lang="en-US" smtClean="0"/>
              <a:t>‹nº›</a:t>
            </a:fld>
            <a:endParaRPr lang="en-US"/>
          </a:p>
        </p:txBody>
      </p:sp>
    </p:spTree>
    <p:extLst>
      <p:ext uri="{BB962C8B-B14F-4D97-AF65-F5344CB8AC3E}">
        <p14:creationId xmlns:p14="http://schemas.microsoft.com/office/powerpoint/2010/main" val="189481050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6"/>
          <p:cNvPicPr>
            <a:picLocks noChangeAspect="1" noChangeArrowheads="1"/>
          </p:cNvPicPr>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1691680" y="836712"/>
            <a:ext cx="5029200" cy="3324225"/>
          </a:xfrm>
          <a:prstGeom prst="rect">
            <a:avLst/>
          </a:prstGeom>
          <a:noFill/>
          <a:effectLst/>
          <a:extLst>
            <a:ext uri="{909E8E84-426E-40DD-AFC4-6F175D3DCCD1}">
              <a14:hiddenFill xmlns:a14="http://schemas.microsoft.com/office/drawing/2010/main">
                <a:solidFill>
                  <a:srgbClr val="4F81BD"/>
                </a:solidFill>
              </a14:hiddenFill>
            </a:ext>
            <a:ext uri="{AF507438-7753-43E0-B8FC-AC1667EBCBE1}">
              <a14:hiddenEffects xmlns:a14="http://schemas.microsoft.com/office/drawing/2010/main">
                <a:effectLst>
                  <a:outerShdw dist="35921" dir="2700000" algn="ctr" rotWithShape="0">
                    <a:srgbClr val="EEECE1"/>
                  </a:outerShdw>
                </a:effectLst>
              </a14:hiddenEffects>
            </a:ext>
          </a:extLst>
        </p:spPr>
      </p:pic>
      <p:sp>
        <p:nvSpPr>
          <p:cNvPr id="5" name="Rectangle 3"/>
          <p:cNvSpPr>
            <a:spLocks noChangeArrowheads="1"/>
          </p:cNvSpPr>
          <p:nvPr/>
        </p:nvSpPr>
        <p:spPr bwMode="auto">
          <a:xfrm>
            <a:off x="755576" y="4797152"/>
            <a:ext cx="7920000" cy="1800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p>
            <a:pPr lvl="0" fontAlgn="base">
              <a:spcBef>
                <a:spcPct val="0"/>
              </a:spcBef>
              <a:spcAft>
                <a:spcPct val="0"/>
              </a:spcAft>
            </a:pPr>
            <a:r>
              <a:rPr lang="en-IE" sz="1400" b="1" dirty="0"/>
              <a:t>Supplementary figure 1 </a:t>
            </a:r>
            <a:r>
              <a:rPr lang="en-GB" altLang="en-US" sz="1400" dirty="0">
                <a:latin typeface="Calibri" pitchFamily="34" charset="0"/>
                <a:ea typeface="Batang" pitchFamily="18" charset="-127"/>
                <a:cs typeface="Times New Roman" pitchFamily="18" charset="0"/>
              </a:rPr>
              <a:t>– </a:t>
            </a:r>
            <a:r>
              <a:rPr lang="en-GB" sz="1400" dirty="0"/>
              <a:t>Annotation used for description of splicing events. Here we illustrate hypothetical events occurring in the region of exon 7 compared to a full-length (FL) reference transcript that contains exon 7. Splicing events are shown with solid black lines, whereas alternative splicing events are represented with dashed grey lines and cassette insertion events are represented in grey boxes.</a:t>
            </a:r>
            <a:endParaRPr lang="en-GB" altLang="en-US" sz="3200" dirty="0">
              <a:latin typeface="Arial" pitchFamily="34" charset="0"/>
              <a:cs typeface="Arial" pitchFamily="34" charset="0"/>
            </a:endParaRPr>
          </a:p>
        </p:txBody>
      </p:sp>
    </p:spTree>
    <p:extLst>
      <p:ext uri="{BB962C8B-B14F-4D97-AF65-F5344CB8AC3E}">
        <p14:creationId xmlns:p14="http://schemas.microsoft.com/office/powerpoint/2010/main" val="31443295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P:\rita.brandao\RNA-seq\3.presentations and articles\Enigma\RNAseq pilot5 images\BRCA1fev2018.png"/>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6156"/>
          <a:stretch/>
        </p:blipFill>
        <p:spPr bwMode="auto">
          <a:xfrm>
            <a:off x="1835697" y="332656"/>
            <a:ext cx="7280686" cy="492018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rot="5400000">
            <a:off x="897244" y="-27060"/>
            <a:ext cx="369332" cy="2092828"/>
          </a:xfrm>
          <a:prstGeom prst="rect">
            <a:avLst/>
          </a:prstGeom>
          <a:noFill/>
        </p:spPr>
        <p:txBody>
          <a:bodyPr vert="vert270" wrap="square" rtlCol="0">
            <a:spAutoFit/>
          </a:bodyPr>
          <a:lstStyle/>
          <a:p>
            <a:pPr algn="ctr"/>
            <a:r>
              <a:rPr lang="en-US" sz="1200" dirty="0"/>
              <a:t>Reference</a:t>
            </a:r>
          </a:p>
        </p:txBody>
      </p:sp>
      <p:sp>
        <p:nvSpPr>
          <p:cNvPr id="6" name="TextBox 5"/>
          <p:cNvSpPr txBox="1"/>
          <p:nvPr/>
        </p:nvSpPr>
        <p:spPr>
          <a:xfrm rot="5400000">
            <a:off x="1115566" y="497465"/>
            <a:ext cx="369332" cy="2520280"/>
          </a:xfrm>
          <a:prstGeom prst="rect">
            <a:avLst/>
          </a:prstGeom>
          <a:noFill/>
        </p:spPr>
        <p:txBody>
          <a:bodyPr vert="vert270" wrap="square" rtlCol="0">
            <a:spAutoFit/>
          </a:bodyPr>
          <a:lstStyle/>
          <a:p>
            <a:r>
              <a:rPr lang="en-IE" sz="1200" dirty="0"/>
              <a:t>Previously described</a:t>
            </a:r>
            <a:endParaRPr lang="en-US" sz="1200" dirty="0"/>
          </a:p>
        </p:txBody>
      </p:sp>
      <p:sp>
        <p:nvSpPr>
          <p:cNvPr id="7" name="TextBox 6"/>
          <p:cNvSpPr txBox="1"/>
          <p:nvPr/>
        </p:nvSpPr>
        <p:spPr>
          <a:xfrm rot="5400000">
            <a:off x="1114582" y="2685323"/>
            <a:ext cx="369332" cy="2520280"/>
          </a:xfrm>
          <a:prstGeom prst="rect">
            <a:avLst/>
          </a:prstGeom>
          <a:noFill/>
        </p:spPr>
        <p:txBody>
          <a:bodyPr vert="vert270" wrap="square" rtlCol="0">
            <a:spAutoFit/>
          </a:bodyPr>
          <a:lstStyle/>
          <a:p>
            <a:r>
              <a:rPr lang="en-IE" sz="1200" dirty="0"/>
              <a:t>New events (&gt;25 reads)</a:t>
            </a:r>
            <a:endParaRPr lang="en-US" sz="1200" dirty="0"/>
          </a:p>
        </p:txBody>
      </p:sp>
      <p:sp>
        <p:nvSpPr>
          <p:cNvPr id="8" name="TextBox 7"/>
          <p:cNvSpPr txBox="1"/>
          <p:nvPr/>
        </p:nvSpPr>
        <p:spPr>
          <a:xfrm>
            <a:off x="683568" y="507035"/>
            <a:ext cx="735586" cy="369332"/>
          </a:xfrm>
          <a:prstGeom prst="rect">
            <a:avLst/>
          </a:prstGeom>
          <a:noFill/>
        </p:spPr>
        <p:txBody>
          <a:bodyPr wrap="none" rtlCol="0">
            <a:spAutoFit/>
          </a:bodyPr>
          <a:lstStyle/>
          <a:p>
            <a:r>
              <a:rPr lang="en-IE" b="1" dirty="0">
                <a:solidFill>
                  <a:srgbClr val="FF0000"/>
                </a:solidFill>
              </a:rPr>
              <a:t>Exons</a:t>
            </a:r>
            <a:endParaRPr lang="en-US" b="1" dirty="0">
              <a:solidFill>
                <a:srgbClr val="FF0000"/>
              </a:solidFill>
            </a:endParaRPr>
          </a:p>
        </p:txBody>
      </p:sp>
      <p:sp>
        <p:nvSpPr>
          <p:cNvPr id="10" name="Rectangle 9"/>
          <p:cNvSpPr/>
          <p:nvPr/>
        </p:nvSpPr>
        <p:spPr>
          <a:xfrm>
            <a:off x="1835696" y="4688648"/>
            <a:ext cx="5571250" cy="5993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3" name="Rectangle 2"/>
          <p:cNvSpPr/>
          <p:nvPr/>
        </p:nvSpPr>
        <p:spPr>
          <a:xfrm>
            <a:off x="8946732" y="4988298"/>
            <a:ext cx="179512" cy="4105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p:cNvSpPr txBox="1"/>
          <p:nvPr/>
        </p:nvSpPr>
        <p:spPr>
          <a:xfrm>
            <a:off x="108496" y="5301208"/>
            <a:ext cx="8838236" cy="1569660"/>
          </a:xfrm>
          <a:prstGeom prst="rect">
            <a:avLst/>
          </a:prstGeom>
          <a:noFill/>
        </p:spPr>
        <p:txBody>
          <a:bodyPr wrap="square" rtlCol="0">
            <a:spAutoFit/>
          </a:bodyPr>
          <a:lstStyle/>
          <a:p>
            <a:r>
              <a:rPr lang="en-IE" sz="1600" b="1" dirty="0"/>
              <a:t>Supplementary figure 2</a:t>
            </a:r>
            <a:r>
              <a:rPr lang="en-IE" sz="1600" dirty="0"/>
              <a:t> – Schematic representation of the events found in </a:t>
            </a:r>
            <a:r>
              <a:rPr lang="en-IE" sz="1600" i="1" dirty="0"/>
              <a:t>BRCA1</a:t>
            </a:r>
            <a:r>
              <a:rPr lang="en-IE" sz="1600" dirty="0"/>
              <a:t>.</a:t>
            </a:r>
            <a:r>
              <a:rPr lang="en-IE" sz="1600" dirty="0">
                <a:solidFill>
                  <a:srgbClr val="FF0000"/>
                </a:solidFill>
              </a:rPr>
              <a:t> </a:t>
            </a:r>
            <a:r>
              <a:rPr lang="en-GB" sz="1600" dirty="0"/>
              <a:t>Exon order provided from 5´ to 3’ as this gene is on the reverse strand</a:t>
            </a:r>
            <a:r>
              <a:rPr lang="en-IE" sz="1600" dirty="0"/>
              <a:t>. On top we show the reference-transcript boundaries, followed by events that have been previously described and, in the bottom, events that were not previously described and that were observed at least 25 times in at least one of the four samples.</a:t>
            </a:r>
            <a:endParaRPr lang="en-IE" sz="1600" i="1" dirty="0"/>
          </a:p>
          <a:p>
            <a:r>
              <a:rPr lang="en-US" sz="1600" dirty="0"/>
              <a:t>Normalized counts (</a:t>
            </a:r>
            <a:r>
              <a:rPr lang="en-US" sz="1600" dirty="0" err="1"/>
              <a:t>norm.counts</a:t>
            </a:r>
            <a:r>
              <a:rPr lang="en-US" sz="1600" dirty="0"/>
              <a:t>) = </a:t>
            </a:r>
            <a:r>
              <a:rPr lang="en-US" sz="1600" dirty="0" err="1"/>
              <a:t>occurrence_i</a:t>
            </a:r>
            <a:r>
              <a:rPr lang="en-US" sz="1600" dirty="0"/>
              <a:t>/max(</a:t>
            </a:r>
            <a:r>
              <a:rPr lang="en-US" sz="1600" dirty="0" err="1"/>
              <a:t>occurrence_i</a:t>
            </a:r>
            <a:r>
              <a:rPr lang="en-US" sz="1600" dirty="0"/>
              <a:t>), i.e. is the ratio of the each read count to the maximum read count.</a:t>
            </a:r>
            <a:endParaRPr lang="en-US" sz="1600" i="1" dirty="0"/>
          </a:p>
        </p:txBody>
      </p:sp>
    </p:spTree>
    <p:extLst>
      <p:ext uri="{BB962C8B-B14F-4D97-AF65-F5344CB8AC3E}">
        <p14:creationId xmlns:p14="http://schemas.microsoft.com/office/powerpoint/2010/main" val="14488057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P:\rita.brandao\RNA-seq\3.presentations and articles\Enigma\RNAseq pilot5 images\BRCA2.png"/>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5923"/>
          <a:stretch/>
        </p:blipFill>
        <p:spPr bwMode="auto">
          <a:xfrm>
            <a:off x="1665542" y="116632"/>
            <a:ext cx="7065166" cy="4807891"/>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64562" y="5121680"/>
            <a:ext cx="8836422" cy="1754326"/>
          </a:xfrm>
          <a:prstGeom prst="rect">
            <a:avLst/>
          </a:prstGeom>
          <a:noFill/>
        </p:spPr>
        <p:txBody>
          <a:bodyPr wrap="square" rtlCol="0">
            <a:spAutoFit/>
          </a:bodyPr>
          <a:lstStyle/>
          <a:p>
            <a:r>
              <a:rPr lang="en-IE" b="1" dirty="0"/>
              <a:t>Supplementary figure 3 </a:t>
            </a:r>
            <a:r>
              <a:rPr lang="en-IE" dirty="0"/>
              <a:t>– Schematic representation of the events found in </a:t>
            </a:r>
            <a:r>
              <a:rPr lang="en-IE" i="1" dirty="0"/>
              <a:t>BRCA2.</a:t>
            </a:r>
            <a:r>
              <a:rPr lang="en-IE" dirty="0"/>
              <a:t> On top we show the reference-transcript boundaries, followed by events that have been previously described and, in the bottom, events that were not previously described and that were observed at least 25 times in at least one of the four samples.</a:t>
            </a:r>
            <a:endParaRPr lang="en-IE" i="1" dirty="0"/>
          </a:p>
          <a:p>
            <a:r>
              <a:rPr lang="en-US" dirty="0"/>
              <a:t>Normalized counts (</a:t>
            </a:r>
            <a:r>
              <a:rPr lang="en-US" dirty="0" err="1"/>
              <a:t>norm.counts</a:t>
            </a:r>
            <a:r>
              <a:rPr lang="en-US" dirty="0"/>
              <a:t>) = </a:t>
            </a:r>
            <a:r>
              <a:rPr lang="en-US" dirty="0" err="1"/>
              <a:t>occurrence_i</a:t>
            </a:r>
            <a:r>
              <a:rPr lang="en-US" dirty="0"/>
              <a:t>/max(</a:t>
            </a:r>
            <a:r>
              <a:rPr lang="en-US" dirty="0" err="1"/>
              <a:t>occurrence_i</a:t>
            </a:r>
            <a:r>
              <a:rPr lang="en-US" dirty="0"/>
              <a:t>), i.e. is the ratio of the </a:t>
            </a:r>
            <a:r>
              <a:rPr lang="en-US" dirty="0" err="1"/>
              <a:t>i-th</a:t>
            </a:r>
            <a:r>
              <a:rPr lang="en-US" dirty="0"/>
              <a:t> occurrence to the maximum occurrence.</a:t>
            </a:r>
            <a:endParaRPr lang="en-US" i="1" dirty="0"/>
          </a:p>
        </p:txBody>
      </p:sp>
      <p:sp>
        <p:nvSpPr>
          <p:cNvPr id="13" name="TextBox 12"/>
          <p:cNvSpPr txBox="1"/>
          <p:nvPr/>
        </p:nvSpPr>
        <p:spPr>
          <a:xfrm rot="5400000">
            <a:off x="831816" y="487054"/>
            <a:ext cx="369332" cy="2520280"/>
          </a:xfrm>
          <a:prstGeom prst="rect">
            <a:avLst/>
          </a:prstGeom>
          <a:noFill/>
        </p:spPr>
        <p:txBody>
          <a:bodyPr vert="vert270" wrap="square" rtlCol="0">
            <a:spAutoFit/>
          </a:bodyPr>
          <a:lstStyle/>
          <a:p>
            <a:pPr algn="ctr"/>
            <a:r>
              <a:rPr lang="en-IE" sz="1200" dirty="0"/>
              <a:t>Previously described</a:t>
            </a:r>
            <a:endParaRPr lang="en-US" sz="1200" dirty="0"/>
          </a:p>
        </p:txBody>
      </p:sp>
      <p:sp>
        <p:nvSpPr>
          <p:cNvPr id="14" name="TextBox 13"/>
          <p:cNvSpPr txBox="1"/>
          <p:nvPr/>
        </p:nvSpPr>
        <p:spPr>
          <a:xfrm rot="5400000">
            <a:off x="836218" y="2272027"/>
            <a:ext cx="369332" cy="1915478"/>
          </a:xfrm>
          <a:prstGeom prst="rect">
            <a:avLst/>
          </a:prstGeom>
          <a:noFill/>
        </p:spPr>
        <p:txBody>
          <a:bodyPr vert="vert270" wrap="square" rtlCol="0">
            <a:spAutoFit/>
          </a:bodyPr>
          <a:lstStyle/>
          <a:p>
            <a:pPr algn="ctr"/>
            <a:r>
              <a:rPr lang="en-IE" sz="1200" dirty="0"/>
              <a:t>New events</a:t>
            </a:r>
            <a:endParaRPr lang="en-US" sz="1200" dirty="0"/>
          </a:p>
        </p:txBody>
      </p:sp>
      <p:sp>
        <p:nvSpPr>
          <p:cNvPr id="15" name="TextBox 14"/>
          <p:cNvSpPr txBox="1"/>
          <p:nvPr/>
        </p:nvSpPr>
        <p:spPr>
          <a:xfrm>
            <a:off x="734679" y="301766"/>
            <a:ext cx="735586" cy="369332"/>
          </a:xfrm>
          <a:prstGeom prst="rect">
            <a:avLst/>
          </a:prstGeom>
          <a:noFill/>
        </p:spPr>
        <p:txBody>
          <a:bodyPr wrap="none" rtlCol="0">
            <a:spAutoFit/>
          </a:bodyPr>
          <a:lstStyle/>
          <a:p>
            <a:r>
              <a:rPr lang="en-IE" b="1" dirty="0">
                <a:solidFill>
                  <a:srgbClr val="FF0000"/>
                </a:solidFill>
              </a:rPr>
              <a:t>Exons</a:t>
            </a:r>
            <a:endParaRPr lang="en-US" b="1" dirty="0">
              <a:solidFill>
                <a:srgbClr val="FF0000"/>
              </a:solidFill>
            </a:endParaRPr>
          </a:p>
        </p:txBody>
      </p:sp>
      <p:sp>
        <p:nvSpPr>
          <p:cNvPr id="16" name="Rectangle 15"/>
          <p:cNvSpPr/>
          <p:nvPr/>
        </p:nvSpPr>
        <p:spPr>
          <a:xfrm>
            <a:off x="1547664" y="4377740"/>
            <a:ext cx="5427234" cy="5993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7" name="Rectangle 16"/>
          <p:cNvSpPr/>
          <p:nvPr/>
        </p:nvSpPr>
        <p:spPr>
          <a:xfrm>
            <a:off x="8532440" y="4659634"/>
            <a:ext cx="179512" cy="31740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p:cNvSpPr txBox="1"/>
          <p:nvPr/>
        </p:nvSpPr>
        <p:spPr>
          <a:xfrm rot="5400000">
            <a:off x="897244" y="-265335"/>
            <a:ext cx="369332" cy="2092828"/>
          </a:xfrm>
          <a:prstGeom prst="rect">
            <a:avLst/>
          </a:prstGeom>
          <a:noFill/>
        </p:spPr>
        <p:txBody>
          <a:bodyPr vert="vert270" wrap="square" rtlCol="0">
            <a:spAutoFit/>
          </a:bodyPr>
          <a:lstStyle/>
          <a:p>
            <a:pPr algn="ctr"/>
            <a:r>
              <a:rPr lang="en-US" sz="1200" dirty="0"/>
              <a:t>Reference</a:t>
            </a:r>
          </a:p>
        </p:txBody>
      </p:sp>
    </p:spTree>
    <p:extLst>
      <p:ext uri="{BB962C8B-B14F-4D97-AF65-F5344CB8AC3E}">
        <p14:creationId xmlns:p14="http://schemas.microsoft.com/office/powerpoint/2010/main" val="29592001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rot="5400000">
            <a:off x="940227" y="2214587"/>
            <a:ext cx="369332" cy="1915478"/>
          </a:xfrm>
          <a:prstGeom prst="rect">
            <a:avLst/>
          </a:prstGeom>
          <a:noFill/>
        </p:spPr>
        <p:txBody>
          <a:bodyPr vert="vert270" wrap="square" rtlCol="0">
            <a:spAutoFit/>
          </a:bodyPr>
          <a:lstStyle/>
          <a:p>
            <a:pPr algn="ctr"/>
            <a:r>
              <a:rPr lang="en-IE" sz="1200" dirty="0"/>
              <a:t>New events</a:t>
            </a:r>
            <a:endParaRPr lang="en-US" sz="1200" dirty="0"/>
          </a:p>
        </p:txBody>
      </p:sp>
      <p:sp>
        <p:nvSpPr>
          <p:cNvPr id="9" name="TextBox 8"/>
          <p:cNvSpPr txBox="1"/>
          <p:nvPr/>
        </p:nvSpPr>
        <p:spPr>
          <a:xfrm>
            <a:off x="220472" y="5013176"/>
            <a:ext cx="8417183" cy="1754326"/>
          </a:xfrm>
          <a:prstGeom prst="rect">
            <a:avLst/>
          </a:prstGeom>
          <a:noFill/>
        </p:spPr>
        <p:txBody>
          <a:bodyPr wrap="square" rtlCol="0">
            <a:spAutoFit/>
          </a:bodyPr>
          <a:lstStyle/>
          <a:p>
            <a:r>
              <a:rPr lang="en-IE" b="1" dirty="0"/>
              <a:t>Supplementary figure 4 </a:t>
            </a:r>
            <a:r>
              <a:rPr lang="en-IE" dirty="0"/>
              <a:t>– Schematic representation of the events found in </a:t>
            </a:r>
            <a:r>
              <a:rPr lang="en-IE" i="1" dirty="0"/>
              <a:t>RAD51C. </a:t>
            </a:r>
            <a:r>
              <a:rPr lang="en-IE" dirty="0"/>
              <a:t>On top we show the reference-transcript boundaries, followed by events that have been previously described and, in the bottom, events that were not previously described and that were observed at least 25 times in at least one of the four samples.</a:t>
            </a:r>
            <a:endParaRPr lang="en-IE" i="1" dirty="0"/>
          </a:p>
          <a:p>
            <a:r>
              <a:rPr lang="en-US" dirty="0"/>
              <a:t>Normalized counts (</a:t>
            </a:r>
            <a:r>
              <a:rPr lang="en-US" dirty="0" err="1"/>
              <a:t>norm.counts</a:t>
            </a:r>
            <a:r>
              <a:rPr lang="en-US" dirty="0"/>
              <a:t>) = </a:t>
            </a:r>
            <a:r>
              <a:rPr lang="en-US" dirty="0" err="1"/>
              <a:t>occurrence_i</a:t>
            </a:r>
            <a:r>
              <a:rPr lang="en-US" dirty="0"/>
              <a:t>/max(</a:t>
            </a:r>
            <a:r>
              <a:rPr lang="en-US" dirty="0" err="1"/>
              <a:t>occurrence_i</a:t>
            </a:r>
            <a:r>
              <a:rPr lang="en-US" dirty="0"/>
              <a:t>), i.e. is the ratio of the </a:t>
            </a:r>
            <a:r>
              <a:rPr lang="en-US" dirty="0" err="1"/>
              <a:t>i-th</a:t>
            </a:r>
            <a:r>
              <a:rPr lang="en-US" dirty="0"/>
              <a:t> occurrence to the maximum occurrence.</a:t>
            </a:r>
            <a:endParaRPr lang="en-US" i="1" dirty="0"/>
          </a:p>
        </p:txBody>
      </p:sp>
      <p:sp>
        <p:nvSpPr>
          <p:cNvPr id="12" name="TextBox 11"/>
          <p:cNvSpPr txBox="1"/>
          <p:nvPr/>
        </p:nvSpPr>
        <p:spPr>
          <a:xfrm>
            <a:off x="757100" y="262018"/>
            <a:ext cx="735586" cy="369332"/>
          </a:xfrm>
          <a:prstGeom prst="rect">
            <a:avLst/>
          </a:prstGeom>
          <a:noFill/>
        </p:spPr>
        <p:txBody>
          <a:bodyPr wrap="none" rtlCol="0">
            <a:spAutoFit/>
          </a:bodyPr>
          <a:lstStyle/>
          <a:p>
            <a:r>
              <a:rPr lang="en-IE" b="1" dirty="0">
                <a:solidFill>
                  <a:srgbClr val="FF0000"/>
                </a:solidFill>
              </a:rPr>
              <a:t>Exons</a:t>
            </a:r>
            <a:endParaRPr lang="en-US" b="1" dirty="0">
              <a:solidFill>
                <a:srgbClr val="FF0000"/>
              </a:solidFill>
            </a:endParaRPr>
          </a:p>
        </p:txBody>
      </p:sp>
      <p:pic>
        <p:nvPicPr>
          <p:cNvPr id="3074" name="Picture 2" descr="P:\rita.brandao\RNA-seq\3.presentations and articles\Enigma\RNAseq pilot5 images\RAD51C.png"/>
          <p:cNvPicPr>
            <a:picLocks noChangeAspect="1" noChangeArrowheads="1"/>
          </p:cNvPicPr>
          <p:nvPr/>
        </p:nvPicPr>
        <p:blipFill rotWithShape="1">
          <a:blip r:embed="rId3">
            <a:extLst>
              <a:ext uri="{28A0092B-C50C-407E-A947-70E740481C1C}">
                <a14:useLocalDpi xmlns:a14="http://schemas.microsoft.com/office/drawing/2010/main" val="0"/>
              </a:ext>
            </a:extLst>
          </a:blip>
          <a:srcRect l="5350"/>
          <a:stretch/>
        </p:blipFill>
        <p:spPr bwMode="auto">
          <a:xfrm>
            <a:off x="1793289" y="188640"/>
            <a:ext cx="6893634" cy="4653554"/>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1691680" y="4303758"/>
            <a:ext cx="5400600" cy="5993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3" name="Rectangle 12"/>
          <p:cNvSpPr/>
          <p:nvPr/>
        </p:nvSpPr>
        <p:spPr>
          <a:xfrm>
            <a:off x="8527498" y="4550140"/>
            <a:ext cx="179512" cy="4105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p:cNvSpPr txBox="1"/>
          <p:nvPr/>
        </p:nvSpPr>
        <p:spPr>
          <a:xfrm rot="5400000">
            <a:off x="897244" y="-313068"/>
            <a:ext cx="369332" cy="2092828"/>
          </a:xfrm>
          <a:prstGeom prst="rect">
            <a:avLst/>
          </a:prstGeom>
          <a:noFill/>
        </p:spPr>
        <p:txBody>
          <a:bodyPr vert="vert270" wrap="square" rtlCol="0">
            <a:spAutoFit/>
          </a:bodyPr>
          <a:lstStyle/>
          <a:p>
            <a:pPr algn="ctr"/>
            <a:r>
              <a:rPr lang="en-US" sz="1200" dirty="0"/>
              <a:t>Reference</a:t>
            </a:r>
          </a:p>
        </p:txBody>
      </p:sp>
      <p:sp>
        <p:nvSpPr>
          <p:cNvPr id="6" name="TextBox 5"/>
          <p:cNvSpPr txBox="1"/>
          <p:nvPr/>
        </p:nvSpPr>
        <p:spPr>
          <a:xfrm rot="5400000">
            <a:off x="1003450" y="31560"/>
            <a:ext cx="369332" cy="2520280"/>
          </a:xfrm>
          <a:prstGeom prst="rect">
            <a:avLst/>
          </a:prstGeom>
          <a:noFill/>
        </p:spPr>
        <p:txBody>
          <a:bodyPr vert="vert270" wrap="square" rtlCol="0">
            <a:spAutoFit/>
          </a:bodyPr>
          <a:lstStyle/>
          <a:p>
            <a:pPr algn="ctr"/>
            <a:r>
              <a:rPr lang="en-IE" sz="1200" dirty="0"/>
              <a:t>Previously described</a:t>
            </a:r>
            <a:endParaRPr lang="en-US" sz="1200" dirty="0"/>
          </a:p>
        </p:txBody>
      </p:sp>
    </p:spTree>
    <p:extLst>
      <p:ext uri="{BB962C8B-B14F-4D97-AF65-F5344CB8AC3E}">
        <p14:creationId xmlns:p14="http://schemas.microsoft.com/office/powerpoint/2010/main" val="1334900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rot="5400000">
            <a:off x="1110970" y="-20277"/>
            <a:ext cx="369332" cy="2092828"/>
          </a:xfrm>
          <a:prstGeom prst="rect">
            <a:avLst/>
          </a:prstGeom>
          <a:noFill/>
        </p:spPr>
        <p:txBody>
          <a:bodyPr vert="vert270" wrap="square" rtlCol="0">
            <a:spAutoFit/>
          </a:bodyPr>
          <a:lstStyle/>
          <a:p>
            <a:pPr algn="ctr"/>
            <a:r>
              <a:rPr lang="en-US" sz="1200" dirty="0"/>
              <a:t>Reference</a:t>
            </a:r>
          </a:p>
        </p:txBody>
      </p:sp>
      <p:sp>
        <p:nvSpPr>
          <p:cNvPr id="7" name="TextBox 6"/>
          <p:cNvSpPr txBox="1"/>
          <p:nvPr/>
        </p:nvSpPr>
        <p:spPr>
          <a:xfrm rot="5400000">
            <a:off x="967407" y="2444499"/>
            <a:ext cx="369332" cy="1915478"/>
          </a:xfrm>
          <a:prstGeom prst="rect">
            <a:avLst/>
          </a:prstGeom>
          <a:noFill/>
        </p:spPr>
        <p:txBody>
          <a:bodyPr vert="vert270" wrap="square" rtlCol="0">
            <a:spAutoFit/>
          </a:bodyPr>
          <a:lstStyle/>
          <a:p>
            <a:pPr algn="ctr"/>
            <a:r>
              <a:rPr lang="en-IE" sz="1200" dirty="0"/>
              <a:t>New events</a:t>
            </a:r>
            <a:endParaRPr lang="en-US" sz="1200" dirty="0"/>
          </a:p>
        </p:txBody>
      </p:sp>
      <p:sp>
        <p:nvSpPr>
          <p:cNvPr id="9" name="TextBox 8"/>
          <p:cNvSpPr txBox="1"/>
          <p:nvPr/>
        </p:nvSpPr>
        <p:spPr>
          <a:xfrm>
            <a:off x="221496" y="5079955"/>
            <a:ext cx="8670984" cy="1877437"/>
          </a:xfrm>
          <a:prstGeom prst="rect">
            <a:avLst/>
          </a:prstGeom>
          <a:noFill/>
        </p:spPr>
        <p:txBody>
          <a:bodyPr wrap="square" rtlCol="0">
            <a:spAutoFit/>
          </a:bodyPr>
          <a:lstStyle/>
          <a:p>
            <a:r>
              <a:rPr lang="en-IE" sz="1600" b="1" dirty="0"/>
              <a:t>Supplementary figure 5 </a:t>
            </a:r>
            <a:r>
              <a:rPr lang="en-IE" sz="1600" dirty="0"/>
              <a:t>– Schematic representation of the events found in </a:t>
            </a:r>
            <a:r>
              <a:rPr lang="en-IE" sz="1600" i="1" dirty="0"/>
              <a:t>RAD51D.</a:t>
            </a:r>
            <a:r>
              <a:rPr lang="en-IE" sz="1600" dirty="0"/>
              <a:t> </a:t>
            </a:r>
            <a:r>
              <a:rPr lang="en-GB" sz="1600" dirty="0"/>
              <a:t>Exon order provided from 5´ to 3’ as this gene is on the reverse strand</a:t>
            </a:r>
            <a:r>
              <a:rPr lang="en-IE" sz="1600" dirty="0"/>
              <a:t>. On top we show the reference-transcript boundaries, followed by events that have been previously described and, in the bottom, events that were not previously described and that were observed at least 25 times in at least one of the four samples.</a:t>
            </a:r>
            <a:endParaRPr lang="en-IE" sz="1600" i="1" dirty="0"/>
          </a:p>
          <a:p>
            <a:r>
              <a:rPr lang="en-US" sz="1600" dirty="0"/>
              <a:t>Normalized counts (</a:t>
            </a:r>
            <a:r>
              <a:rPr lang="en-US" sz="1600" dirty="0" err="1"/>
              <a:t>norm.counts</a:t>
            </a:r>
            <a:r>
              <a:rPr lang="en-US" sz="1600" dirty="0"/>
              <a:t>) = </a:t>
            </a:r>
            <a:r>
              <a:rPr lang="en-US" sz="1600" dirty="0" err="1"/>
              <a:t>occurrence_i</a:t>
            </a:r>
            <a:r>
              <a:rPr lang="en-US" sz="1600" dirty="0"/>
              <a:t>/max(</a:t>
            </a:r>
            <a:r>
              <a:rPr lang="en-US" sz="1600" dirty="0" err="1"/>
              <a:t>occurrence_i</a:t>
            </a:r>
            <a:r>
              <a:rPr lang="en-US" sz="1600" dirty="0"/>
              <a:t>), i.e. is the ratio of the </a:t>
            </a:r>
            <a:r>
              <a:rPr lang="en-US" sz="1600" dirty="0" err="1"/>
              <a:t>i-th</a:t>
            </a:r>
            <a:r>
              <a:rPr lang="en-US" sz="1600" dirty="0"/>
              <a:t> occurrence to the maximum occurrence.</a:t>
            </a:r>
            <a:endParaRPr lang="en-US" sz="1600" i="1" dirty="0"/>
          </a:p>
        </p:txBody>
      </p:sp>
      <p:sp>
        <p:nvSpPr>
          <p:cNvPr id="10" name="TextBox 9"/>
          <p:cNvSpPr txBox="1"/>
          <p:nvPr/>
        </p:nvSpPr>
        <p:spPr>
          <a:xfrm>
            <a:off x="1015155" y="493106"/>
            <a:ext cx="735586" cy="369332"/>
          </a:xfrm>
          <a:prstGeom prst="rect">
            <a:avLst/>
          </a:prstGeom>
          <a:noFill/>
        </p:spPr>
        <p:txBody>
          <a:bodyPr wrap="none" rtlCol="0">
            <a:spAutoFit/>
          </a:bodyPr>
          <a:lstStyle/>
          <a:p>
            <a:r>
              <a:rPr lang="en-IE" b="1" dirty="0">
                <a:solidFill>
                  <a:srgbClr val="FF0000"/>
                </a:solidFill>
              </a:rPr>
              <a:t>Exons</a:t>
            </a:r>
            <a:endParaRPr lang="en-US" b="1" dirty="0">
              <a:solidFill>
                <a:srgbClr val="FF0000"/>
              </a:solidFill>
            </a:endParaRPr>
          </a:p>
        </p:txBody>
      </p:sp>
      <p:pic>
        <p:nvPicPr>
          <p:cNvPr id="4098" name="Picture 2" descr="P:\rita.brandao\RNA-seq\3.presentations and articles\Enigma\RNAseq pilot5 images\RAD51D.png"/>
          <p:cNvPicPr>
            <a:picLocks noGrp="1" noChangeAspect="1" noChangeArrowheads="1"/>
          </p:cNvPicPr>
          <p:nvPr>
            <p:ph idx="1"/>
          </p:nvPr>
        </p:nvPicPr>
        <p:blipFill rotWithShape="1">
          <a:blip r:embed="rId3">
            <a:extLst>
              <a:ext uri="{28A0092B-C50C-407E-A947-70E740481C1C}">
                <a14:useLocalDpi xmlns:a14="http://schemas.microsoft.com/office/drawing/2010/main" val="0"/>
              </a:ext>
            </a:extLst>
          </a:blip>
          <a:srcRect l="5652"/>
          <a:stretch/>
        </p:blipFill>
        <p:spPr bwMode="auto">
          <a:xfrm>
            <a:off x="1890943" y="333375"/>
            <a:ext cx="6918608" cy="4685362"/>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1805142" y="4481501"/>
            <a:ext cx="5400600" cy="5993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12" name="Rectangle 11"/>
          <p:cNvSpPr/>
          <p:nvPr/>
        </p:nvSpPr>
        <p:spPr>
          <a:xfrm>
            <a:off x="8640960" y="4719005"/>
            <a:ext cx="179512" cy="41056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p:cNvSpPr txBox="1"/>
          <p:nvPr/>
        </p:nvSpPr>
        <p:spPr>
          <a:xfrm rot="5400000">
            <a:off x="1093214" y="697342"/>
            <a:ext cx="369332" cy="2520280"/>
          </a:xfrm>
          <a:prstGeom prst="rect">
            <a:avLst/>
          </a:prstGeom>
          <a:noFill/>
        </p:spPr>
        <p:txBody>
          <a:bodyPr vert="vert270" wrap="square" rtlCol="0">
            <a:spAutoFit/>
          </a:bodyPr>
          <a:lstStyle/>
          <a:p>
            <a:pPr algn="ctr"/>
            <a:r>
              <a:rPr lang="en-IE" sz="1200" dirty="0"/>
              <a:t>Previously described</a:t>
            </a:r>
            <a:endParaRPr lang="en-US" sz="1200" dirty="0"/>
          </a:p>
        </p:txBody>
      </p:sp>
    </p:spTree>
    <p:extLst>
      <p:ext uri="{BB962C8B-B14F-4D97-AF65-F5344CB8AC3E}">
        <p14:creationId xmlns:p14="http://schemas.microsoft.com/office/powerpoint/2010/main" val="34301328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584</TotalTime>
  <Words>505</Words>
  <Application>Microsoft Office PowerPoint</Application>
  <PresentationFormat>Apresentação no Ecrã (4:3)</PresentationFormat>
  <Paragraphs>29</Paragraphs>
  <Slides>5</Slides>
  <Notes>4</Notes>
  <HiddenSlides>0</HiddenSlides>
  <MMClips>0</MMClips>
  <ScaleCrop>false</ScaleCrop>
  <HeadingPairs>
    <vt:vector size="6" baseType="variant">
      <vt:variant>
        <vt:lpstr>Tipos de letra usados</vt:lpstr>
      </vt:variant>
      <vt:variant>
        <vt:i4>2</vt:i4>
      </vt:variant>
      <vt:variant>
        <vt:lpstr>Tema</vt:lpstr>
      </vt:variant>
      <vt:variant>
        <vt:i4>1</vt:i4>
      </vt:variant>
      <vt:variant>
        <vt:lpstr>Títulos dos diapositivos</vt:lpstr>
      </vt:variant>
      <vt:variant>
        <vt:i4>5</vt:i4>
      </vt:variant>
    </vt:vector>
  </HeadingPairs>
  <TitlesOfParts>
    <vt:vector size="8" baseType="lpstr">
      <vt:lpstr>Arial</vt:lpstr>
      <vt:lpstr>Calibri</vt:lpstr>
      <vt:lpstr>Office Theme</vt:lpstr>
      <vt:lpstr>Apresentação do PowerPoint</vt:lpstr>
      <vt:lpstr>Apresentação do PowerPoint</vt:lpstr>
      <vt:lpstr>Apresentação do PowerPoint</vt:lpstr>
      <vt:lpstr>Apresentação do PowerPoint</vt:lpstr>
      <vt:lpstr>Apresentação do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Brandao Rita (MSP)</dc:creator>
  <cp:lastModifiedBy>rita brandao</cp:lastModifiedBy>
  <cp:revision>25</cp:revision>
  <dcterms:created xsi:type="dcterms:W3CDTF">2017-03-01T09:59:09Z</dcterms:created>
  <dcterms:modified xsi:type="dcterms:W3CDTF">2018-12-21T14:32:00Z</dcterms:modified>
</cp:coreProperties>
</file>