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letter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el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39" autoAdjust="0"/>
    <p:restoredTop sz="94377" autoAdjust="0"/>
  </p:normalViewPr>
  <p:slideViewPr>
    <p:cSldViewPr snapToGrid="0">
      <p:cViewPr varScale="1">
        <p:scale>
          <a:sx n="146" d="100"/>
          <a:sy n="146" d="100"/>
        </p:scale>
        <p:origin x="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1CFEC-12D0-604E-B127-1D1333E8082C}" type="datetimeFigureOut">
              <a:rPr lang="en-US" smtClean="0"/>
              <a:t>2/23/18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90A8E-6EC0-6048-B235-2C5667212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49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90A8E-6EC0-6048-B235-2C56672123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1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1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3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4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2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2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56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2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4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7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63C7-B59C-487E-BDE3-ECC807D2C002}" type="datetimeFigureOut">
              <a:rPr lang="en-US" smtClean="0"/>
              <a:t>2/23/18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D2FD6-7D0B-462C-BB69-2EBE891B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1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103740" y="4056414"/>
            <a:ext cx="4910704" cy="245512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US" sz="1000" b="1" dirty="0"/>
              <a:t>Figure S1.</a:t>
            </a:r>
            <a:r>
              <a:rPr lang="en-US" sz="1000" dirty="0"/>
              <a:t> </a:t>
            </a:r>
          </a:p>
        </p:txBody>
      </p:sp>
      <p:sp>
        <p:nvSpPr>
          <p:cNvPr id="37" name="TextBox 20"/>
          <p:cNvSpPr txBox="1">
            <a:spLocks noChangeArrowheads="1"/>
          </p:cNvSpPr>
          <p:nvPr/>
        </p:nvSpPr>
        <p:spPr bwMode="auto">
          <a:xfrm>
            <a:off x="127144" y="109152"/>
            <a:ext cx="140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54" name="TextBox 20">
            <a:extLst>
              <a:ext uri="{FF2B5EF4-FFF2-40B4-BE49-F238E27FC236}">
                <a16:creationId xmlns:a16="http://schemas.microsoft.com/office/drawing/2014/main" id="{B3BDABC7-B627-4844-9C0D-DDE7743FA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74" y="4056414"/>
            <a:ext cx="249237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6231A4A-DDF8-4840-9B78-8D257CB1265D}"/>
              </a:ext>
            </a:extLst>
          </p:cNvPr>
          <p:cNvGrpSpPr/>
          <p:nvPr/>
        </p:nvGrpSpPr>
        <p:grpSpPr>
          <a:xfrm>
            <a:off x="446480" y="4354716"/>
            <a:ext cx="3553344" cy="2179903"/>
            <a:chOff x="593954" y="3285895"/>
            <a:chExt cx="3921461" cy="30814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112CCC6-B7EA-4899-9D0B-E3C8203645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</a:extLst>
            </a:blip>
            <a:srcRect l="907" t="38502" r="41580" b="19012"/>
            <a:stretch/>
          </p:blipFill>
          <p:spPr>
            <a:xfrm>
              <a:off x="593954" y="3285895"/>
              <a:ext cx="3878396" cy="159291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F889A21D-4E43-48F3-B430-22B9F8A0A9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32"/>
            <a:stretch/>
          </p:blipFill>
          <p:spPr>
            <a:xfrm>
              <a:off x="593954" y="4774466"/>
              <a:ext cx="3921461" cy="1592918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AAC954-F89E-459C-9F6B-A44AFBE34630}"/>
                </a:ext>
              </a:extLst>
            </p:cNvPr>
            <p:cNvSpPr txBox="1"/>
            <p:nvPr/>
          </p:nvSpPr>
          <p:spPr>
            <a:xfrm>
              <a:off x="909433" y="4838985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COK-4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15C9571-D6D1-4431-9932-FF31180767F2}"/>
                </a:ext>
              </a:extLst>
            </p:cNvPr>
            <p:cNvSpPr txBox="1"/>
            <p:nvPr/>
          </p:nvSpPr>
          <p:spPr>
            <a:xfrm>
              <a:off x="864185" y="3352158"/>
              <a:ext cx="12987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FER kinase domain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56131" y="109152"/>
            <a:ext cx="8981355" cy="3990219"/>
            <a:chOff x="156131" y="109152"/>
            <a:chExt cx="8981355" cy="399021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38830EF-C7AC-447A-BE3F-FCCDE55887D7}"/>
                </a:ext>
              </a:extLst>
            </p:cNvPr>
            <p:cNvGrpSpPr/>
            <p:nvPr/>
          </p:nvGrpSpPr>
          <p:grpSpPr>
            <a:xfrm>
              <a:off x="156131" y="109152"/>
              <a:ext cx="8981355" cy="3990219"/>
              <a:chOff x="209667" y="124073"/>
              <a:chExt cx="8981355" cy="399021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CA93C3D-3919-4FC9-B54E-767DC313404C}"/>
                  </a:ext>
                </a:extLst>
              </p:cNvPr>
              <p:cNvGrpSpPr/>
              <p:nvPr/>
            </p:nvGrpSpPr>
            <p:grpSpPr>
              <a:xfrm>
                <a:off x="209667" y="976918"/>
                <a:ext cx="8981355" cy="3137374"/>
                <a:chOff x="88735" y="198668"/>
                <a:chExt cx="8981355" cy="3137374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88735" y="307777"/>
                  <a:ext cx="8981355" cy="30282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FER  401 LNGVEIFKMNTSDGNLAGTNPIPGPQVTADPSKVLRPTTRKSKSNTAIIAGAASGAVVLALIIGFCVFGAYRRRKRGDYQPASDATSGWLPLSLYGNSHS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COK-4  1 -----------------------------------------------------------------------------------------MFLNCVGMCCS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FER  501 AGSAKTNTTGSYASSLPSNLCRHFSFAEIKAATKNFDESRVLGVGGFGKVYRGEIDGGTTKVAIKRGNPMSEQGVHEFQTEIEMLSKLRHRHLVSLIGYC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COK-4 12 KPTTNTTSSQRQFPTLIEELCHQFSLTDLRKATNNFDQKRVIGSGLFSEVYKGCLQHDGASDYTVAIKRFDYQGWAAFNKEIELLCQLRHPRCVSLIGFC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FER   601 EENCEMILVYDYMAHGTMREHLYKTQNPSLPWKQRLEICIGAARGLHYLHTGAKHTIIHRDVKTTNILLDEKWVAKVSDFGLSKTGPTLDHTHVST----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COK-4 112 NHENEKILVYEYMSNGSLDKHLQEGQ---LSWKKRLEICIGVARGLHFLHTGAKRSIFHCILGPGTVLLDDQMEPKLAGFDASEQGSRFMSKQKQINVIV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FER   697 -------------------------VVKGSFGYLDPEYFRRQQLTEKSDVYSFGVVLFEALCARPALNPTLAKEQVSLAEWAPYCYKKGMLDQIVDPYLK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COK-4 209 FWVIFVLLYELTHCHDFLWIKLSLLFVIGCRGYTATDYLMDGIITAKWDVFSFGFLLLEVVCRRMFYLITLTKKEC----------LENPVEERIDPIIK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FER   772 GKITPECFKKFAETAMKCVLDQGIERPSMGDVLWNLEFALQLQESAEENGKGVCGDMDMDEIKYDDGNCKGKNDKSSDVYEGNVTDSRSSGIDMSIGGRS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COK-4 299 GKIAPDCWQVFVDMMVSCLKYEPDERPTIGEVEVQLEHALSMQE-------------------------------QSDITNSNSEYTLLSKTIISLGVKK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FER   872 LASEDSDGLTPSAVFSQIMNPKGR </a:t>
                  </a:r>
                </a:p>
                <a:p>
                  <a:pPr>
                    <a:lnSpc>
                      <a:spcPct val="107000"/>
                    </a:lnSpc>
                  </a:pPr>
                  <a:r>
                    <a:rPr lang="en-US" sz="1050" dirty="0">
                      <a:latin typeface="Courier New" panose="02070309020205020404" pitchFamily="49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COK-4 367 C</a:t>
                  </a:r>
                  <a:endParaRPr lang="en-US" sz="1050" dirty="0"/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F465D41-6F87-4F5F-B819-026175FF4DB7}"/>
                    </a:ext>
                  </a:extLst>
                </p:cNvPr>
                <p:cNvSpPr txBox="1"/>
                <p:nvPr/>
              </p:nvSpPr>
              <p:spPr>
                <a:xfrm>
                  <a:off x="7634802" y="198668"/>
                  <a:ext cx="13516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*************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D15B3BD-FA47-4C17-8A48-94E9B2CAAE99}"/>
                    </a:ext>
                  </a:extLst>
                </p:cNvPr>
                <p:cNvSpPr txBox="1"/>
                <p:nvPr/>
              </p:nvSpPr>
              <p:spPr>
                <a:xfrm>
                  <a:off x="805377" y="713018"/>
                  <a:ext cx="453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368C41F-956A-4772-BBFE-20F4CDB1ECEA}"/>
                    </a:ext>
                  </a:extLst>
                </p:cNvPr>
                <p:cNvSpPr txBox="1"/>
                <p:nvPr/>
              </p:nvSpPr>
              <p:spPr>
                <a:xfrm>
                  <a:off x="1223533" y="702136"/>
                  <a:ext cx="22493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***********************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70D0DFA-6329-40D0-B2A2-E680517B930F}"/>
                    </a:ext>
                  </a:extLst>
                </p:cNvPr>
                <p:cNvSpPr txBox="1"/>
                <p:nvPr/>
              </p:nvSpPr>
              <p:spPr>
                <a:xfrm>
                  <a:off x="8262531" y="667584"/>
                  <a:ext cx="271228" cy="36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D4931FE-CD72-4957-BD4D-51C924952FB1}"/>
                    </a:ext>
                  </a:extLst>
                </p:cNvPr>
                <p:cNvSpPr txBox="1"/>
                <p:nvPr/>
              </p:nvSpPr>
              <p:spPr>
                <a:xfrm>
                  <a:off x="7547677" y="1178955"/>
                  <a:ext cx="1136850" cy="36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59821AA6-F7C4-4081-BDE6-F5754C2EB2D2}"/>
                    </a:ext>
                  </a:extLst>
                </p:cNvPr>
                <p:cNvSpPr txBox="1"/>
                <p:nvPr/>
              </p:nvSpPr>
              <p:spPr>
                <a:xfrm>
                  <a:off x="2859473" y="1700016"/>
                  <a:ext cx="444352" cy="36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6F34B2B-49A8-4C0D-BE89-FE2F34CD3CD7}"/>
                    </a:ext>
                  </a:extLst>
                </p:cNvPr>
                <p:cNvSpPr txBox="1"/>
                <p:nvPr/>
              </p:nvSpPr>
              <p:spPr>
                <a:xfrm>
                  <a:off x="3702552" y="1692321"/>
                  <a:ext cx="1829347" cy="36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*******************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0B489A3-27F4-457C-9184-05DFF7E62753}"/>
                    </a:ext>
                  </a:extLst>
                </p:cNvPr>
                <p:cNvSpPr txBox="1"/>
                <p:nvPr/>
              </p:nvSpPr>
              <p:spPr>
                <a:xfrm>
                  <a:off x="7879886" y="2257498"/>
                  <a:ext cx="1136850" cy="36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B869993-4634-4DF9-820A-96CCDB2D45B0}"/>
                    </a:ext>
                  </a:extLst>
                </p:cNvPr>
                <p:cNvSpPr txBox="1"/>
                <p:nvPr/>
              </p:nvSpPr>
              <p:spPr>
                <a:xfrm>
                  <a:off x="896852" y="2768435"/>
                  <a:ext cx="1980727" cy="3616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5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********************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D547FA33-3A7A-45FF-976E-41CD22E11D2F}"/>
                    </a:ext>
                  </a:extLst>
                </p:cNvPr>
                <p:cNvSpPr txBox="1"/>
                <p:nvPr/>
              </p:nvSpPr>
              <p:spPr>
                <a:xfrm>
                  <a:off x="6496607" y="2257498"/>
                  <a:ext cx="1569660" cy="3616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7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****************</a:t>
                  </a:r>
                </a:p>
              </p:txBody>
            </p:sp>
          </p:grpSp>
          <p:grpSp>
            <p:nvGrpSpPr>
              <p:cNvPr id="22" name="Group 2151">
                <a:extLst>
                  <a:ext uri="{FF2B5EF4-FFF2-40B4-BE49-F238E27FC236}">
                    <a16:creationId xmlns:a16="http://schemas.microsoft.com/office/drawing/2014/main" id="{E168BC7D-C7A1-4674-BF00-6EA8A36600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10933" y="124073"/>
                <a:ext cx="3179820" cy="505053"/>
                <a:chOff x="1951976" y="-11501"/>
                <a:chExt cx="3179721" cy="505768"/>
              </a:xfrm>
            </p:grpSpPr>
            <p:sp>
              <p:nvSpPr>
                <p:cNvPr id="23" name="TextBox 15">
                  <a:extLst>
                    <a:ext uri="{FF2B5EF4-FFF2-40B4-BE49-F238E27FC236}">
                      <a16:creationId xmlns:a16="http://schemas.microsoft.com/office/drawing/2014/main" id="{9BF4B38B-371F-4F4A-9DA9-DEE63FF1458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42223" y="105929"/>
                  <a:ext cx="1358900" cy="2619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 err="1"/>
                    <a:t>Malectin</a:t>
                  </a:r>
                  <a:r>
                    <a:rPr lang="en-US" altLang="en-US" sz="1100" dirty="0"/>
                    <a:t> domains</a:t>
                  </a:r>
                </a:p>
              </p:txBody>
            </p:sp>
            <p:sp>
              <p:nvSpPr>
                <p:cNvPr id="24" name="TextBox 16">
                  <a:extLst>
                    <a:ext uri="{FF2B5EF4-FFF2-40B4-BE49-F238E27FC236}">
                      <a16:creationId xmlns:a16="http://schemas.microsoft.com/office/drawing/2014/main" id="{8D64AEB3-C5DE-4C03-859D-D0D19D4024D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31547" y="139376"/>
                  <a:ext cx="1200150" cy="2619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/>
                    <a:t>Kinase domain</a:t>
                  </a:r>
                </a:p>
              </p:txBody>
            </p:sp>
            <p:sp>
              <p:nvSpPr>
                <p:cNvPr id="35" name="Left Bracket 34">
                  <a:extLst>
                    <a:ext uri="{FF2B5EF4-FFF2-40B4-BE49-F238E27FC236}">
                      <a16:creationId xmlns:a16="http://schemas.microsoft.com/office/drawing/2014/main" id="{A47A7E83-1011-4EDB-80AF-89C320C79249}"/>
                    </a:ext>
                  </a:extLst>
                </p:cNvPr>
                <p:cNvSpPr/>
                <p:nvPr/>
              </p:nvSpPr>
              <p:spPr>
                <a:xfrm rot="16200000" flipH="1">
                  <a:off x="2321843" y="38382"/>
                  <a:ext cx="79386" cy="819120"/>
                </a:xfrm>
                <a:prstGeom prst="leftBracke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Left Bracket 35">
                  <a:extLst>
                    <a:ext uri="{FF2B5EF4-FFF2-40B4-BE49-F238E27FC236}">
                      <a16:creationId xmlns:a16="http://schemas.microsoft.com/office/drawing/2014/main" id="{788B7CC3-CB29-4431-AA3E-A5BB85D23B03}"/>
                    </a:ext>
                  </a:extLst>
                </p:cNvPr>
                <p:cNvSpPr/>
                <p:nvPr/>
              </p:nvSpPr>
              <p:spPr>
                <a:xfrm rot="16200000" flipH="1">
                  <a:off x="4463722" y="-123924"/>
                  <a:ext cx="86016" cy="1150365"/>
                </a:xfrm>
                <a:prstGeom prst="leftBracke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" name="Left Bracket 37">
                  <a:extLst>
                    <a:ext uri="{FF2B5EF4-FFF2-40B4-BE49-F238E27FC236}">
                      <a16:creationId xmlns:a16="http://schemas.microsoft.com/office/drawing/2014/main" id="{78FF3A29-870A-44A9-99ED-91D1A523E60F}"/>
                    </a:ext>
                  </a:extLst>
                </p:cNvPr>
                <p:cNvSpPr/>
                <p:nvPr/>
              </p:nvSpPr>
              <p:spPr>
                <a:xfrm rot="16200000" flipH="1">
                  <a:off x="3721336" y="304367"/>
                  <a:ext cx="86270" cy="292916"/>
                </a:xfrm>
                <a:prstGeom prst="leftBracke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TextBox 15">
                  <a:extLst>
                    <a:ext uri="{FF2B5EF4-FFF2-40B4-BE49-F238E27FC236}">
                      <a16:creationId xmlns:a16="http://schemas.microsoft.com/office/drawing/2014/main" id="{981A3EE0-DEAA-424A-9A3A-2E560883659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8432" y="-11501"/>
                  <a:ext cx="857953" cy="430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/>
                    <a:t>TM domain</a:t>
                  </a:r>
                </a:p>
              </p:txBody>
            </p:sp>
          </p:grp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9FD3CCC-9B3C-4CB5-A28F-F7CA184C671B}"/>
                  </a:ext>
                </a:extLst>
              </p:cNvPr>
              <p:cNvSpPr/>
              <p:nvPr/>
            </p:nvSpPr>
            <p:spPr>
              <a:xfrm>
                <a:off x="4738157" y="814455"/>
                <a:ext cx="995881" cy="980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16">
                <a:extLst>
                  <a:ext uri="{FF2B5EF4-FFF2-40B4-BE49-F238E27FC236}">
                    <a16:creationId xmlns:a16="http://schemas.microsoft.com/office/drawing/2014/main" id="{EEA2197A-21D5-4A5E-A31B-F3637F92E0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33268" y="617333"/>
                <a:ext cx="929526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100" dirty="0"/>
                  <a:t>FERONIA</a:t>
                </a:r>
              </a:p>
            </p:txBody>
          </p:sp>
          <p:sp>
            <p:nvSpPr>
              <p:cNvPr id="41" name="TextBox 16">
                <a:extLst>
                  <a:ext uri="{FF2B5EF4-FFF2-40B4-BE49-F238E27FC236}">
                    <a16:creationId xmlns:a16="http://schemas.microsoft.com/office/drawing/2014/main" id="{6BFAD3BF-3FA4-41FD-A41D-EFBC18536C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33268" y="791216"/>
                <a:ext cx="922916" cy="261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100" dirty="0"/>
                  <a:t>COK-4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8169440-A842-4485-82C5-B81AE7FB351C}"/>
                  </a:ext>
                </a:extLst>
              </p:cNvPr>
              <p:cNvSpPr/>
              <p:nvPr/>
            </p:nvSpPr>
            <p:spPr>
              <a:xfrm>
                <a:off x="2591105" y="679566"/>
                <a:ext cx="3174609" cy="1007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Left Bracket 33">
              <a:extLst>
                <a:ext uri="{FF2B5EF4-FFF2-40B4-BE49-F238E27FC236}">
                  <a16:creationId xmlns:a16="http://schemas.microsoft.com/office/drawing/2014/main" id="{A47A7E83-1011-4EDB-80AF-89C320C79249}"/>
                </a:ext>
              </a:extLst>
            </p:cNvPr>
            <p:cNvSpPr/>
            <p:nvPr/>
          </p:nvSpPr>
          <p:spPr bwMode="auto">
            <a:xfrm rot="16200000" flipH="1">
              <a:off x="3760898" y="157500"/>
              <a:ext cx="79274" cy="819146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2077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1126</TotalTime>
  <Words>29</Words>
  <Application>Microsoft Macintosh PowerPoint</Application>
  <PresentationFormat>Letter Paper (8.5x11 in)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Paula Rodrigues Oblessuc</dc:creator>
  <cp:lastModifiedBy>Paula Rodrigues Oblessuc</cp:lastModifiedBy>
  <cp:revision>105</cp:revision>
  <dcterms:created xsi:type="dcterms:W3CDTF">2017-05-18T23:34:21Z</dcterms:created>
  <dcterms:modified xsi:type="dcterms:W3CDTF">2018-02-23T18:41:26Z</dcterms:modified>
</cp:coreProperties>
</file>