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core-properties" Target="docProps/core.xml"/>
 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1"/>
  </p:sldMasterIdLst>
  <p:notesMasterIdLst>
    <p:notesMasterId r:id="rId9"/>
  </p:notesMasterIdLst>
  <p:sldIdLst>
    <p:sldId id="265" r:id="rId2"/>
    <p:sldId id="257" r:id="rId3"/>
    <p:sldId id="258" r:id="rId4"/>
    <p:sldId id="259" r:id="rId5"/>
    <p:sldId id="260" r:id="rId6"/>
    <p:sldId id="266" r:id="rId7"/>
    <p:sldId id="261" r:id="rId8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43"/>
  </p:normalViewPr>
  <p:slideViewPr>
    <p:cSldViewPr snapToGrid="0" snapToObjects="1">
      <p:cViewPr>
        <p:scale>
          <a:sx n="122" d="100"/>
          <a:sy n="122" d="100"/>
        </p:scale>
        <p:origin x="16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presProps" Target="presProps.xml"/>
   <Relationship Id="rId11" Type="http://schemas.openxmlformats.org/officeDocument/2006/relationships/viewProps" Target="viewProps.xml"/>
   <Relationship Id="rId12" Type="http://schemas.openxmlformats.org/officeDocument/2006/relationships/theme" Target="theme/theme1.xml"/>
   <Relationship Id="rId13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notesMaster" Target="notesMasters/notesMaster1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F8EF-8C78-F44B-944F-F4B8EBAC189E}" type="datetimeFigureOut">
              <a:rPr lang="en-US" smtClean="0"/>
              <a:t>4/21/19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5206B-35DC-7E40-B2A5-E26A5C4AC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9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43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7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1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1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8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6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8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9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1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8255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683F1-A36C-704C-864B-9D2D1222A1D0}" type="datetimeFigureOut">
              <a:rPr lang="en-US" smtClean="0"/>
              <a:t>4/21/19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932B2-CD77-E54A-B974-B09D3F32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jp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2.tiff"/>
   <Relationship Id="rId3" Type="http://schemas.openxmlformats.org/officeDocument/2006/relationships/image" Target="../media/image3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4.tiff"/>
   <Relationship Id="rId3" Type="http://schemas.openxmlformats.org/officeDocument/2006/relationships/image" Target="../media/image5.tiff"/>
   <Relationship Id="rId4" Type="http://schemas.openxmlformats.org/officeDocument/2006/relationships/image" Target="../media/image6.tiff"/>
   <Relationship Id="rId5" Type="http://schemas.openxmlformats.org/officeDocument/2006/relationships/image" Target="../media/image7.tif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8.tif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openxmlformats.org/officeDocument/2006/relationships/image" Target="../media/image17.tif"/>
   <Relationship Id="rId11" Type="http://schemas.openxmlformats.org/officeDocument/2006/relationships/image" Target="../media/image18.tif"/>
   <Relationship Id="rId2" Type="http://schemas.openxmlformats.org/officeDocument/2006/relationships/image" Target="../media/image9.png"/>
   <Relationship Id="rId3" Type="http://schemas.openxmlformats.org/officeDocument/2006/relationships/image" Target="../media/image10.png"/>
   <Relationship Id="rId4" Type="http://schemas.openxmlformats.org/officeDocument/2006/relationships/image" Target="../media/image11.png"/>
   <Relationship Id="rId5" Type="http://schemas.openxmlformats.org/officeDocument/2006/relationships/image" Target="../media/image12.png"/>
   <Relationship Id="rId6" Type="http://schemas.openxmlformats.org/officeDocument/2006/relationships/image" Target="../media/image13.png"/>
   <Relationship Id="rId7" Type="http://schemas.openxmlformats.org/officeDocument/2006/relationships/image" Target="../media/image14.png"/>
   <Relationship Id="rId8" Type="http://schemas.openxmlformats.org/officeDocument/2006/relationships/image" Target="../media/image15.png"/>
   <Relationship Id="rId9" Type="http://schemas.openxmlformats.org/officeDocument/2006/relationships/image" Target="../media/image16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6"/>
          <a:stretch/>
        </p:blipFill>
        <p:spPr>
          <a:xfrm>
            <a:off x="163321" y="2275501"/>
            <a:ext cx="6323258" cy="37442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7000" y="6248400"/>
            <a:ext cx="5524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1:  </a:t>
            </a:r>
            <a:r>
              <a:rPr lang="en-US" sz="1400" b="1" dirty="0" err="1" smtClean="0">
                <a:latin typeface="Arial" charset="0"/>
                <a:ea typeface="Arial" charset="0"/>
                <a:cs typeface="Arial" charset="0"/>
              </a:rPr>
              <a:t>Crispr</a:t>
            </a:r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/Cas9-mediated partial chromosome deletion was used to produce a Cyp2b9/10/13-null mouse.   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12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35"/>
          <p:cNvGrpSpPr>
            <a:grpSpLocks/>
          </p:cNvGrpSpPr>
          <p:nvPr/>
        </p:nvGrpSpPr>
        <p:grpSpPr bwMode="auto">
          <a:xfrm>
            <a:off x="401641" y="2521922"/>
            <a:ext cx="6034274" cy="1808076"/>
            <a:chOff x="12999483" y="11557489"/>
            <a:chExt cx="15694667" cy="1897247"/>
          </a:xfrm>
        </p:grpSpPr>
        <p:grpSp>
          <p:nvGrpSpPr>
            <p:cNvPr id="18" name="Group 34"/>
            <p:cNvGrpSpPr>
              <a:grpSpLocks/>
            </p:cNvGrpSpPr>
            <p:nvPr/>
          </p:nvGrpSpPr>
          <p:grpSpPr bwMode="auto">
            <a:xfrm>
              <a:off x="12999483" y="11557489"/>
              <a:ext cx="15694667" cy="1897247"/>
              <a:chOff x="12085083" y="12700489"/>
              <a:chExt cx="15694667" cy="1897247"/>
            </a:xfrm>
          </p:grpSpPr>
          <p:sp>
            <p:nvSpPr>
              <p:cNvPr id="20" name="TextBox 129"/>
              <p:cNvSpPr txBox="1">
                <a:spLocks noChangeArrowheads="1"/>
              </p:cNvSpPr>
              <p:nvPr/>
            </p:nvSpPr>
            <p:spPr bwMode="auto">
              <a:xfrm>
                <a:off x="22369466" y="13391510"/>
                <a:ext cx="2215766" cy="678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Times" charset="0"/>
                    <a:ea typeface="MS PGothic" charset="0"/>
                    <a:cs typeface="MS PGothic" charset="0"/>
                  </a:defRPr>
                </a:lvl9pPr>
              </a:lstStyle>
              <a:p>
                <a:pPr>
                  <a:defRPr/>
                </a:pPr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Insulin</a:t>
                </a:r>
              </a:p>
              <a:p>
                <a:pPr>
                  <a:defRPr/>
                </a:pPr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Tolerance</a:t>
                </a:r>
              </a:p>
              <a:p>
                <a:pPr>
                  <a:defRPr/>
                </a:pPr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Test (ITT)</a:t>
                </a:r>
              </a:p>
            </p:txBody>
          </p:sp>
          <p:grpSp>
            <p:nvGrpSpPr>
              <p:cNvPr id="21" name="Group 33"/>
              <p:cNvGrpSpPr>
                <a:grpSpLocks/>
              </p:cNvGrpSpPr>
              <p:nvPr/>
            </p:nvGrpSpPr>
            <p:grpSpPr bwMode="auto">
              <a:xfrm>
                <a:off x="12085083" y="12700489"/>
                <a:ext cx="15694667" cy="1897247"/>
                <a:chOff x="12085083" y="12700489"/>
                <a:chExt cx="15694667" cy="1897247"/>
              </a:xfrm>
            </p:grpSpPr>
            <p:sp>
              <p:nvSpPr>
                <p:cNvPr id="22" name="TextBox 128"/>
                <p:cNvSpPr txBox="1">
                  <a:spLocks noChangeArrowheads="1"/>
                </p:cNvSpPr>
                <p:nvPr/>
              </p:nvSpPr>
              <p:spPr bwMode="auto">
                <a:xfrm>
                  <a:off x="20302504" y="13418164"/>
                  <a:ext cx="2392439" cy="6782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1pPr>
                  <a:lvl2pPr marL="742950" indent="-285750"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2pPr>
                  <a:lvl3pPr marL="1143000" indent="-228600"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3pPr>
                  <a:lvl4pPr marL="1600200" indent="-228600"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4pPr>
                  <a:lvl5pPr marL="2057400" indent="-228600"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Times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sz="1200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Glucose</a:t>
                  </a:r>
                </a:p>
                <a:p>
                  <a:pPr>
                    <a:defRPr/>
                  </a:pPr>
                  <a:r>
                    <a:rPr lang="en-US" sz="1200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Tolerance</a:t>
                  </a:r>
                </a:p>
                <a:p>
                  <a:pPr algn="ctr">
                    <a:defRPr/>
                  </a:pPr>
                  <a:r>
                    <a:rPr lang="en-US" sz="1200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Test (GTT)</a:t>
                  </a:r>
                </a:p>
              </p:txBody>
            </p:sp>
            <p:grpSp>
              <p:nvGrpSpPr>
                <p:cNvPr id="23" name="Group 24"/>
                <p:cNvGrpSpPr>
                  <a:grpSpLocks/>
                </p:cNvGrpSpPr>
                <p:nvPr/>
              </p:nvGrpSpPr>
              <p:grpSpPr bwMode="auto">
                <a:xfrm>
                  <a:off x="12085083" y="12700489"/>
                  <a:ext cx="15694667" cy="1897247"/>
                  <a:chOff x="12085083" y="12929089"/>
                  <a:chExt cx="15694667" cy="1897247"/>
                </a:xfrm>
              </p:grpSpPr>
              <p:cxnSp>
                <p:nvCxnSpPr>
                  <p:cNvPr id="24" name="Straight Connector 1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944600" y="13258800"/>
                    <a:ext cx="12134087" cy="0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pSp>
                <p:nvGrpSpPr>
                  <p:cNvPr id="25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12085083" y="12929089"/>
                    <a:ext cx="15694667" cy="1897247"/>
                    <a:chOff x="12085083" y="12929089"/>
                    <a:chExt cx="15694667" cy="1897247"/>
                  </a:xfrm>
                </p:grpSpPr>
                <p:grpSp>
                  <p:nvGrpSpPr>
                    <p:cNvPr id="26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085083" y="12929089"/>
                      <a:ext cx="15694667" cy="1897247"/>
                      <a:chOff x="12031108" y="12929089"/>
                      <a:chExt cx="15694667" cy="1897247"/>
                    </a:xfrm>
                  </p:grpSpPr>
                  <p:grpSp>
                    <p:nvGrpSpPr>
                      <p:cNvPr id="32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031108" y="12929089"/>
                        <a:ext cx="15694667" cy="1897247"/>
                        <a:chOff x="-1069710" y="1204581"/>
                        <a:chExt cx="12436854" cy="1897184"/>
                      </a:xfrm>
                    </p:grpSpPr>
                    <p:grpSp>
                      <p:nvGrpSpPr>
                        <p:cNvPr id="34" name="Group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1069710" y="1204581"/>
                          <a:ext cx="11401471" cy="585532"/>
                          <a:chOff x="-1069710" y="1204581"/>
                          <a:chExt cx="11401471" cy="585532"/>
                        </a:xfrm>
                      </p:grpSpPr>
                      <p:cxnSp>
                        <p:nvCxnSpPr>
                          <p:cNvPr id="38" name="Straight Connector 37"/>
                          <p:cNvCxnSpPr/>
                          <p:nvPr/>
                        </p:nvCxnSpPr>
                        <p:spPr>
                          <a:xfrm>
                            <a:off x="371107" y="1228771"/>
                            <a:ext cx="0" cy="463154"/>
                          </a:xfrm>
                          <a:prstGeom prst="line">
                            <a:avLst/>
                          </a:prstGeom>
                          <a:ln>
                            <a:noFill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9" name="Straight Connector 38"/>
                          <p:cNvCxnSpPr/>
                          <p:nvPr/>
                        </p:nvCxnSpPr>
                        <p:spPr>
                          <a:xfrm>
                            <a:off x="4697286" y="1228771"/>
                            <a:ext cx="0" cy="389049"/>
                          </a:xfrm>
                          <a:prstGeom prst="line">
                            <a:avLst/>
                          </a:prstGeom>
                          <a:ln>
                            <a:noFill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0" name="Straight Connector 39"/>
                          <p:cNvCxnSpPr/>
                          <p:nvPr/>
                        </p:nvCxnSpPr>
                        <p:spPr>
                          <a:xfrm>
                            <a:off x="1928481" y="1228771"/>
                            <a:ext cx="0" cy="389049"/>
                          </a:xfrm>
                          <a:prstGeom prst="line">
                            <a:avLst/>
                          </a:prstGeom>
                          <a:ln>
                            <a:noFill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1" name="Straight Connector 40"/>
                          <p:cNvCxnSpPr/>
                          <p:nvPr/>
                        </p:nvCxnSpPr>
                        <p:spPr>
                          <a:xfrm>
                            <a:off x="8900184" y="1304728"/>
                            <a:ext cx="0" cy="485385"/>
                          </a:xfrm>
                          <a:prstGeom prst="line">
                            <a:avLst/>
                          </a:prstGeom>
                          <a:ln>
                            <a:noFill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2" name="Straight Connector 41"/>
                          <p:cNvCxnSpPr/>
                          <p:nvPr/>
                        </p:nvCxnSpPr>
                        <p:spPr>
                          <a:xfrm>
                            <a:off x="6311269" y="1228771"/>
                            <a:ext cx="0" cy="389049"/>
                          </a:xfrm>
                          <a:prstGeom prst="line">
                            <a:avLst/>
                          </a:prstGeom>
                          <a:ln>
                            <a:noFill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43" name="TextBox 125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68592" y="1204581"/>
                            <a:ext cx="9963169" cy="290651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1pPr>
                            <a:lvl2pPr marL="742950" indent="-28575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2pPr>
                            <a:lvl3pPr marL="11430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3pPr>
                            <a:lvl4pPr marL="16002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4pPr>
                            <a:lvl5pPr marL="20574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9pPr>
                          </a:lstStyle>
                          <a:p>
                            <a:pPr>
                              <a:defRPr/>
                            </a:pPr>
                            <a:r>
                              <a:rPr lang="en-US" sz="1200" dirty="0" smtClean="0">
                                <a:latin typeface="Arial"/>
                                <a:cs typeface="Arial"/>
                              </a:rPr>
                              <a:t>0</a:t>
                            </a:r>
                            <a:r>
                              <a:rPr lang="en-US" sz="1200" dirty="0">
                                <a:latin typeface="Arial"/>
                                <a:cs typeface="Arial"/>
                              </a:rPr>
                              <a:t> </a:t>
                            </a:r>
                            <a:r>
                              <a:rPr lang="en-US" sz="1200" dirty="0" smtClean="0">
                                <a:latin typeface="Arial"/>
                                <a:cs typeface="Arial"/>
                              </a:rPr>
                              <a:t>         2           4              5          6          8            9                      10                          </a:t>
                            </a:r>
                          </a:p>
                        </p:txBody>
                      </p:sp>
                      <p:sp>
                        <p:nvSpPr>
                          <p:cNvPr id="44" name="TextBox 126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-1069710" y="1441008"/>
                            <a:ext cx="1526160" cy="29065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>
                            <a:spAutoFit/>
                          </a:bodyPr>
                          <a:lstStyle>
                            <a:lvl1pPr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1pPr>
                            <a:lvl2pPr marL="742950" indent="-28575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2pPr>
                            <a:lvl3pPr marL="11430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3pPr>
                            <a:lvl4pPr marL="16002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4pPr>
                            <a:lvl5pPr marL="2057400" indent="-228600"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>
                                <a:solidFill>
                                  <a:schemeClr val="tx1"/>
                                </a:solidFill>
                                <a:latin typeface="Times" charset="0"/>
                                <a:ea typeface="MS PGothic" charset="0"/>
                                <a:cs typeface="MS PGothic" charset="0"/>
                              </a:defRPr>
                            </a:lvl9pPr>
                          </a:lstStyle>
                          <a:p>
                            <a:pPr>
                              <a:defRPr/>
                            </a:pPr>
                            <a:r>
                              <a:rPr lang="en-US" sz="1200" dirty="0" smtClean="0">
                                <a:solidFill>
                                  <a:srgbClr val="FF0000"/>
                                </a:solidFill>
                                <a:latin typeface="Arial"/>
                                <a:cs typeface="Arial"/>
                              </a:rPr>
                              <a:t>WEEKS</a:t>
                            </a:r>
                          </a:p>
                        </p:txBody>
                      </p:sp>
                    </p:grpSp>
                    <p:sp>
                      <p:nvSpPr>
                        <p:cNvPr id="36" name="TextBox 1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436062" y="1895583"/>
                          <a:ext cx="1895829" cy="67818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>
                          <a:spAutoFit/>
                        </a:bodyPr>
                        <a:lstStyle>
                          <a:lvl1pPr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1pPr>
                          <a:lvl2pPr marL="742950" indent="-28575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2pPr>
                          <a:lvl3pPr marL="11430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3pPr>
                          <a:lvl4pPr marL="16002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4pPr>
                          <a:lvl5pPr marL="20574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9pPr>
                        </a:lstStyle>
                        <a:p>
                          <a:pPr>
                            <a:defRPr/>
                          </a:pP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latin typeface="Arial"/>
                              <a:cs typeface="Arial"/>
                            </a:rPr>
                            <a:t>Glucose</a:t>
                          </a:r>
                        </a:p>
                        <a:p>
                          <a:pPr>
                            <a:defRPr/>
                          </a:pP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latin typeface="Arial"/>
                              <a:cs typeface="Arial"/>
                            </a:rPr>
                            <a:t>Tolerance</a:t>
                          </a:r>
                        </a:p>
                        <a:p>
                          <a:pPr>
                            <a:defRPr/>
                          </a:pP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latin typeface="Arial"/>
                              <a:cs typeface="Arial"/>
                            </a:rPr>
                            <a:t>Test (GTT)</a:t>
                          </a:r>
                        </a:p>
                      </p:txBody>
                    </p:sp>
                    <p:sp>
                      <p:nvSpPr>
                        <p:cNvPr id="37" name="TextBox 11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8978177" y="1842280"/>
                          <a:ext cx="2388967" cy="125948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square">
                          <a:spAutoFit/>
                        </a:bodyPr>
                        <a:lstStyle>
                          <a:lvl1pPr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1pPr>
                          <a:lvl2pPr marL="742950" indent="-28575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2pPr>
                          <a:lvl3pPr marL="11430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3pPr>
                          <a:lvl4pPr marL="16002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4pPr>
                          <a:lvl5pPr marL="2057400" indent="-228600"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>
                              <a:solidFill>
                                <a:schemeClr val="tx1"/>
                              </a:solidFill>
                              <a:latin typeface="Times" charset="0"/>
                              <a:ea typeface="MS PGothic" charset="0"/>
                              <a:cs typeface="MS PGothic" charset="0"/>
                            </a:defRPr>
                          </a:lvl9pPr>
                        </a:lstStyle>
                        <a:p>
                          <a:pPr>
                            <a:defRPr/>
                          </a:pP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latin typeface="Arial"/>
                              <a:cs typeface="Arial"/>
                            </a:rPr>
                            <a:t>Mice euthanized, weighted, tissues excised; weighted</a:t>
                          </a:r>
                        </a:p>
                      </p:txBody>
                    </p:sp>
                  </p:grpSp>
                  <p:cxnSp>
                    <p:nvCxnSpPr>
                      <p:cNvPr id="33" name="Straight Connector 32"/>
                      <p:cNvCxnSpPr/>
                      <p:nvPr/>
                    </p:nvCxnSpPr>
                    <p:spPr bwMode="auto">
                      <a:xfrm>
                        <a:off x="23088600" y="13031090"/>
                        <a:ext cx="0" cy="389062"/>
                      </a:xfrm>
                      <a:prstGeom prst="line">
                        <a:avLst/>
                      </a:prstGeom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7" name="Straight Connector 2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5544800" y="13258800"/>
                      <a:ext cx="0" cy="228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8" name="Straight Connector 9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8973800" y="13258800"/>
                      <a:ext cx="0" cy="228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9" name="Straight Connector 9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1488400" y="13258800"/>
                      <a:ext cx="0" cy="228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0" name="Straight Connector 9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3088600" y="13258800"/>
                      <a:ext cx="0" cy="228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1" name="Straight Connector 9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6060400" y="13258800"/>
                      <a:ext cx="0" cy="228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</p:grpSp>
        <p:cxnSp>
          <p:nvCxnSpPr>
            <p:cNvPr id="19" name="Straight Connector 107"/>
            <p:cNvCxnSpPr>
              <a:cxnSpLocks noChangeShapeType="1"/>
            </p:cNvCxnSpPr>
            <p:nvPr/>
          </p:nvCxnSpPr>
          <p:spPr bwMode="auto">
            <a:xfrm>
              <a:off x="14859000" y="118872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401641" y="4693654"/>
            <a:ext cx="6034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latin typeface="Arial"/>
                <a:cs typeface="Arial"/>
              </a:rPr>
              <a:t>2:  </a:t>
            </a:r>
            <a:r>
              <a:rPr lang="en-US" sz="1400" b="1" dirty="0">
                <a:latin typeface="Arial"/>
                <a:cs typeface="Arial"/>
              </a:rPr>
              <a:t>Timeline of the different procedures performed during a 10-week treatment of 9-10 week old WT and Cyp2b-null mice with </a:t>
            </a:r>
            <a:r>
              <a:rPr lang="en-US" sz="1400" b="1" dirty="0" smtClean="0">
                <a:latin typeface="Arial"/>
                <a:cs typeface="Arial"/>
              </a:rPr>
              <a:t>either a normal diet </a:t>
            </a:r>
            <a:r>
              <a:rPr lang="en-US" sz="1400" b="1" dirty="0">
                <a:latin typeface="Arial"/>
                <a:cs typeface="Arial"/>
              </a:rPr>
              <a:t>(</a:t>
            </a:r>
            <a:r>
              <a:rPr lang="en-US" sz="1400" b="1" dirty="0" smtClean="0">
                <a:latin typeface="Arial"/>
                <a:cs typeface="Arial"/>
              </a:rPr>
              <a:t>ND) or a high-fat </a:t>
            </a:r>
            <a:r>
              <a:rPr lang="en-US" sz="1400" b="1" dirty="0">
                <a:latin typeface="Arial"/>
                <a:cs typeface="Arial"/>
              </a:rPr>
              <a:t>diet (</a:t>
            </a:r>
            <a:r>
              <a:rPr lang="en-US" sz="1400" b="1" dirty="0" smtClean="0">
                <a:latin typeface="Arial"/>
                <a:cs typeface="Arial"/>
              </a:rPr>
              <a:t>HFD). </a:t>
            </a:r>
            <a:endParaRPr lang="en-U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9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32861" y="4372310"/>
            <a:ext cx="932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Week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698" y="4926687"/>
            <a:ext cx="6336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3: </a:t>
            </a:r>
            <a:r>
              <a:rPr lang="en-US" sz="1400" b="1" dirty="0" smtClean="0">
                <a:latin typeface="Arial"/>
                <a:cs typeface="Arial"/>
              </a:rPr>
              <a:t>Feed consumption (Kcal) determined in WT and Cyp2b9/10/13-null mice during the 10-weeks of dietary treatment </a:t>
            </a:r>
          </a:p>
          <a:p>
            <a:pPr algn="just"/>
            <a:r>
              <a:rPr lang="en-US" sz="1400" dirty="0" smtClean="0">
                <a:latin typeface="Arial"/>
                <a:cs typeface="Arial"/>
              </a:rPr>
              <a:t>Data </a:t>
            </a:r>
            <a:r>
              <a:rPr lang="en-US" sz="1400" dirty="0">
                <a:latin typeface="Arial"/>
                <a:cs typeface="Arial"/>
              </a:rPr>
              <a:t>are presented as mean </a:t>
            </a:r>
            <a:r>
              <a:rPr lang="en-US" sz="1400" u="sng" dirty="0">
                <a:latin typeface="Arial"/>
                <a:cs typeface="Arial"/>
              </a:rPr>
              <a:t>+</a:t>
            </a:r>
            <a:r>
              <a:rPr lang="en-US" sz="1400" dirty="0">
                <a:latin typeface="Arial"/>
                <a:cs typeface="Arial"/>
              </a:rPr>
              <a:t> SEM</a:t>
            </a:r>
            <a:r>
              <a:rPr lang="en-US" sz="1400" dirty="0" smtClean="0">
                <a:latin typeface="Arial"/>
                <a:cs typeface="Arial"/>
              </a:rPr>
              <a:t>. Statistical </a:t>
            </a:r>
            <a:r>
              <a:rPr lang="en-US" sz="1400" dirty="0">
                <a:latin typeface="Arial"/>
                <a:cs typeface="Arial"/>
              </a:rPr>
              <a:t>significance was determined by one-way ANOVA followed by Fisher’s LSD as post-hoc test (n= 8-9).‘a’ indicates WT ND are different than Cyp2b9/10/13-null ND, ‘b’ indicates WT ND are different than WT HFD, ‘c’ indicates Cyp2b9/10/13-null ND are different than Cyp2b9/10/13-null HFD, ‘d’ indicates WT HFD different than Cyp2b9/10/13-null HFD</a:t>
            </a:r>
            <a:r>
              <a:rPr lang="en-US" sz="1400" dirty="0" smtClean="0">
                <a:latin typeface="Arial"/>
                <a:cs typeface="Arial"/>
              </a:rPr>
              <a:t>.  In general, most differences in caloric consumption were between ND-fed and HFD-fed mice.  </a:t>
            </a:r>
            <a:endParaRPr lang="en-US" sz="1400" dirty="0">
              <a:latin typeface="Arial"/>
              <a:cs typeface="Arial"/>
            </a:endParaRPr>
          </a:p>
          <a:p>
            <a:pPr algn="just"/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38274" y="1325268"/>
            <a:ext cx="6333249" cy="2866823"/>
            <a:chOff x="238274" y="1325268"/>
            <a:chExt cx="6333249" cy="2866823"/>
          </a:xfrm>
        </p:grpSpPr>
        <p:grpSp>
          <p:nvGrpSpPr>
            <p:cNvPr id="3" name="Group 2"/>
            <p:cNvGrpSpPr/>
            <p:nvPr/>
          </p:nvGrpSpPr>
          <p:grpSpPr>
            <a:xfrm>
              <a:off x="238274" y="1325268"/>
              <a:ext cx="3083898" cy="2866823"/>
              <a:chOff x="238274" y="1325268"/>
              <a:chExt cx="3083898" cy="286682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427979" y="1325268"/>
                <a:ext cx="3451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"/>
                    <a:cs typeface="Arial"/>
                  </a:rPr>
                  <a:t>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  <p:pic>
            <p:nvPicPr>
              <p:cNvPr id="2" name="Picture 1" descr="Male week vs feed k.tif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274" y="1851180"/>
                <a:ext cx="3083898" cy="2340911"/>
              </a:xfrm>
              <a:prstGeom prst="rect">
                <a:avLst/>
              </a:prstGeom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3617103" y="1325269"/>
              <a:ext cx="2954420" cy="2866822"/>
              <a:chOff x="3617103" y="1325269"/>
              <a:chExt cx="2954420" cy="286682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617103" y="1325269"/>
                <a:ext cx="3727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"/>
                    <a:cs typeface="Arial"/>
                  </a:rPr>
                  <a:t>B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7103" y="1851180"/>
                <a:ext cx="2954420" cy="234091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245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17898" y="552194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22789" y="6731740"/>
            <a:ext cx="65247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latin typeface="Arial"/>
                <a:cs typeface="Arial"/>
              </a:rPr>
              <a:t>4: </a:t>
            </a:r>
            <a:r>
              <a:rPr lang="en-US" sz="1400" b="1" dirty="0">
                <a:latin typeface="Arial"/>
                <a:cs typeface="Arial"/>
              </a:rPr>
              <a:t>Fasting blood glucose levels </a:t>
            </a:r>
            <a:r>
              <a:rPr lang="en-US" sz="1400" b="1" dirty="0" smtClean="0">
                <a:latin typeface="Arial"/>
                <a:cs typeface="Arial"/>
              </a:rPr>
              <a:t>were determined </a:t>
            </a:r>
            <a:r>
              <a:rPr lang="en-US" sz="1400" b="1" dirty="0">
                <a:latin typeface="Arial"/>
                <a:cs typeface="Arial"/>
              </a:rPr>
              <a:t>during weeks </a:t>
            </a:r>
            <a:r>
              <a:rPr lang="en-US" sz="1400" b="1" dirty="0" smtClean="0">
                <a:latin typeface="Arial"/>
                <a:cs typeface="Arial"/>
              </a:rPr>
              <a:t>5 </a:t>
            </a:r>
            <a:r>
              <a:rPr lang="en-US" sz="1400" b="1" dirty="0">
                <a:latin typeface="Arial"/>
                <a:cs typeface="Arial"/>
              </a:rPr>
              <a:t>and </a:t>
            </a:r>
            <a:r>
              <a:rPr lang="en-US" sz="1400" b="1" dirty="0" smtClean="0">
                <a:latin typeface="Arial"/>
                <a:cs typeface="Arial"/>
              </a:rPr>
              <a:t>8.  </a:t>
            </a:r>
            <a:r>
              <a:rPr lang="en-US" sz="1400" dirty="0" smtClean="0">
                <a:latin typeface="Arial"/>
                <a:cs typeface="Arial"/>
              </a:rPr>
              <a:t>Mice </a:t>
            </a:r>
            <a:r>
              <a:rPr lang="en-US" sz="1400" dirty="0">
                <a:latin typeface="Arial"/>
                <a:cs typeface="Arial"/>
              </a:rPr>
              <a:t>were fasted </a:t>
            </a:r>
            <a:r>
              <a:rPr lang="en-US" sz="1400" dirty="0" smtClean="0">
                <a:latin typeface="Arial"/>
                <a:cs typeface="Arial"/>
              </a:rPr>
              <a:t>4-5 </a:t>
            </a:r>
            <a:r>
              <a:rPr lang="en-US" sz="1400" dirty="0" err="1" smtClean="0">
                <a:latin typeface="Arial"/>
                <a:cs typeface="Arial"/>
              </a:rPr>
              <a:t>hr</a:t>
            </a:r>
            <a:r>
              <a:rPr lang="en-US" sz="1400" dirty="0" smtClean="0">
                <a:latin typeface="Arial"/>
                <a:cs typeface="Arial"/>
              </a:rPr>
              <a:t> and </a:t>
            </a:r>
            <a:r>
              <a:rPr lang="en-US" sz="1400" dirty="0">
                <a:latin typeface="Arial"/>
                <a:cs typeface="Arial"/>
              </a:rPr>
              <a:t>fasting plasma glucose levels were determined using a glucometer after tail bleeding. Data are presented as mean blood plasma </a:t>
            </a:r>
            <a:r>
              <a:rPr lang="en-US" sz="1400" u="sng" dirty="0">
                <a:latin typeface="Arial"/>
                <a:cs typeface="Arial"/>
              </a:rPr>
              <a:t>+</a:t>
            </a:r>
            <a:r>
              <a:rPr lang="en-US" sz="1400" dirty="0">
                <a:latin typeface="Arial"/>
                <a:cs typeface="Arial"/>
              </a:rPr>
              <a:t> SEM. Statistical significance was determined by one-way ANOVA followed by Fisher’s LSD as the post-hoc test (n= 8-9). *Indicates a p-value </a:t>
            </a:r>
            <a:r>
              <a:rPr lang="en-US" sz="1400" u="sng" dirty="0">
                <a:latin typeface="Arial"/>
                <a:cs typeface="Arial"/>
              </a:rPr>
              <a:t>&lt; </a:t>
            </a:r>
            <a:r>
              <a:rPr lang="en-US" sz="1400" dirty="0">
                <a:latin typeface="Arial"/>
                <a:cs typeface="Arial"/>
              </a:rPr>
              <a:t>0.05.‘a’ indicates WT-ND are different than </a:t>
            </a:r>
            <a:r>
              <a:rPr lang="en-US" sz="1400" dirty="0" smtClean="0">
                <a:latin typeface="Arial"/>
                <a:cs typeface="Arial"/>
              </a:rPr>
              <a:t>Cyp2b-null-ND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smtClean="0">
                <a:latin typeface="Arial"/>
                <a:cs typeface="Arial"/>
              </a:rPr>
              <a:t>‘</a:t>
            </a:r>
            <a:r>
              <a:rPr lang="en-US" sz="1400" dirty="0">
                <a:latin typeface="Arial"/>
                <a:cs typeface="Arial"/>
              </a:rPr>
              <a:t>c’ indicates </a:t>
            </a:r>
            <a:r>
              <a:rPr lang="en-US" sz="1400" dirty="0" smtClean="0">
                <a:latin typeface="Arial"/>
                <a:cs typeface="Arial"/>
              </a:rPr>
              <a:t>Cyp2b-null-ND </a:t>
            </a:r>
            <a:r>
              <a:rPr lang="en-US" sz="1400" dirty="0">
                <a:latin typeface="Arial"/>
                <a:cs typeface="Arial"/>
              </a:rPr>
              <a:t>are different than </a:t>
            </a:r>
            <a:r>
              <a:rPr lang="en-US" sz="1400" dirty="0" smtClean="0">
                <a:latin typeface="Arial"/>
                <a:cs typeface="Arial"/>
              </a:rPr>
              <a:t>Cyp2b-null-HFD.  </a:t>
            </a:r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181341" y="653227"/>
            <a:ext cx="4787914" cy="5612475"/>
            <a:chOff x="1181341" y="653227"/>
            <a:chExt cx="4787914" cy="5612475"/>
          </a:xfrm>
        </p:grpSpPr>
        <p:grpSp>
          <p:nvGrpSpPr>
            <p:cNvPr id="14" name="Group 13"/>
            <p:cNvGrpSpPr/>
            <p:nvPr/>
          </p:nvGrpSpPr>
          <p:grpSpPr>
            <a:xfrm>
              <a:off x="1181341" y="653227"/>
              <a:ext cx="4787914" cy="5612475"/>
              <a:chOff x="1181341" y="653227"/>
              <a:chExt cx="4787914" cy="5612475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181341" y="653227"/>
                <a:ext cx="4787914" cy="5370899"/>
                <a:chOff x="1181341" y="653227"/>
                <a:chExt cx="4787914" cy="5370899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 rot="16200000">
                  <a:off x="-64976" y="3027634"/>
                  <a:ext cx="28004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>
                      <a:latin typeface="Arial"/>
                      <a:cs typeface="Arial"/>
                    </a:rPr>
                    <a:t>Fasting blood glucose (mg/dl)</a:t>
                  </a:r>
                  <a:endParaRPr lang="en-US" sz="1400" b="1" dirty="0">
                    <a:latin typeface="Arial"/>
                    <a:cs typeface="Arial"/>
                  </a:endParaRPr>
                </a:p>
              </p:txBody>
            </p:sp>
            <p:grpSp>
              <p:nvGrpSpPr>
                <p:cNvPr id="29" name="Group 28"/>
                <p:cNvGrpSpPr/>
                <p:nvPr/>
              </p:nvGrpSpPr>
              <p:grpSpPr>
                <a:xfrm>
                  <a:off x="1408474" y="653227"/>
                  <a:ext cx="4560781" cy="5370899"/>
                  <a:chOff x="1408474" y="653227"/>
                  <a:chExt cx="4560781" cy="5370899"/>
                </a:xfrm>
              </p:grpSpPr>
              <p:grpSp>
                <p:nvGrpSpPr>
                  <p:cNvPr id="24" name="Group 23"/>
                  <p:cNvGrpSpPr/>
                  <p:nvPr/>
                </p:nvGrpSpPr>
                <p:grpSpPr>
                  <a:xfrm>
                    <a:off x="1408474" y="762001"/>
                    <a:ext cx="2249159" cy="5195924"/>
                    <a:chOff x="1408474" y="762001"/>
                    <a:chExt cx="2249159" cy="5195924"/>
                  </a:xfrm>
                </p:grpSpPr>
                <p:sp>
                  <p:nvSpPr>
                    <p:cNvPr id="5" name="TextBox 4"/>
                    <p:cNvSpPr txBox="1"/>
                    <p:nvPr/>
                  </p:nvSpPr>
                  <p:spPr>
                    <a:xfrm>
                      <a:off x="2132810" y="3075015"/>
                      <a:ext cx="671145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Male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p:txBody>
                </p:sp>
                <p:grpSp>
                  <p:nvGrpSpPr>
                    <p:cNvPr id="23" name="Group 22"/>
                    <p:cNvGrpSpPr/>
                    <p:nvPr/>
                  </p:nvGrpSpPr>
                  <p:grpSpPr>
                    <a:xfrm>
                      <a:off x="1408474" y="762001"/>
                      <a:ext cx="2249159" cy="5195924"/>
                      <a:chOff x="1408474" y="762001"/>
                      <a:chExt cx="2249159" cy="5195924"/>
                    </a:xfrm>
                  </p:grpSpPr>
                  <p:grpSp>
                    <p:nvGrpSpPr>
                      <p:cNvPr id="20" name="Group 19"/>
                      <p:cNvGrpSpPr/>
                      <p:nvPr/>
                    </p:nvGrpSpPr>
                    <p:grpSpPr>
                      <a:xfrm>
                        <a:off x="1408474" y="762001"/>
                        <a:ext cx="2145877" cy="2389298"/>
                        <a:chOff x="1408474" y="762001"/>
                        <a:chExt cx="2145877" cy="2389298"/>
                      </a:xfrm>
                    </p:grpSpPr>
                    <p:sp>
                      <p:nvSpPr>
                        <p:cNvPr id="2" name="TextBox 1"/>
                        <p:cNvSpPr txBox="1"/>
                        <p:nvPr/>
                      </p:nvSpPr>
                      <p:spPr>
                        <a:xfrm>
                          <a:off x="1408474" y="762001"/>
                          <a:ext cx="267927" cy="3077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400" dirty="0" smtClean="0">
                              <a:latin typeface="Arial"/>
                              <a:cs typeface="Arial"/>
                            </a:rPr>
                            <a:t>A</a:t>
                          </a:r>
                          <a:endParaRPr lang="en-US" sz="1400" dirty="0">
                            <a:latin typeface="Arial"/>
                            <a:cs typeface="Arial"/>
                          </a:endParaRPr>
                        </a:p>
                      </p:txBody>
                    </p:sp>
                    <p:pic>
                      <p:nvPicPr>
                        <p:cNvPr id="10" name="Picture 9" descr="Week 5 males.tiff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83671" y="1013823"/>
                          <a:ext cx="2070680" cy="2137476"/>
                        </a:xfrm>
                        <a:prstGeom prst="rect">
                          <a:avLst/>
                        </a:prstGeom>
                      </p:spPr>
                    </p:pic>
                  </p:grpSp>
                  <p:pic>
                    <p:nvPicPr>
                      <p:cNvPr id="11" name="Picture 10" descr="Week 8 males.tiff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77382" y="3810570"/>
                        <a:ext cx="2080251" cy="2147355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1491732" y="653227"/>
                    <a:ext cx="4477523" cy="5370899"/>
                    <a:chOff x="1491732" y="653227"/>
                    <a:chExt cx="4477523" cy="5370899"/>
                  </a:xfrm>
                </p:grpSpPr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1491732" y="3219412"/>
                      <a:ext cx="31166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B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p:txBody>
                </p:sp>
                <p:grpSp>
                  <p:nvGrpSpPr>
                    <p:cNvPr id="27" name="Group 26"/>
                    <p:cNvGrpSpPr/>
                    <p:nvPr/>
                  </p:nvGrpSpPr>
                  <p:grpSpPr>
                    <a:xfrm>
                      <a:off x="3080668" y="653227"/>
                      <a:ext cx="2888587" cy="5370899"/>
                      <a:chOff x="3080668" y="653227"/>
                      <a:chExt cx="2888587" cy="5370899"/>
                    </a:xfrm>
                  </p:grpSpPr>
                  <p:sp>
                    <p:nvSpPr>
                      <p:cNvPr id="16" name="TextBox 15"/>
                      <p:cNvSpPr txBox="1"/>
                      <p:nvPr/>
                    </p:nvSpPr>
                    <p:spPr>
                      <a:xfrm>
                        <a:off x="4040393" y="3027635"/>
                        <a:ext cx="889523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400" b="1" dirty="0" smtClean="0">
                            <a:latin typeface="Arial"/>
                            <a:cs typeface="Arial"/>
                          </a:rPr>
                          <a:t>Female</a:t>
                        </a:r>
                        <a:endParaRPr lang="en-US" sz="1400" b="1" dirty="0">
                          <a:latin typeface="Arial"/>
                          <a:cs typeface="Arial"/>
                        </a:endParaRPr>
                      </a:p>
                    </p:txBody>
                  </p:sp>
                  <p:grpSp>
                    <p:nvGrpSpPr>
                      <p:cNvPr id="9" name="Group 8"/>
                      <p:cNvGrpSpPr/>
                      <p:nvPr/>
                    </p:nvGrpSpPr>
                    <p:grpSpPr>
                      <a:xfrm>
                        <a:off x="3080668" y="653227"/>
                        <a:ext cx="2888587" cy="5370899"/>
                        <a:chOff x="3080668" y="653227"/>
                        <a:chExt cx="2888587" cy="5370899"/>
                      </a:xfrm>
                    </p:grpSpPr>
                    <p:grpSp>
                      <p:nvGrpSpPr>
                        <p:cNvPr id="7" name="Group 6"/>
                        <p:cNvGrpSpPr/>
                        <p:nvPr/>
                      </p:nvGrpSpPr>
                      <p:grpSpPr>
                        <a:xfrm>
                          <a:off x="3080668" y="653227"/>
                          <a:ext cx="2833405" cy="2472280"/>
                          <a:chOff x="3080668" y="653227"/>
                          <a:chExt cx="2833405" cy="2472280"/>
                        </a:xfrm>
                      </p:grpSpPr>
                      <p:sp>
                        <p:nvSpPr>
                          <p:cNvPr id="21" name="TextBox 20"/>
                          <p:cNvSpPr txBox="1"/>
                          <p:nvPr/>
                        </p:nvSpPr>
                        <p:spPr>
                          <a:xfrm>
                            <a:off x="3080668" y="653227"/>
                            <a:ext cx="933599" cy="30777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400" b="1" dirty="0" smtClean="0">
                                <a:latin typeface="Arial"/>
                                <a:cs typeface="Arial"/>
                              </a:rPr>
                              <a:t>Week 5</a:t>
                            </a:r>
                            <a:endParaRPr lang="en-US" sz="1400" b="1" dirty="0">
                              <a:latin typeface="Arial"/>
                              <a:cs typeface="Arial"/>
                            </a:endParaRPr>
                          </a:p>
                        </p:txBody>
                      </p:sp>
                      <p:pic>
                        <p:nvPicPr>
                          <p:cNvPr id="12" name="Picture 11" descr="Week 5 females.tiff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43394" y="929585"/>
                            <a:ext cx="2070679" cy="2195922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grpSp>
                      <p:nvGrpSpPr>
                        <p:cNvPr id="6" name="Group 5"/>
                        <p:cNvGrpSpPr/>
                        <p:nvPr/>
                      </p:nvGrpSpPr>
                      <p:grpSpPr>
                        <a:xfrm>
                          <a:off x="3089314" y="3257854"/>
                          <a:ext cx="2879941" cy="2766272"/>
                          <a:chOff x="3089314" y="3257854"/>
                          <a:chExt cx="2879941" cy="2766272"/>
                        </a:xfrm>
                      </p:grpSpPr>
                      <p:sp>
                        <p:nvSpPr>
                          <p:cNvPr id="22" name="TextBox 21"/>
                          <p:cNvSpPr txBox="1"/>
                          <p:nvPr/>
                        </p:nvSpPr>
                        <p:spPr>
                          <a:xfrm>
                            <a:off x="3089314" y="3257854"/>
                            <a:ext cx="933599" cy="30777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400" b="1" dirty="0" smtClean="0">
                                <a:latin typeface="Arial"/>
                                <a:cs typeface="Arial"/>
                              </a:rPr>
                              <a:t>Week 8</a:t>
                            </a:r>
                            <a:endParaRPr lang="en-US" sz="1400" b="1" dirty="0">
                              <a:latin typeface="Arial"/>
                              <a:cs typeface="Arial"/>
                            </a:endParaRPr>
                          </a:p>
                        </p:txBody>
                      </p:sp>
                      <p:pic>
                        <p:nvPicPr>
                          <p:cNvPr id="4" name="Picture 3" descr="Week 8 females.tiff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788211" y="3790316"/>
                            <a:ext cx="2181044" cy="2233810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</p:grpSp>
                </p:grpSp>
              </p:grpSp>
            </p:grpSp>
          </p:grpSp>
          <p:sp>
            <p:nvSpPr>
              <p:cNvPr id="25" name="TextBox 24"/>
              <p:cNvSpPr txBox="1"/>
              <p:nvPr/>
            </p:nvSpPr>
            <p:spPr>
              <a:xfrm>
                <a:off x="2132809" y="5957925"/>
                <a:ext cx="6711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/>
                    <a:cs typeface="Arial"/>
                  </a:rPr>
                  <a:t>Male</a:t>
                </a:r>
                <a:endParaRPr lang="en-US" sz="1400" b="1" dirty="0">
                  <a:latin typeface="Arial"/>
                  <a:cs typeface="Arial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4240426" y="5956595"/>
              <a:ext cx="8895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Female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31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823" y="4991101"/>
            <a:ext cx="59477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latin typeface="Arial"/>
                <a:cs typeface="Arial"/>
              </a:rPr>
              <a:t>5.  Insulin tolerance test performed on week 9 does not indicate changes in insulin tolerance in Cyp2b-null mice.  </a:t>
            </a:r>
            <a:r>
              <a:rPr lang="en-US" sz="1400" dirty="0" smtClean="0">
                <a:latin typeface="Arial"/>
                <a:cs typeface="Arial"/>
              </a:rPr>
              <a:t>Insulin tolerance was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compared between WT and Cyp2b-null mice fed a ND because only Cyp2b-null ND-fed mice appeared to show putative changes in glucose tolerance compared to its similarly treated WT counterparts.  Insulin tolerance tests were performed following a 4-5 hour fast.  At time 0, 0.75 Units of insulin (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Novolin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N, Nova Nordisk, </a:t>
            </a:r>
            <a:r>
              <a:rPr lang="en-US" sz="1400" dirty="0" err="1">
                <a:latin typeface="Arial" charset="0"/>
                <a:ea typeface="Arial" charset="0"/>
                <a:cs typeface="Arial" charset="0"/>
              </a:rPr>
              <a:t>Bagsvaerd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DK) per gram of body weight was injected into each mouse intraperitoneally followed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by blood glucose measurements</a:t>
            </a: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every 30 min for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1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.  Data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are presented as mean blood glucose level  </a:t>
            </a:r>
            <a:r>
              <a:rPr lang="en-US" sz="1400" u="sng" dirty="0">
                <a:latin typeface="Arial" charset="0"/>
                <a:ea typeface="Arial" charset="0"/>
                <a:cs typeface="Arial" charset="0"/>
              </a:rPr>
              <a:t>+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SEM.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Statistical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significance was determined by Student’s t-test (n =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9). No significant differences were detected.  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 descr="ITT tim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21" y="1957706"/>
            <a:ext cx="3454400" cy="275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42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FE90609-4901-43A6-9494-18E2939B0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806988"/>
              </p:ext>
            </p:extLst>
          </p:nvPr>
        </p:nvGraphicFramePr>
        <p:xfrm>
          <a:off x="1897866" y="3613844"/>
          <a:ext cx="364331" cy="16377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331">
                  <a:extLst>
                    <a:ext uri="{9D8B030D-6E8A-4147-A177-3AD203B41FA5}">
                      <a16:colId xmlns:a16="http://schemas.microsoft.com/office/drawing/2014/main" val="1823138012"/>
                    </a:ext>
                  </a:extLst>
                </a:gridCol>
              </a:tblGrid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Brca1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258088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Maff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402239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+mn-lt"/>
                        </a:rPr>
                        <a:t>Wee1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736362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Dbp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25966"/>
                  </a:ext>
                </a:extLst>
              </a:tr>
              <a:tr h="20841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E230016M11Rik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517636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Per3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84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Bcl2l11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221875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Gpcpd1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800372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Cpsf4l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4362605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+mn-lt"/>
                        </a:rPr>
                        <a:t>Cyp2a4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269648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+mn-lt"/>
                        </a:rPr>
                        <a:t>Gys2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47651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+mn-lt"/>
                        </a:rPr>
                        <a:t>Nceh1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2490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>
                          <a:effectLst/>
                          <a:latin typeface="+mn-lt"/>
                        </a:rPr>
                        <a:t>Nmrk1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475713"/>
                  </a:ext>
                </a:extLst>
              </a:tr>
              <a:tr h="10554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+mn-lt"/>
                        </a:rPr>
                        <a:t>Npc1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79" marR="2679" marT="267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83376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611A66AD-F339-443B-8A78-1E183750EF6D}"/>
              </a:ext>
            </a:extLst>
          </p:cNvPr>
          <p:cNvGrpSpPr/>
          <p:nvPr/>
        </p:nvGrpSpPr>
        <p:grpSpPr>
          <a:xfrm>
            <a:off x="179243" y="2890346"/>
            <a:ext cx="3067592" cy="3342288"/>
            <a:chOff x="1373331" y="382651"/>
            <a:chExt cx="5453496" cy="53473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030FED7-F945-46AE-9081-E2D78325D8BC}"/>
                </a:ext>
              </a:extLst>
            </p:cNvPr>
            <p:cNvGrpSpPr/>
            <p:nvPr/>
          </p:nvGrpSpPr>
          <p:grpSpPr>
            <a:xfrm>
              <a:off x="1373331" y="867640"/>
              <a:ext cx="5453496" cy="3875809"/>
              <a:chOff x="1373331" y="867640"/>
              <a:chExt cx="5453496" cy="3875809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6059FB6C-D2A2-4324-AC20-6461A7859CBC}"/>
                  </a:ext>
                </a:extLst>
              </p:cNvPr>
              <p:cNvSpPr/>
              <p:nvPr/>
            </p:nvSpPr>
            <p:spPr>
              <a:xfrm>
                <a:off x="1373331" y="867640"/>
                <a:ext cx="4078432" cy="3875809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71047853-FA6F-4F1E-B0FE-9BD82CC39395}"/>
                  </a:ext>
                </a:extLst>
              </p:cNvPr>
              <p:cNvSpPr/>
              <p:nvPr/>
            </p:nvSpPr>
            <p:spPr>
              <a:xfrm>
                <a:off x="3668860" y="1189646"/>
                <a:ext cx="3157967" cy="3224874"/>
              </a:xfrm>
              <a:prstGeom prst="ellipse">
                <a:avLst/>
              </a:prstGeom>
              <a:noFill/>
              <a:ln w="57150">
                <a:solidFill>
                  <a:srgbClr val="99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62F03A-A8FF-4A82-973A-83DC572CAF54}"/>
                  </a:ext>
                </a:extLst>
              </p:cNvPr>
              <p:cNvSpPr txBox="1"/>
              <p:nvPr/>
            </p:nvSpPr>
            <p:spPr>
              <a:xfrm>
                <a:off x="2520661" y="2407960"/>
                <a:ext cx="858979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491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02FC8E-D690-40D7-9E3E-27971EA4B4CB}"/>
                  </a:ext>
                </a:extLst>
              </p:cNvPr>
              <p:cNvSpPr txBox="1"/>
              <p:nvPr/>
            </p:nvSpPr>
            <p:spPr>
              <a:xfrm>
                <a:off x="5740982" y="2407960"/>
                <a:ext cx="858110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50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AC78D2-C1D9-45E2-8EA9-5E3B96E3130E}"/>
                </a:ext>
              </a:extLst>
            </p:cNvPr>
            <p:cNvSpPr txBox="1"/>
            <p:nvPr/>
          </p:nvSpPr>
          <p:spPr>
            <a:xfrm>
              <a:off x="2305918" y="382651"/>
              <a:ext cx="19223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dirty="0"/>
                <a:t>Males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E5E700-A739-4F69-BA54-0D38C2BF5F4D}"/>
                </a:ext>
              </a:extLst>
            </p:cNvPr>
            <p:cNvSpPr txBox="1"/>
            <p:nvPr/>
          </p:nvSpPr>
          <p:spPr>
            <a:xfrm>
              <a:off x="4490603" y="382651"/>
              <a:ext cx="19223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dirty="0"/>
                <a:t>Females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B1DC5F-7F24-4E68-8079-DB32FB43B19E}"/>
                </a:ext>
              </a:extLst>
            </p:cNvPr>
            <p:cNvSpPr txBox="1"/>
            <p:nvPr/>
          </p:nvSpPr>
          <p:spPr>
            <a:xfrm>
              <a:off x="3555229" y="4950278"/>
              <a:ext cx="1615362" cy="779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25" b="1" dirty="0"/>
                <a:t>Up-regulated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EBAD08-AD67-416C-A954-0F3894855F3C}"/>
              </a:ext>
            </a:extLst>
          </p:cNvPr>
          <p:cNvGrpSpPr/>
          <p:nvPr/>
        </p:nvGrpSpPr>
        <p:grpSpPr>
          <a:xfrm>
            <a:off x="3644287" y="2890346"/>
            <a:ext cx="2962384" cy="3142591"/>
            <a:chOff x="1560367" y="382651"/>
            <a:chExt cx="5266460" cy="503955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338490C-289E-4F7E-BAAD-AC5A1F6CC63F}"/>
                </a:ext>
              </a:extLst>
            </p:cNvPr>
            <p:cNvGrpSpPr/>
            <p:nvPr/>
          </p:nvGrpSpPr>
          <p:grpSpPr>
            <a:xfrm>
              <a:off x="1560367" y="867640"/>
              <a:ext cx="5266460" cy="3875809"/>
              <a:chOff x="1560367" y="867640"/>
              <a:chExt cx="5266460" cy="3875809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A2CD4A0-1255-4627-BC91-3DCC67006180}"/>
                  </a:ext>
                </a:extLst>
              </p:cNvPr>
              <p:cNvSpPr/>
              <p:nvPr/>
            </p:nvSpPr>
            <p:spPr>
              <a:xfrm>
                <a:off x="1560367" y="867640"/>
                <a:ext cx="4078432" cy="3875809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E63A587-0894-45CA-8907-1A02E9FE7D94}"/>
                  </a:ext>
                </a:extLst>
              </p:cNvPr>
              <p:cNvSpPr/>
              <p:nvPr/>
            </p:nvSpPr>
            <p:spPr>
              <a:xfrm>
                <a:off x="3668860" y="1189646"/>
                <a:ext cx="3157967" cy="3224874"/>
              </a:xfrm>
              <a:prstGeom prst="ellipse">
                <a:avLst/>
              </a:prstGeom>
              <a:noFill/>
              <a:ln w="57150">
                <a:solidFill>
                  <a:srgbClr val="99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3CB467E-F7C9-492D-B7DA-1F2C9F5F8FE7}"/>
                  </a:ext>
                </a:extLst>
              </p:cNvPr>
              <p:cNvSpPr txBox="1"/>
              <p:nvPr/>
            </p:nvSpPr>
            <p:spPr>
              <a:xfrm>
                <a:off x="2520660" y="2407959"/>
                <a:ext cx="1034567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245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FB39E3-E21E-4CA9-AEBC-8FD4ED3D7795}"/>
                  </a:ext>
                </a:extLst>
              </p:cNvPr>
              <p:cNvSpPr txBox="1"/>
              <p:nvPr/>
            </p:nvSpPr>
            <p:spPr>
              <a:xfrm>
                <a:off x="5740982" y="2407959"/>
                <a:ext cx="858110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54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98A7F4-061D-481C-9947-E4AA729D0715}"/>
                </a:ext>
              </a:extLst>
            </p:cNvPr>
            <p:cNvSpPr txBox="1"/>
            <p:nvPr/>
          </p:nvSpPr>
          <p:spPr>
            <a:xfrm>
              <a:off x="2305917" y="382651"/>
              <a:ext cx="19223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dirty="0"/>
                <a:t>Males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D9C227-735B-4A34-B2C6-7069084FFC7E}"/>
                </a:ext>
              </a:extLst>
            </p:cNvPr>
            <p:cNvSpPr txBox="1"/>
            <p:nvPr/>
          </p:nvSpPr>
          <p:spPr>
            <a:xfrm>
              <a:off x="4490603" y="382651"/>
              <a:ext cx="19223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dirty="0"/>
                <a:t>Females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B8FDF4-DFC8-4C7E-9089-962D5BEC1E10}"/>
                </a:ext>
              </a:extLst>
            </p:cNvPr>
            <p:cNvSpPr txBox="1"/>
            <p:nvPr/>
          </p:nvSpPr>
          <p:spPr>
            <a:xfrm>
              <a:off x="3555227" y="4950278"/>
              <a:ext cx="2047202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25" b="1" dirty="0"/>
                <a:t>Down-regulated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8706007-955A-41EF-A12E-D7C7664F18CC}"/>
              </a:ext>
            </a:extLst>
          </p:cNvPr>
          <p:cNvSpPr txBox="1"/>
          <p:nvPr/>
        </p:nvSpPr>
        <p:spPr>
          <a:xfrm>
            <a:off x="5066176" y="3756400"/>
            <a:ext cx="89853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 dirty="0"/>
              <a:t>Cyp2b10</a:t>
            </a:r>
          </a:p>
          <a:p>
            <a:r>
              <a:rPr lang="en-US" sz="675" b="1" dirty="0" err="1"/>
              <a:t>Arntl</a:t>
            </a:r>
            <a:endParaRPr lang="en-US" sz="675" b="1" dirty="0"/>
          </a:p>
          <a:p>
            <a:r>
              <a:rPr lang="en-US" sz="675" b="1" dirty="0"/>
              <a:t>Sdf2l1           Acnat2</a:t>
            </a:r>
          </a:p>
          <a:p>
            <a:r>
              <a:rPr lang="en-US" sz="675" b="1" dirty="0"/>
              <a:t>Hyou1          </a:t>
            </a:r>
            <a:r>
              <a:rPr lang="en-US" sz="675" b="1" dirty="0" err="1"/>
              <a:t>Chka</a:t>
            </a:r>
            <a:endParaRPr lang="en-US" sz="675" b="1" dirty="0"/>
          </a:p>
          <a:p>
            <a:r>
              <a:rPr lang="en-US" sz="675" b="1" dirty="0"/>
              <a:t>Ppp1r3b       Hexim1</a:t>
            </a:r>
          </a:p>
          <a:p>
            <a:r>
              <a:rPr lang="en-US" sz="675" b="1" dirty="0"/>
              <a:t>Gm5844       </a:t>
            </a:r>
            <a:r>
              <a:rPr lang="en-US" sz="675" b="1" dirty="0" err="1"/>
              <a:t>Clpx</a:t>
            </a:r>
            <a:endParaRPr lang="en-US" sz="675" b="1" dirty="0"/>
          </a:p>
          <a:p>
            <a:r>
              <a:rPr lang="en-US" sz="675" b="1" dirty="0"/>
              <a:t>Tubb2a         Tjp3</a:t>
            </a:r>
          </a:p>
          <a:p>
            <a:r>
              <a:rPr lang="en-US" sz="675" b="1" dirty="0"/>
              <a:t>Creld2           </a:t>
            </a:r>
            <a:r>
              <a:rPr lang="en-US" sz="675" b="1" dirty="0" err="1"/>
              <a:t>Gldc</a:t>
            </a:r>
            <a:endParaRPr lang="en-US" sz="675" b="1" dirty="0"/>
          </a:p>
          <a:p>
            <a:r>
              <a:rPr lang="en-US" sz="675" b="1" dirty="0"/>
              <a:t>Hn1l              Hspa5</a:t>
            </a:r>
          </a:p>
          <a:p>
            <a:r>
              <a:rPr lang="en-US" sz="675" b="1" dirty="0"/>
              <a:t>Bag3</a:t>
            </a:r>
          </a:p>
          <a:p>
            <a:r>
              <a:rPr lang="en-US" sz="675" b="1" dirty="0"/>
              <a:t>Gfpt1</a:t>
            </a:r>
          </a:p>
          <a:p>
            <a:r>
              <a:rPr lang="en-US" sz="675" b="1" dirty="0"/>
              <a:t>Slc30a10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F50D53-6C8C-495A-B607-C5FAA8D1701D}"/>
              </a:ext>
            </a:extLst>
          </p:cNvPr>
          <p:cNvSpPr txBox="1"/>
          <p:nvPr/>
        </p:nvSpPr>
        <p:spPr>
          <a:xfrm>
            <a:off x="703823" y="7592854"/>
            <a:ext cx="55077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Supplemental File 10:  </a:t>
            </a:r>
            <a:r>
              <a:rPr lang="en-US" sz="1400" dirty="0" smtClean="0"/>
              <a:t>Venn Diagram showing shared differentially expressed </a:t>
            </a:r>
            <a:r>
              <a:rPr lang="en-US" sz="1400" dirty="0"/>
              <a:t>genes between male and female Cyp2b-null ND mice compared to </a:t>
            </a:r>
            <a:r>
              <a:rPr lang="en-US" sz="1400" dirty="0"/>
              <a:t>WT-ND mice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22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305" y="552866"/>
            <a:ext cx="55880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charset="0"/>
                <a:ea typeface="Arial" charset="0"/>
                <a:cs typeface="Arial" charset="0"/>
              </a:rPr>
              <a:t>Supplemental Material</a:t>
            </a: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100" b="1" dirty="0" smtClean="0"/>
              <a:t>11: </a:t>
            </a:r>
            <a:r>
              <a:rPr lang="en-US" sz="1100" b="1" dirty="0"/>
              <a:t>Western blots show changes in Cyp2b protein expression between WT and Cyp2b9/10/13-null mice. </a:t>
            </a:r>
            <a:r>
              <a:rPr lang="en-US" sz="1100" dirty="0" err="1"/>
              <a:t>Microsomes</a:t>
            </a:r>
            <a:r>
              <a:rPr lang="en-US" sz="1100" dirty="0"/>
              <a:t> were prepared by homogenizing frozen livers followed by differential centrifugation as described previously (77). Protein concentrations were determined using Bradford reagent (Bio-Rad).  Immunoblots were performed using 30 </a:t>
            </a:r>
            <a:r>
              <a:rPr lang="en-US" sz="1100" dirty="0" err="1"/>
              <a:t>μg</a:t>
            </a:r>
            <a:r>
              <a:rPr lang="en-US" sz="1100" dirty="0"/>
              <a:t> of microsomal protein separated on 12% SDS-polyacrylamide gels (</a:t>
            </a:r>
            <a:r>
              <a:rPr lang="en-US" sz="1100" dirty="0" err="1"/>
              <a:t>BioRad</a:t>
            </a:r>
            <a:r>
              <a:rPr lang="en-US" sz="1100" dirty="0"/>
              <a:t>). Protein was transferred onto 0.2μm </a:t>
            </a:r>
            <a:r>
              <a:rPr lang="en-US" sz="1100" dirty="0" err="1" smtClean="0"/>
              <a:t>polyvinylidene</a:t>
            </a:r>
            <a:r>
              <a:rPr lang="en-US" sz="1100" dirty="0" smtClean="0"/>
              <a:t> </a:t>
            </a:r>
            <a:r>
              <a:rPr lang="en-US" sz="1100" dirty="0"/>
              <a:t>difluoride (PVDF) membrane and were recognized using polyclonal antibodies to </a:t>
            </a:r>
            <a:r>
              <a:rPr lang="en-US" sz="1100" dirty="0" smtClean="0"/>
              <a:t>Cyp2a (Invitrogen, Carlsbad, CA USA), Cyp3a </a:t>
            </a:r>
            <a:r>
              <a:rPr lang="en-US" sz="1100" dirty="0"/>
              <a:t>(</a:t>
            </a:r>
            <a:r>
              <a:rPr lang="en-US" sz="1100" dirty="0" err="1"/>
              <a:t>Chemicon</a:t>
            </a:r>
            <a:r>
              <a:rPr lang="en-US" sz="1100" dirty="0"/>
              <a:t> International, Temecula CA USA), Cyp2b (previously developed in </a:t>
            </a:r>
            <a:r>
              <a:rPr lang="en-US" sz="1100" dirty="0" smtClean="0"/>
              <a:t>house to a section of Cyp2b10)(</a:t>
            </a:r>
            <a:r>
              <a:rPr lang="en-US" sz="1100" dirty="0"/>
              <a:t>40,41), </a:t>
            </a:r>
            <a:r>
              <a:rPr lang="en-US" sz="1100" dirty="0" smtClean="0"/>
              <a:t>Cyp4a </a:t>
            </a:r>
            <a:r>
              <a:rPr lang="en-US" sz="1100" dirty="0"/>
              <a:t>(</a:t>
            </a:r>
            <a:r>
              <a:rPr lang="en-US" sz="1100" dirty="0" err="1"/>
              <a:t>Thermofisher</a:t>
            </a:r>
            <a:r>
              <a:rPr lang="en-US" sz="1100" dirty="0"/>
              <a:t> Scientific, Rockford IL USA). β-actin (Sigma Aldrich, </a:t>
            </a:r>
            <a:r>
              <a:rPr lang="en-US" sz="1100" dirty="0" err="1"/>
              <a:t>St.Louis</a:t>
            </a:r>
            <a:r>
              <a:rPr lang="en-US" sz="1100" dirty="0"/>
              <a:t> MO USA) was used as the reference protein.  Chemiluminescent western blot detection was done using alkaline phosphatase conjugated secondary antibodies, where in anti-mouse IgG (</a:t>
            </a:r>
            <a:r>
              <a:rPr lang="en-US" sz="1100" dirty="0" err="1"/>
              <a:t>Immunostar</a:t>
            </a:r>
            <a:r>
              <a:rPr lang="en-US" sz="1100" dirty="0"/>
              <a:t>, Bio-Rad) was used to visualize β-actin and anti-rabbit IgG (</a:t>
            </a:r>
            <a:r>
              <a:rPr lang="en-US" sz="1100" dirty="0" err="1"/>
              <a:t>Immunostar</a:t>
            </a:r>
            <a:r>
              <a:rPr lang="en-US" sz="1100" dirty="0"/>
              <a:t>, Bio-Rad) was used to visualize CYPs. Protein was quantified by densitometry (Quality One, </a:t>
            </a:r>
            <a:r>
              <a:rPr lang="en-US" sz="1100" dirty="0" err="1"/>
              <a:t>BioRad</a:t>
            </a:r>
            <a:r>
              <a:rPr lang="en-US" sz="1100" dirty="0"/>
              <a:t>, Hercules, CA). Relative density is shown as the average of two samples using b-actin as the reference gene.  Data represents relative mean of WT compared to Cyp2b-null mice of the same gender and dietary </a:t>
            </a:r>
            <a:r>
              <a:rPr lang="en-US" sz="1100" dirty="0" err="1"/>
              <a:t>teatment</a:t>
            </a:r>
            <a:r>
              <a:rPr lang="en-US" sz="1100" dirty="0"/>
              <a:t>. Statistical differences were determined by Student’s t-tests (n = 2) (* p </a:t>
            </a:r>
            <a:r>
              <a:rPr lang="en-US" sz="1100" u="sng" dirty="0"/>
              <a:t>&lt;</a:t>
            </a:r>
            <a:r>
              <a:rPr lang="en-US" sz="1100" dirty="0"/>
              <a:t> 0.05  ** p </a:t>
            </a:r>
            <a:r>
              <a:rPr lang="en-US" sz="1100" u="sng" dirty="0"/>
              <a:t>&lt;</a:t>
            </a:r>
            <a:r>
              <a:rPr lang="en-US" sz="1100" dirty="0"/>
              <a:t> 0.01).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851616" y="3787764"/>
            <a:ext cx="5185987" cy="4110530"/>
            <a:chOff x="851616" y="3787764"/>
            <a:chExt cx="5185987" cy="4110530"/>
          </a:xfrm>
        </p:grpSpPr>
        <p:grpSp>
          <p:nvGrpSpPr>
            <p:cNvPr id="57" name="Group 56"/>
            <p:cNvGrpSpPr/>
            <p:nvPr/>
          </p:nvGrpSpPr>
          <p:grpSpPr>
            <a:xfrm>
              <a:off x="851616" y="4452729"/>
              <a:ext cx="5185987" cy="3445565"/>
              <a:chOff x="871913" y="3043029"/>
              <a:chExt cx="5185987" cy="3445565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3011953" y="3315011"/>
                <a:ext cx="874247" cy="1824345"/>
                <a:chOff x="3011953" y="3315011"/>
                <a:chExt cx="874247" cy="1824345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3018826" y="3315011"/>
                  <a:ext cx="74199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latin typeface="Arial"/>
                      <a:cs typeface="Arial"/>
                    </a:rPr>
                    <a:t>Cyp3a</a:t>
                  </a:r>
                  <a:endParaRPr lang="en-US" sz="12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011953" y="3816762"/>
                  <a:ext cx="74199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latin typeface="Arial"/>
                      <a:cs typeface="Arial"/>
                    </a:rPr>
                    <a:t>Cyp4a</a:t>
                  </a:r>
                  <a:endParaRPr lang="en-US" sz="12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032855" y="4400690"/>
                  <a:ext cx="74199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latin typeface="Arial"/>
                      <a:cs typeface="Arial"/>
                    </a:rPr>
                    <a:t>Cyp2b</a:t>
                  </a:r>
                  <a:endParaRPr lang="en-US" sz="12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051422" y="4862357"/>
                  <a:ext cx="8347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Symbol" charset="2"/>
                      <a:ea typeface="Symbol" charset="2"/>
                      <a:cs typeface="Symbol" charset="2"/>
                    </a:rPr>
                    <a:t>b</a:t>
                  </a:r>
                  <a:r>
                    <a:rPr lang="en-US" sz="1200" dirty="0" smtClean="0">
                      <a:latin typeface="Arial"/>
                      <a:cs typeface="Arial"/>
                    </a:rPr>
                    <a:t>-actin</a:t>
                  </a:r>
                  <a:endParaRPr lang="en-US" sz="12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1419538" y="6114864"/>
                <a:ext cx="4102895" cy="373730"/>
                <a:chOff x="1419538" y="6114864"/>
                <a:chExt cx="4102895" cy="373730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1419538" y="6114864"/>
                  <a:ext cx="7628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Males</a:t>
                  </a:r>
                  <a:endParaRPr lang="en-US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488253" y="6119262"/>
                  <a:ext cx="10341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Females</a:t>
                  </a:r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4018169" y="3043029"/>
                <a:ext cx="2039731" cy="2933949"/>
                <a:chOff x="4018169" y="3043029"/>
                <a:chExt cx="2039731" cy="2933949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4102100" y="5395693"/>
                  <a:ext cx="1955800" cy="581285"/>
                  <a:chOff x="4102100" y="5395693"/>
                  <a:chExt cx="1955800" cy="581285"/>
                </a:xfrm>
              </p:grpSpPr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4136188" y="5395693"/>
                    <a:ext cx="1763143" cy="10509"/>
                    <a:chOff x="1269957" y="4025198"/>
                    <a:chExt cx="2350857" cy="7882"/>
                  </a:xfrm>
                </p:grpSpPr>
                <p:cxnSp>
                  <p:nvCxnSpPr>
                    <p:cNvPr id="29" name="Straight Connector 28"/>
                    <p:cNvCxnSpPr/>
                    <p:nvPr/>
                  </p:nvCxnSpPr>
                  <p:spPr>
                    <a:xfrm>
                      <a:off x="1269957" y="4025198"/>
                      <a:ext cx="552207" cy="0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Straight Connector 29"/>
                    <p:cNvCxnSpPr/>
                    <p:nvPr/>
                  </p:nvCxnSpPr>
                  <p:spPr>
                    <a:xfrm>
                      <a:off x="1892717" y="4032626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Straight Connector 30"/>
                    <p:cNvCxnSpPr/>
                    <p:nvPr/>
                  </p:nvCxnSpPr>
                  <p:spPr>
                    <a:xfrm>
                      <a:off x="2503718" y="4032172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Straight Connector 31"/>
                    <p:cNvCxnSpPr/>
                    <p:nvPr/>
                  </p:nvCxnSpPr>
                  <p:spPr>
                    <a:xfrm>
                      <a:off x="3114719" y="4031718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4102100" y="5422980"/>
                    <a:ext cx="1955800" cy="553998"/>
                    <a:chOff x="4102100" y="5422980"/>
                    <a:chExt cx="1955800" cy="553998"/>
                  </a:xfrm>
                </p:grpSpPr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102100" y="5468048"/>
                      <a:ext cx="50115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WT-ND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9" name="TextBox 38"/>
                    <p:cNvSpPr txBox="1"/>
                    <p:nvPr/>
                  </p:nvSpPr>
                  <p:spPr>
                    <a:xfrm>
                      <a:off x="4512243" y="5461007"/>
                      <a:ext cx="60585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Cyp2b-null ND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5020929" y="5468048"/>
                      <a:ext cx="45825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WT-HFD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41" name="TextBox 40"/>
                    <p:cNvSpPr txBox="1"/>
                    <p:nvPr/>
                  </p:nvSpPr>
                  <p:spPr>
                    <a:xfrm>
                      <a:off x="5441080" y="5422980"/>
                      <a:ext cx="616820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Cyp2b-null HFD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52" name="Group 51"/>
                <p:cNvGrpSpPr/>
                <p:nvPr/>
              </p:nvGrpSpPr>
              <p:grpSpPr>
                <a:xfrm>
                  <a:off x="4018169" y="3043029"/>
                  <a:ext cx="2039731" cy="2096327"/>
                  <a:chOff x="4018169" y="3043029"/>
                  <a:chExt cx="2039731" cy="2096327"/>
                </a:xfrm>
              </p:grpSpPr>
              <p:pic>
                <p:nvPicPr>
                  <p:cNvPr id="16" name="Picture 15"/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9891" t="42261" r="16255" b="42316"/>
                  <a:stretch/>
                </p:blipFill>
                <p:spPr>
                  <a:xfrm>
                    <a:off x="4026078" y="4867883"/>
                    <a:ext cx="1958533" cy="271473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4056125" y="3043029"/>
                    <a:ext cx="1873253" cy="466566"/>
                    <a:chOff x="4056125" y="3043029"/>
                    <a:chExt cx="1873253" cy="466566"/>
                  </a:xfrm>
                </p:grpSpPr>
                <p:pic>
                  <p:nvPicPr>
                    <p:cNvPr id="17" name="Picture 16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7076" t="34397" r="16661" b="54657"/>
                    <a:stretch/>
                  </p:blipFill>
                  <p:spPr>
                    <a:xfrm>
                      <a:off x="4064033" y="3307068"/>
                      <a:ext cx="1843206" cy="20252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4056125" y="3043029"/>
                      <a:ext cx="1873253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  1.0       0.7        1.0       1.3 </a:t>
                      </a:r>
                      <a:r>
                        <a:rPr lang="en-US" sz="1000" baseline="30000" dirty="0" smtClean="0">
                          <a:latin typeface="Arial"/>
                          <a:cs typeface="Arial"/>
                        </a:rPr>
                        <a:t>c*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4018169" y="3527413"/>
                    <a:ext cx="1908777" cy="528532"/>
                    <a:chOff x="4018169" y="3527413"/>
                    <a:chExt cx="1908777" cy="528532"/>
                  </a:xfrm>
                </p:grpSpPr>
                <p:pic>
                  <p:nvPicPr>
                    <p:cNvPr id="4" name="Picture 3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l="11213" t="22934" r="17228" b="48698"/>
                    <a:stretch/>
                  </p:blipFill>
                  <p:spPr>
                    <a:xfrm>
                      <a:off x="4083741" y="3777986"/>
                      <a:ext cx="1843205" cy="27795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4018169" y="3527413"/>
                      <a:ext cx="1889070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    1.0      1.1        1.0       1.2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4092092" y="4093761"/>
                    <a:ext cx="1965808" cy="664724"/>
                    <a:chOff x="4092092" y="4093761"/>
                    <a:chExt cx="1965808" cy="664724"/>
                  </a:xfrm>
                </p:grpSpPr>
                <p:pic>
                  <p:nvPicPr>
                    <p:cNvPr id="6" name="Picture 5"/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l="16512" t="38701" r="12100" b="30796"/>
                    <a:stretch/>
                  </p:blipFill>
                  <p:spPr>
                    <a:xfrm>
                      <a:off x="4092092" y="4319896"/>
                      <a:ext cx="1843203" cy="43858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3" name="TextBox 42"/>
                    <p:cNvSpPr txBox="1"/>
                    <p:nvPr/>
                  </p:nvSpPr>
                  <p:spPr>
                    <a:xfrm>
                      <a:off x="4092092" y="4093761"/>
                      <a:ext cx="196580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000" dirty="0" smtClean="0">
                          <a:latin typeface="Arial"/>
                          <a:cs typeface="Arial"/>
                        </a:rPr>
                        <a:t>1.0     0.0</a:t>
                      </a:r>
                      <a:r>
                        <a:rPr lang="en-US" sz="1000" baseline="30000" dirty="0" smtClean="0">
                          <a:latin typeface="Arial"/>
                          <a:cs typeface="Arial"/>
                        </a:rPr>
                        <a:t>b</a:t>
                      </a:r>
                      <a:r>
                        <a:rPr lang="en-US" sz="1000" dirty="0" smtClean="0">
                          <a:latin typeface="Arial"/>
                          <a:cs typeface="Arial"/>
                        </a:rPr>
                        <a:t>****    1.0      0.0</a:t>
                      </a:r>
                      <a:r>
                        <a:rPr lang="en-US" sz="1000" baseline="30000" dirty="0" smtClean="0">
                          <a:latin typeface="Arial"/>
                          <a:cs typeface="Arial"/>
                        </a:rPr>
                        <a:t>b</a:t>
                      </a:r>
                      <a:r>
                        <a:rPr lang="en-US" sz="1000" dirty="0" smtClean="0">
                          <a:latin typeface="Arial"/>
                          <a:cs typeface="Arial"/>
                        </a:rPr>
                        <a:t>****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</p:grpSp>
          </p:grpSp>
          <p:grpSp>
            <p:nvGrpSpPr>
              <p:cNvPr id="54" name="Group 53"/>
              <p:cNvGrpSpPr/>
              <p:nvPr/>
            </p:nvGrpSpPr>
            <p:grpSpPr>
              <a:xfrm>
                <a:off x="871913" y="3105621"/>
                <a:ext cx="2010987" cy="2885070"/>
                <a:chOff x="871913" y="3105621"/>
                <a:chExt cx="2010987" cy="2885070"/>
              </a:xfrm>
            </p:grpSpPr>
            <p:grpSp>
              <p:nvGrpSpPr>
                <p:cNvPr id="50" name="Group 49"/>
                <p:cNvGrpSpPr/>
                <p:nvPr/>
              </p:nvGrpSpPr>
              <p:grpSpPr>
                <a:xfrm>
                  <a:off x="871913" y="5375624"/>
                  <a:ext cx="2010987" cy="615067"/>
                  <a:chOff x="871913" y="5375624"/>
                  <a:chExt cx="2010987" cy="615067"/>
                </a:xfrm>
              </p:grpSpPr>
              <p:grpSp>
                <p:nvGrpSpPr>
                  <p:cNvPr id="27" name="Group 26"/>
                  <p:cNvGrpSpPr/>
                  <p:nvPr/>
                </p:nvGrpSpPr>
                <p:grpSpPr>
                  <a:xfrm>
                    <a:off x="952468" y="5375624"/>
                    <a:ext cx="1763143" cy="1816"/>
                    <a:chOff x="1269957" y="4031718"/>
                    <a:chExt cx="2350857" cy="1362"/>
                  </a:xfrm>
                </p:grpSpPr>
                <p:cxnSp>
                  <p:nvCxnSpPr>
                    <p:cNvPr id="18" name="Straight Connector 17"/>
                    <p:cNvCxnSpPr/>
                    <p:nvPr/>
                  </p:nvCxnSpPr>
                  <p:spPr>
                    <a:xfrm>
                      <a:off x="1269957" y="4033080"/>
                      <a:ext cx="552206" cy="0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Straight Connector 19"/>
                    <p:cNvCxnSpPr/>
                    <p:nvPr/>
                  </p:nvCxnSpPr>
                  <p:spPr>
                    <a:xfrm>
                      <a:off x="1892717" y="4032626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Straight Connector 23"/>
                    <p:cNvCxnSpPr/>
                    <p:nvPr/>
                  </p:nvCxnSpPr>
                  <p:spPr>
                    <a:xfrm>
                      <a:off x="2503718" y="4032172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Straight Connector 25"/>
                    <p:cNvCxnSpPr/>
                    <p:nvPr/>
                  </p:nvCxnSpPr>
                  <p:spPr>
                    <a:xfrm>
                      <a:off x="3114719" y="4031718"/>
                      <a:ext cx="506095" cy="454"/>
                    </a:xfrm>
                    <a:prstGeom prst="line">
                      <a:avLst/>
                    </a:prstGeom>
                    <a:ln w="12700" cmpd="sng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9" name="Group 48"/>
                  <p:cNvGrpSpPr/>
                  <p:nvPr/>
                </p:nvGrpSpPr>
                <p:grpSpPr>
                  <a:xfrm>
                    <a:off x="871913" y="5414579"/>
                    <a:ext cx="2010987" cy="576112"/>
                    <a:chOff x="871913" y="5414579"/>
                    <a:chExt cx="2010987" cy="576112"/>
                  </a:xfrm>
                </p:grpSpPr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871913" y="5452609"/>
                      <a:ext cx="52179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WT-ND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1799111" y="5427047"/>
                      <a:ext cx="45825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WT-HFD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6" name="TextBox 35"/>
                    <p:cNvSpPr txBox="1"/>
                    <p:nvPr/>
                  </p:nvSpPr>
                  <p:spPr>
                    <a:xfrm>
                      <a:off x="1310674" y="5414579"/>
                      <a:ext cx="602685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Cyp2b-null ND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7" name="TextBox 36"/>
                    <p:cNvSpPr txBox="1"/>
                    <p:nvPr/>
                  </p:nvSpPr>
                  <p:spPr>
                    <a:xfrm>
                      <a:off x="2257360" y="5436693"/>
                      <a:ext cx="625540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Cyp2b-null HFD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51" name="Group 50"/>
                <p:cNvGrpSpPr/>
                <p:nvPr/>
              </p:nvGrpSpPr>
              <p:grpSpPr>
                <a:xfrm>
                  <a:off x="916846" y="3105621"/>
                  <a:ext cx="1874479" cy="2033735"/>
                  <a:chOff x="916846" y="3105621"/>
                  <a:chExt cx="1874479" cy="2033735"/>
                </a:xfrm>
              </p:grpSpPr>
              <p:pic>
                <p:nvPicPr>
                  <p:cNvPr id="8" name="Picture 7"/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14532" t="46357" r="16926" b="47337"/>
                  <a:stretch/>
                </p:blipFill>
                <p:spPr>
                  <a:xfrm>
                    <a:off x="934829" y="4901355"/>
                    <a:ext cx="1834385" cy="238001"/>
                  </a:xfrm>
                  <a:prstGeom prst="rect">
                    <a:avLst/>
                  </a:prstGeom>
                </p:spPr>
              </p:pic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916846" y="3105621"/>
                    <a:ext cx="1834385" cy="475113"/>
                    <a:chOff x="916846" y="3105621"/>
                    <a:chExt cx="1834385" cy="475113"/>
                  </a:xfrm>
                </p:grpSpPr>
                <p:pic>
                  <p:nvPicPr>
                    <p:cNvPr id="9" name="Picture 8"/>
                    <p:cNvPicPr/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9404" t="40011" r="20452" b="51465"/>
                    <a:stretch/>
                  </p:blipFill>
                  <p:spPr bwMode="auto">
                    <a:xfrm>
                      <a:off x="916846" y="3341365"/>
                      <a:ext cx="1834385" cy="2393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926010" y="3105621"/>
                      <a:ext cx="1789601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  1.0       0.9       1.0         1.6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948121" y="3610966"/>
                    <a:ext cx="1843204" cy="508034"/>
                    <a:chOff x="948121" y="3610966"/>
                    <a:chExt cx="1843204" cy="508034"/>
                  </a:xfrm>
                </p:grpSpPr>
                <p:pic>
                  <p:nvPicPr>
                    <p:cNvPr id="5" name="Picture 4"/>
                    <p:cNvPicPr>
                      <a:picLocks noChangeAspect="1"/>
                    </p:cNvPicPr>
                    <p:nvPr/>
                  </p:nvPicPr>
                  <p:blipFill rotWithShape="1">
                    <a:blip r:embed="rId8"/>
                    <a:srcRect l="9287" t="18466" r="18493" b="55939"/>
                    <a:stretch/>
                  </p:blipFill>
                  <p:spPr>
                    <a:xfrm>
                      <a:off x="948121" y="3870129"/>
                      <a:ext cx="1843204" cy="24887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962568" y="3610966"/>
                      <a:ext cx="18167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 1.0       0.8       1.0          0.9 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7" name="Group 46"/>
                  <p:cNvGrpSpPr/>
                  <p:nvPr/>
                </p:nvGrpSpPr>
                <p:grpSpPr>
                  <a:xfrm>
                    <a:off x="934829" y="4136643"/>
                    <a:ext cx="1834385" cy="621842"/>
                    <a:chOff x="934829" y="4136643"/>
                    <a:chExt cx="1834385" cy="621842"/>
                  </a:xfrm>
                </p:grpSpPr>
                <p:pic>
                  <p:nvPicPr>
                    <p:cNvPr id="7" name="Picture 6"/>
                    <p:cNvPicPr>
                      <a:picLocks noChangeAspect="1"/>
                    </p:cNvPicPr>
                    <p:nvPr/>
                  </p:nvPicPr>
                  <p:blipFill rotWithShape="1">
                    <a:blip r:embed="rId9"/>
                    <a:srcRect l="16080" t="32974" r="16636" b="53459"/>
                    <a:stretch/>
                  </p:blipFill>
                  <p:spPr>
                    <a:xfrm>
                      <a:off x="934829" y="4426185"/>
                      <a:ext cx="1834385" cy="3323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4" name="TextBox 43"/>
                    <p:cNvSpPr txBox="1"/>
                    <p:nvPr/>
                  </p:nvSpPr>
                  <p:spPr>
                    <a:xfrm>
                      <a:off x="952468" y="4136643"/>
                      <a:ext cx="1763143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Arial"/>
                          <a:cs typeface="Arial"/>
                        </a:rPr>
                        <a:t>0.0       0.0         0.0        0.0    </a:t>
                      </a:r>
                      <a:endParaRPr lang="en-US" sz="1000" dirty="0">
                        <a:latin typeface="Arial"/>
                        <a:cs typeface="Arial"/>
                      </a:endParaRPr>
                    </a:p>
                  </p:txBody>
                </p:sp>
              </p:grpSp>
            </p:grpSp>
          </p:grpSp>
        </p:grp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BFE2FE42-6962-4644-ABB2-F10847EFBA38}"/>
                </a:ext>
              </a:extLst>
            </p:cNvPr>
            <p:cNvPicPr>
              <a:picLocks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9" t="29211" r="8798" b="53411"/>
            <a:stretch/>
          </p:blipFill>
          <p:spPr>
            <a:xfrm flipH="1">
              <a:off x="901700" y="4247103"/>
              <a:ext cx="1845000" cy="239099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A59C2023-69E4-4B57-BFF7-E53B86345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3" t="38475" r="24882" b="50221"/>
            <a:stretch/>
          </p:blipFill>
          <p:spPr>
            <a:xfrm flipH="1">
              <a:off x="4052975" y="4185712"/>
              <a:ext cx="1843204" cy="244508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0F997F3-2D49-483F-A48C-2CFF88389F18}"/>
                </a:ext>
              </a:extLst>
            </p:cNvPr>
            <p:cNvSpPr txBox="1"/>
            <p:nvPr/>
          </p:nvSpPr>
          <p:spPr>
            <a:xfrm>
              <a:off x="2999017" y="4169466"/>
              <a:ext cx="86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Cyp2a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6799D06-164B-4866-AFEA-45C2E718F0A4}"/>
                </a:ext>
              </a:extLst>
            </p:cNvPr>
            <p:cNvSpPr txBox="1"/>
            <p:nvPr/>
          </p:nvSpPr>
          <p:spPr>
            <a:xfrm>
              <a:off x="888665" y="3948399"/>
              <a:ext cx="18501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1.0         1.1         1.0        1.0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E3F7105-B912-4D9B-AC1B-613D43037388}"/>
                </a:ext>
              </a:extLst>
            </p:cNvPr>
            <p:cNvSpPr txBox="1"/>
            <p:nvPr/>
          </p:nvSpPr>
          <p:spPr>
            <a:xfrm>
              <a:off x="4074403" y="3787764"/>
              <a:ext cx="1844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1.0         1.4	1.0         2.9</a:t>
              </a:r>
              <a:endParaRPr 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1.0         1.0       1.0         3.7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71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26546</TotalTime>
  <Words>819</Words>
  <Application>Microsoft Macintosh PowerPoint</Application>
  <PresentationFormat>Letter Paper (8.5x11 in)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Calibri Light</vt:lpstr>
      <vt:lpstr>MS PGothic</vt:lpstr>
      <vt:lpstr>Symbol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15.0024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