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60"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97"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A24682-091D-4BEB-8F5F-5EDF7D98AE85}" v="1" dt="2019-06-17T13:02:03.433"/>
    <p1510:client id="{B7D6AAEB-8B25-41C6-B280-C88ACDF1FD59}" v="1" dt="2019-06-17T12:57:16.54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23" autoAdjust="0"/>
    <p:restoredTop sz="94660"/>
  </p:normalViewPr>
  <p:slideViewPr>
    <p:cSldViewPr snapToGrid="0" showGuides="1">
      <p:cViewPr varScale="1">
        <p:scale>
          <a:sx n="67" d="100"/>
          <a:sy n="67" d="100"/>
        </p:scale>
        <p:origin x="2419" y="53"/>
      </p:cViewPr>
      <p:guideLst>
        <p:guide orient="horz" pos="3097"/>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4BFEDFA-AC96-4878-A3D6-E62A5C760956}" type="datetimeFigureOut">
              <a:rPr kumimoji="1" lang="ja-JP" altLang="en-US" smtClean="0"/>
              <a:t>2019/7/16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DB13A4F-C600-4147-92B6-9E47D6653AA5}" type="slidenum">
              <a:rPr kumimoji="1" lang="ja-JP" altLang="en-US" smtClean="0"/>
              <a:t>‹#›</a:t>
            </a:fld>
            <a:endParaRPr kumimoji="1" lang="ja-JP" altLang="en-US"/>
          </a:p>
        </p:txBody>
      </p:sp>
    </p:spTree>
    <p:extLst>
      <p:ext uri="{BB962C8B-B14F-4D97-AF65-F5344CB8AC3E}">
        <p14:creationId xmlns:p14="http://schemas.microsoft.com/office/powerpoint/2010/main" val="335795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4BFEDFA-AC96-4878-A3D6-E62A5C760956}" type="datetimeFigureOut">
              <a:rPr kumimoji="1" lang="ja-JP" altLang="en-US" smtClean="0"/>
              <a:t>2019/7/16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DB13A4F-C600-4147-92B6-9E47D6653AA5}" type="slidenum">
              <a:rPr kumimoji="1" lang="ja-JP" altLang="en-US" smtClean="0"/>
              <a:t>‹#›</a:t>
            </a:fld>
            <a:endParaRPr kumimoji="1" lang="ja-JP" altLang="en-US"/>
          </a:p>
        </p:txBody>
      </p:sp>
    </p:spTree>
    <p:extLst>
      <p:ext uri="{BB962C8B-B14F-4D97-AF65-F5344CB8AC3E}">
        <p14:creationId xmlns:p14="http://schemas.microsoft.com/office/powerpoint/2010/main" val="1416110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4BFEDFA-AC96-4878-A3D6-E62A5C760956}" type="datetimeFigureOut">
              <a:rPr kumimoji="1" lang="ja-JP" altLang="en-US" smtClean="0"/>
              <a:t>2019/7/16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DB13A4F-C600-4147-92B6-9E47D6653AA5}" type="slidenum">
              <a:rPr kumimoji="1" lang="ja-JP" altLang="en-US" smtClean="0"/>
              <a:t>‹#›</a:t>
            </a:fld>
            <a:endParaRPr kumimoji="1" lang="ja-JP" altLang="en-US"/>
          </a:p>
        </p:txBody>
      </p:sp>
    </p:spTree>
    <p:extLst>
      <p:ext uri="{BB962C8B-B14F-4D97-AF65-F5344CB8AC3E}">
        <p14:creationId xmlns:p14="http://schemas.microsoft.com/office/powerpoint/2010/main" val="3970689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4BFEDFA-AC96-4878-A3D6-E62A5C760956}" type="datetimeFigureOut">
              <a:rPr kumimoji="1" lang="ja-JP" altLang="en-US" smtClean="0"/>
              <a:t>2019/7/16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DB13A4F-C600-4147-92B6-9E47D6653AA5}" type="slidenum">
              <a:rPr kumimoji="1" lang="ja-JP" altLang="en-US" smtClean="0"/>
              <a:t>‹#›</a:t>
            </a:fld>
            <a:endParaRPr kumimoji="1" lang="ja-JP" altLang="en-US"/>
          </a:p>
        </p:txBody>
      </p:sp>
    </p:spTree>
    <p:extLst>
      <p:ext uri="{BB962C8B-B14F-4D97-AF65-F5344CB8AC3E}">
        <p14:creationId xmlns:p14="http://schemas.microsoft.com/office/powerpoint/2010/main" val="1250240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4BFEDFA-AC96-4878-A3D6-E62A5C760956}" type="datetimeFigureOut">
              <a:rPr kumimoji="1" lang="ja-JP" altLang="en-US" smtClean="0"/>
              <a:t>2019/7/16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DB13A4F-C600-4147-92B6-9E47D6653AA5}" type="slidenum">
              <a:rPr kumimoji="1" lang="ja-JP" altLang="en-US" smtClean="0"/>
              <a:t>‹#›</a:t>
            </a:fld>
            <a:endParaRPr kumimoji="1" lang="ja-JP" altLang="en-US"/>
          </a:p>
        </p:txBody>
      </p:sp>
    </p:spTree>
    <p:extLst>
      <p:ext uri="{BB962C8B-B14F-4D97-AF65-F5344CB8AC3E}">
        <p14:creationId xmlns:p14="http://schemas.microsoft.com/office/powerpoint/2010/main" val="41611186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4BFEDFA-AC96-4878-A3D6-E62A5C760956}" type="datetimeFigureOut">
              <a:rPr kumimoji="1" lang="ja-JP" altLang="en-US" smtClean="0"/>
              <a:t>2019/7/16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DB13A4F-C600-4147-92B6-9E47D6653AA5}" type="slidenum">
              <a:rPr kumimoji="1" lang="ja-JP" altLang="en-US" smtClean="0"/>
              <a:t>‹#›</a:t>
            </a:fld>
            <a:endParaRPr kumimoji="1" lang="ja-JP" altLang="en-US"/>
          </a:p>
        </p:txBody>
      </p:sp>
    </p:spTree>
    <p:extLst>
      <p:ext uri="{BB962C8B-B14F-4D97-AF65-F5344CB8AC3E}">
        <p14:creationId xmlns:p14="http://schemas.microsoft.com/office/powerpoint/2010/main" val="3111281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4BFEDFA-AC96-4878-A3D6-E62A5C760956}" type="datetimeFigureOut">
              <a:rPr kumimoji="1" lang="ja-JP" altLang="en-US" smtClean="0"/>
              <a:t>2019/7/16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DB13A4F-C600-4147-92B6-9E47D6653AA5}" type="slidenum">
              <a:rPr kumimoji="1" lang="ja-JP" altLang="en-US" smtClean="0"/>
              <a:t>‹#›</a:t>
            </a:fld>
            <a:endParaRPr kumimoji="1" lang="ja-JP" altLang="en-US"/>
          </a:p>
        </p:txBody>
      </p:sp>
    </p:spTree>
    <p:extLst>
      <p:ext uri="{BB962C8B-B14F-4D97-AF65-F5344CB8AC3E}">
        <p14:creationId xmlns:p14="http://schemas.microsoft.com/office/powerpoint/2010/main" val="1713863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4BFEDFA-AC96-4878-A3D6-E62A5C760956}" type="datetimeFigureOut">
              <a:rPr kumimoji="1" lang="ja-JP" altLang="en-US" smtClean="0"/>
              <a:t>2019/7/16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DB13A4F-C600-4147-92B6-9E47D6653AA5}" type="slidenum">
              <a:rPr kumimoji="1" lang="ja-JP" altLang="en-US" smtClean="0"/>
              <a:t>‹#›</a:t>
            </a:fld>
            <a:endParaRPr kumimoji="1" lang="ja-JP" altLang="en-US"/>
          </a:p>
        </p:txBody>
      </p:sp>
    </p:spTree>
    <p:extLst>
      <p:ext uri="{BB962C8B-B14F-4D97-AF65-F5344CB8AC3E}">
        <p14:creationId xmlns:p14="http://schemas.microsoft.com/office/powerpoint/2010/main" val="12946362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BFEDFA-AC96-4878-A3D6-E62A5C760956}" type="datetimeFigureOut">
              <a:rPr kumimoji="1" lang="ja-JP" altLang="en-US" smtClean="0"/>
              <a:t>2019/7/16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DB13A4F-C600-4147-92B6-9E47D6653AA5}" type="slidenum">
              <a:rPr kumimoji="1" lang="ja-JP" altLang="en-US" smtClean="0"/>
              <a:t>‹#›</a:t>
            </a:fld>
            <a:endParaRPr kumimoji="1" lang="ja-JP" altLang="en-US"/>
          </a:p>
        </p:txBody>
      </p:sp>
    </p:spTree>
    <p:extLst>
      <p:ext uri="{BB962C8B-B14F-4D97-AF65-F5344CB8AC3E}">
        <p14:creationId xmlns:p14="http://schemas.microsoft.com/office/powerpoint/2010/main" val="40597706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4BFEDFA-AC96-4878-A3D6-E62A5C760956}" type="datetimeFigureOut">
              <a:rPr kumimoji="1" lang="ja-JP" altLang="en-US" smtClean="0"/>
              <a:t>2019/7/16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DB13A4F-C600-4147-92B6-9E47D6653AA5}" type="slidenum">
              <a:rPr kumimoji="1" lang="ja-JP" altLang="en-US" smtClean="0"/>
              <a:t>‹#›</a:t>
            </a:fld>
            <a:endParaRPr kumimoji="1" lang="ja-JP" altLang="en-US"/>
          </a:p>
        </p:txBody>
      </p:sp>
    </p:spTree>
    <p:extLst>
      <p:ext uri="{BB962C8B-B14F-4D97-AF65-F5344CB8AC3E}">
        <p14:creationId xmlns:p14="http://schemas.microsoft.com/office/powerpoint/2010/main" val="38716599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4BFEDFA-AC96-4878-A3D6-E62A5C760956}" type="datetimeFigureOut">
              <a:rPr kumimoji="1" lang="ja-JP" altLang="en-US" smtClean="0"/>
              <a:t>2019/7/16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DB13A4F-C600-4147-92B6-9E47D6653AA5}" type="slidenum">
              <a:rPr kumimoji="1" lang="ja-JP" altLang="en-US" smtClean="0"/>
              <a:t>‹#›</a:t>
            </a:fld>
            <a:endParaRPr kumimoji="1" lang="ja-JP" altLang="en-US"/>
          </a:p>
        </p:txBody>
      </p:sp>
    </p:spTree>
    <p:extLst>
      <p:ext uri="{BB962C8B-B14F-4D97-AF65-F5344CB8AC3E}">
        <p14:creationId xmlns:p14="http://schemas.microsoft.com/office/powerpoint/2010/main" val="169161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A4BFEDFA-AC96-4878-A3D6-E62A5C760956}" type="datetimeFigureOut">
              <a:rPr kumimoji="1" lang="ja-JP" altLang="en-US" smtClean="0"/>
              <a:t>2019/7/16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4DB13A4F-C600-4147-92B6-9E47D6653AA5}" type="slidenum">
              <a:rPr kumimoji="1" lang="ja-JP" altLang="en-US" smtClean="0"/>
              <a:t>‹#›</a:t>
            </a:fld>
            <a:endParaRPr kumimoji="1" lang="ja-JP" altLang="en-US"/>
          </a:p>
        </p:txBody>
      </p:sp>
    </p:spTree>
    <p:extLst>
      <p:ext uri="{BB962C8B-B14F-4D97-AF65-F5344CB8AC3E}">
        <p14:creationId xmlns:p14="http://schemas.microsoft.com/office/powerpoint/2010/main" val="13253890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a:extLst>
              <a:ext uri="{FF2B5EF4-FFF2-40B4-BE49-F238E27FC236}">
                <a16:creationId xmlns:a16="http://schemas.microsoft.com/office/drawing/2014/main" id="{177F31D6-97E6-4B78-9374-E51F180D5E66}"/>
              </a:ext>
            </a:extLst>
          </p:cNvPr>
          <p:cNvSpPr txBox="1">
            <a:spLocks noChangeAspect="1"/>
          </p:cNvSpPr>
          <p:nvPr/>
        </p:nvSpPr>
        <p:spPr>
          <a:xfrm>
            <a:off x="648530" y="2003339"/>
            <a:ext cx="1192924" cy="305980"/>
          </a:xfrm>
          <a:prstGeom prst="rect">
            <a:avLst/>
          </a:prstGeom>
          <a:noFill/>
        </p:spPr>
        <p:txBody>
          <a:bodyPr wrap="square" rtlCol="0" anchor="ctr">
            <a:spAutoFit/>
          </a:bodyPr>
          <a:lstStyle/>
          <a:p>
            <a:pPr algn="ctr"/>
            <a:r>
              <a:rPr lang="en-US" altLang="ja-JP" sz="1200" b="1" dirty="0">
                <a:latin typeface="Arial" panose="020B0604020202020204" pitchFamily="34" charset="0"/>
                <a:ea typeface="Arial Unicode MS" pitchFamily="50" charset="-128"/>
                <a:cs typeface="Arial" panose="020B0604020202020204" pitchFamily="34" charset="0"/>
              </a:rPr>
              <a:t>(</a:t>
            </a:r>
            <a:r>
              <a:rPr lang="en-US" altLang="ja-JP" sz="1200" b="1" dirty="0" err="1">
                <a:latin typeface="Arial" panose="020B0604020202020204" pitchFamily="34" charset="0"/>
                <a:ea typeface="Arial Unicode MS" pitchFamily="50" charset="-128"/>
                <a:cs typeface="Arial" panose="020B0604020202020204" pitchFamily="34" charset="0"/>
              </a:rPr>
              <a:t>kDa</a:t>
            </a:r>
            <a:r>
              <a:rPr lang="en-US" altLang="ja-JP" sz="1200" b="1" dirty="0">
                <a:latin typeface="Arial" panose="020B0604020202020204" pitchFamily="34" charset="0"/>
                <a:ea typeface="Arial Unicode MS" pitchFamily="50" charset="-128"/>
                <a:cs typeface="Arial" panose="020B0604020202020204" pitchFamily="34" charset="0"/>
              </a:rPr>
              <a:t>)</a:t>
            </a:r>
            <a:endParaRPr lang="ja-JP" altLang="en-US" sz="1200" b="1" dirty="0">
              <a:latin typeface="Arial" panose="020B0604020202020204" pitchFamily="34" charset="0"/>
              <a:ea typeface="Arial Unicode MS" pitchFamily="50" charset="-128"/>
              <a:cs typeface="Arial" panose="020B0604020202020204" pitchFamily="34" charset="0"/>
            </a:endParaRPr>
          </a:p>
        </p:txBody>
      </p:sp>
      <p:sp>
        <p:nvSpPr>
          <p:cNvPr id="12" name="二等辺三角形 11">
            <a:extLst>
              <a:ext uri="{FF2B5EF4-FFF2-40B4-BE49-F238E27FC236}">
                <a16:creationId xmlns:a16="http://schemas.microsoft.com/office/drawing/2014/main" id="{3764AF54-A239-4086-A63F-26BAE3D648B5}"/>
              </a:ext>
            </a:extLst>
          </p:cNvPr>
          <p:cNvSpPr>
            <a:spLocks noChangeAspect="1"/>
          </p:cNvSpPr>
          <p:nvPr/>
        </p:nvSpPr>
        <p:spPr>
          <a:xfrm rot="16200000">
            <a:off x="4686911" y="4264091"/>
            <a:ext cx="93706" cy="13109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b="1">
              <a:latin typeface="Arial" panose="020B0604020202020204" pitchFamily="34" charset="0"/>
              <a:cs typeface="Arial" panose="020B0604020202020204" pitchFamily="34" charset="0"/>
            </a:endParaRPr>
          </a:p>
        </p:txBody>
      </p:sp>
      <p:sp>
        <p:nvSpPr>
          <p:cNvPr id="14" name="テキスト ボックス 13">
            <a:extLst>
              <a:ext uri="{FF2B5EF4-FFF2-40B4-BE49-F238E27FC236}">
                <a16:creationId xmlns:a16="http://schemas.microsoft.com/office/drawing/2014/main" id="{307061E3-EC13-48B6-9563-ABF11EEE7F05}"/>
              </a:ext>
            </a:extLst>
          </p:cNvPr>
          <p:cNvSpPr txBox="1">
            <a:spLocks noChangeAspect="1"/>
          </p:cNvSpPr>
          <p:nvPr/>
        </p:nvSpPr>
        <p:spPr>
          <a:xfrm>
            <a:off x="4867910" y="4191136"/>
            <a:ext cx="2037155" cy="276999"/>
          </a:xfrm>
          <a:prstGeom prst="rect">
            <a:avLst/>
          </a:prstGeom>
          <a:noFill/>
        </p:spPr>
        <p:txBody>
          <a:bodyPr wrap="square" rtlCol="0" anchor="ctr">
            <a:spAutoFit/>
          </a:bodyPr>
          <a:lstStyle/>
          <a:p>
            <a:r>
              <a:rPr kumimoji="1" lang="en-US" altLang="ja-JP" sz="1200" b="1" dirty="0">
                <a:latin typeface="Arial" panose="020B0604020202020204" pitchFamily="34" charset="0"/>
                <a:cs typeface="Arial" panose="020B0604020202020204" pitchFamily="34" charset="0"/>
              </a:rPr>
              <a:t>p-p38</a:t>
            </a:r>
            <a:endParaRPr kumimoji="1" lang="ja-JP" altLang="en-US" sz="1200" b="1" dirty="0">
              <a:latin typeface="Arial" panose="020B0604020202020204" pitchFamily="34" charset="0"/>
              <a:cs typeface="Arial" panose="020B0604020202020204" pitchFamily="34" charset="0"/>
            </a:endParaRPr>
          </a:p>
        </p:txBody>
      </p:sp>
      <p:cxnSp>
        <p:nvCxnSpPr>
          <p:cNvPr id="15" name="直線コネクタ 14">
            <a:extLst>
              <a:ext uri="{FF2B5EF4-FFF2-40B4-BE49-F238E27FC236}">
                <a16:creationId xmlns:a16="http://schemas.microsoft.com/office/drawing/2014/main" id="{CB6D592A-4254-4501-8337-758110917584}"/>
              </a:ext>
            </a:extLst>
          </p:cNvPr>
          <p:cNvCxnSpPr>
            <a:cxnSpLocks noChangeAspect="1"/>
          </p:cNvCxnSpPr>
          <p:nvPr/>
        </p:nvCxnSpPr>
        <p:spPr>
          <a:xfrm>
            <a:off x="1566510" y="4329636"/>
            <a:ext cx="23611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AB3E8FF0-1DA1-443B-ABB5-7F8CD163FD1F}"/>
              </a:ext>
            </a:extLst>
          </p:cNvPr>
          <p:cNvSpPr txBox="1">
            <a:spLocks noChangeAspect="1"/>
          </p:cNvSpPr>
          <p:nvPr/>
        </p:nvSpPr>
        <p:spPr>
          <a:xfrm>
            <a:off x="838111" y="4191136"/>
            <a:ext cx="928061" cy="276999"/>
          </a:xfrm>
          <a:prstGeom prst="rect">
            <a:avLst/>
          </a:prstGeom>
          <a:noFill/>
        </p:spPr>
        <p:txBody>
          <a:bodyPr wrap="square" rtlCol="0" anchor="ctr">
            <a:spAutoFit/>
          </a:bodyPr>
          <a:lstStyle/>
          <a:p>
            <a:pPr algn="ctr"/>
            <a:r>
              <a:rPr kumimoji="1" lang="en-US" altLang="ja-JP" sz="1200" b="1" dirty="0">
                <a:latin typeface="Arial" panose="020B0604020202020204" pitchFamily="34" charset="0"/>
                <a:cs typeface="Arial" panose="020B0604020202020204" pitchFamily="34" charset="0"/>
              </a:rPr>
              <a:t>38</a:t>
            </a:r>
            <a:endParaRPr kumimoji="1" lang="ja-JP" altLang="en-US" sz="1200" b="1" dirty="0">
              <a:latin typeface="Arial" panose="020B0604020202020204" pitchFamily="34" charset="0"/>
              <a:cs typeface="Arial" panose="020B0604020202020204" pitchFamily="34" charset="0"/>
            </a:endParaRPr>
          </a:p>
        </p:txBody>
      </p:sp>
      <p:sp>
        <p:nvSpPr>
          <p:cNvPr id="19" name="二等辺三角形 18">
            <a:extLst>
              <a:ext uri="{FF2B5EF4-FFF2-40B4-BE49-F238E27FC236}">
                <a16:creationId xmlns:a16="http://schemas.microsoft.com/office/drawing/2014/main" id="{BDCAB6E6-4306-4681-8AEC-9A159EFB4206}"/>
              </a:ext>
            </a:extLst>
          </p:cNvPr>
          <p:cNvSpPr>
            <a:spLocks noChangeAspect="1"/>
          </p:cNvSpPr>
          <p:nvPr/>
        </p:nvSpPr>
        <p:spPr>
          <a:xfrm rot="16200000">
            <a:off x="4684105" y="4740547"/>
            <a:ext cx="99317" cy="13109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b="1">
              <a:latin typeface="Arial" panose="020B0604020202020204" pitchFamily="34" charset="0"/>
              <a:cs typeface="Arial" panose="020B0604020202020204" pitchFamily="34" charset="0"/>
            </a:endParaRPr>
          </a:p>
        </p:txBody>
      </p:sp>
      <p:sp>
        <p:nvSpPr>
          <p:cNvPr id="21" name="テキスト ボックス 20">
            <a:extLst>
              <a:ext uri="{FF2B5EF4-FFF2-40B4-BE49-F238E27FC236}">
                <a16:creationId xmlns:a16="http://schemas.microsoft.com/office/drawing/2014/main" id="{AC14BBEE-7A0C-46E4-B7E5-F9543C8E5985}"/>
              </a:ext>
            </a:extLst>
          </p:cNvPr>
          <p:cNvSpPr txBox="1">
            <a:spLocks noChangeAspect="1"/>
          </p:cNvSpPr>
          <p:nvPr/>
        </p:nvSpPr>
        <p:spPr>
          <a:xfrm>
            <a:off x="4867910" y="4667592"/>
            <a:ext cx="2037155" cy="276999"/>
          </a:xfrm>
          <a:prstGeom prst="rect">
            <a:avLst/>
          </a:prstGeom>
          <a:noFill/>
        </p:spPr>
        <p:txBody>
          <a:bodyPr wrap="square" rtlCol="0" anchor="ctr">
            <a:spAutoFit/>
          </a:bodyPr>
          <a:lstStyle/>
          <a:p>
            <a:r>
              <a:rPr lang="en-US" altLang="ja-JP" sz="1200" b="1" dirty="0">
                <a:latin typeface="Arial" panose="020B0604020202020204" pitchFamily="34" charset="0"/>
                <a:cs typeface="Arial" panose="020B0604020202020204" pitchFamily="34" charset="0"/>
              </a:rPr>
              <a:t>t</a:t>
            </a:r>
            <a:r>
              <a:rPr kumimoji="1" lang="en-US" altLang="ja-JP" sz="1200" b="1" dirty="0">
                <a:latin typeface="Arial" panose="020B0604020202020204" pitchFamily="34" charset="0"/>
                <a:cs typeface="Arial" panose="020B0604020202020204" pitchFamily="34" charset="0"/>
              </a:rPr>
              <a:t>-p38</a:t>
            </a:r>
            <a:endParaRPr kumimoji="1" lang="ja-JP" altLang="en-US" sz="1200" b="1" dirty="0">
              <a:latin typeface="Arial" panose="020B0604020202020204" pitchFamily="34" charset="0"/>
              <a:cs typeface="Arial" panose="020B0604020202020204" pitchFamily="34" charset="0"/>
            </a:endParaRPr>
          </a:p>
        </p:txBody>
      </p:sp>
      <p:cxnSp>
        <p:nvCxnSpPr>
          <p:cNvPr id="22" name="直線コネクタ 21">
            <a:extLst>
              <a:ext uri="{FF2B5EF4-FFF2-40B4-BE49-F238E27FC236}">
                <a16:creationId xmlns:a16="http://schemas.microsoft.com/office/drawing/2014/main" id="{3AD21D21-EF4D-44EF-847F-5175620A05F1}"/>
              </a:ext>
            </a:extLst>
          </p:cNvPr>
          <p:cNvCxnSpPr>
            <a:cxnSpLocks noChangeAspect="1"/>
          </p:cNvCxnSpPr>
          <p:nvPr/>
        </p:nvCxnSpPr>
        <p:spPr>
          <a:xfrm>
            <a:off x="1566510" y="4806092"/>
            <a:ext cx="23611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4751735E-1BCA-4ACA-BB4E-B6D90F921C0E}"/>
              </a:ext>
            </a:extLst>
          </p:cNvPr>
          <p:cNvSpPr txBox="1">
            <a:spLocks noChangeAspect="1"/>
          </p:cNvSpPr>
          <p:nvPr/>
        </p:nvSpPr>
        <p:spPr>
          <a:xfrm>
            <a:off x="907978" y="4667592"/>
            <a:ext cx="788327" cy="276999"/>
          </a:xfrm>
          <a:prstGeom prst="rect">
            <a:avLst/>
          </a:prstGeom>
          <a:noFill/>
        </p:spPr>
        <p:txBody>
          <a:bodyPr wrap="square" rtlCol="0" anchor="ctr">
            <a:spAutoFit/>
          </a:bodyPr>
          <a:lstStyle/>
          <a:p>
            <a:pPr algn="ctr"/>
            <a:r>
              <a:rPr kumimoji="1" lang="en-US" altLang="ja-JP" sz="1200" b="1" dirty="0">
                <a:latin typeface="Arial" panose="020B0604020202020204" pitchFamily="34" charset="0"/>
                <a:cs typeface="Arial" panose="020B0604020202020204" pitchFamily="34" charset="0"/>
              </a:rPr>
              <a:t>38</a:t>
            </a:r>
            <a:endParaRPr kumimoji="1" lang="ja-JP" altLang="en-US" sz="1200" b="1" dirty="0">
              <a:latin typeface="Arial" panose="020B0604020202020204" pitchFamily="34" charset="0"/>
              <a:cs typeface="Arial" panose="020B0604020202020204" pitchFamily="34" charset="0"/>
            </a:endParaRPr>
          </a:p>
        </p:txBody>
      </p:sp>
      <p:sp>
        <p:nvSpPr>
          <p:cNvPr id="26" name="テキスト ボックス 25">
            <a:extLst>
              <a:ext uri="{FF2B5EF4-FFF2-40B4-BE49-F238E27FC236}">
                <a16:creationId xmlns:a16="http://schemas.microsoft.com/office/drawing/2014/main" id="{9C746E9B-BD19-490A-B286-EFCF1030946D}"/>
              </a:ext>
            </a:extLst>
          </p:cNvPr>
          <p:cNvSpPr txBox="1">
            <a:spLocks noChangeAspect="1"/>
          </p:cNvSpPr>
          <p:nvPr/>
        </p:nvSpPr>
        <p:spPr>
          <a:xfrm>
            <a:off x="1894479" y="5269238"/>
            <a:ext cx="365915" cy="276999"/>
          </a:xfrm>
          <a:prstGeom prst="rect">
            <a:avLst/>
          </a:prstGeom>
          <a:noFill/>
        </p:spPr>
        <p:txBody>
          <a:bodyPr wrap="square" rtlCol="0" anchor="ctr">
            <a:spAutoFit/>
          </a:bodyPr>
          <a:lstStyle/>
          <a:p>
            <a:pPr algn="ctr"/>
            <a:r>
              <a:rPr kumimoji="1" lang="en-US" altLang="ja-JP" sz="1200" b="1" dirty="0">
                <a:latin typeface="Arial" panose="020B0604020202020204" pitchFamily="34" charset="0"/>
                <a:cs typeface="Arial" panose="020B0604020202020204" pitchFamily="34" charset="0"/>
              </a:rPr>
              <a:t>0</a:t>
            </a:r>
            <a:endParaRPr kumimoji="1" lang="ja-JP" altLang="en-US" sz="1200" b="1" dirty="0">
              <a:latin typeface="Arial" panose="020B0604020202020204" pitchFamily="34" charset="0"/>
              <a:cs typeface="Arial" panose="020B0604020202020204" pitchFamily="34" charset="0"/>
            </a:endParaRPr>
          </a:p>
        </p:txBody>
      </p:sp>
      <p:sp>
        <p:nvSpPr>
          <p:cNvPr id="27" name="テキスト ボックス 26">
            <a:extLst>
              <a:ext uri="{FF2B5EF4-FFF2-40B4-BE49-F238E27FC236}">
                <a16:creationId xmlns:a16="http://schemas.microsoft.com/office/drawing/2014/main" id="{E5D51C1A-1D90-405A-B999-3AAB99328C79}"/>
              </a:ext>
            </a:extLst>
          </p:cNvPr>
          <p:cNvSpPr txBox="1">
            <a:spLocks noChangeAspect="1"/>
          </p:cNvSpPr>
          <p:nvPr/>
        </p:nvSpPr>
        <p:spPr>
          <a:xfrm>
            <a:off x="2626365" y="5269238"/>
            <a:ext cx="774431" cy="276999"/>
          </a:xfrm>
          <a:prstGeom prst="rect">
            <a:avLst/>
          </a:prstGeom>
          <a:noFill/>
        </p:spPr>
        <p:txBody>
          <a:bodyPr wrap="square" rtlCol="0" anchor="ctr">
            <a:spAutoFit/>
          </a:bodyPr>
          <a:lstStyle/>
          <a:p>
            <a:pPr algn="ctr"/>
            <a:r>
              <a:rPr kumimoji="1" lang="en-US" altLang="ja-JP" sz="1200" b="1" dirty="0">
                <a:latin typeface="Arial" panose="020B0604020202020204" pitchFamily="34" charset="0"/>
                <a:cs typeface="Arial" panose="020B0604020202020204" pitchFamily="34" charset="0"/>
              </a:rPr>
              <a:t>5</a:t>
            </a:r>
          </a:p>
        </p:txBody>
      </p:sp>
      <p:sp>
        <p:nvSpPr>
          <p:cNvPr id="28" name="テキスト ボックス 27">
            <a:extLst>
              <a:ext uri="{FF2B5EF4-FFF2-40B4-BE49-F238E27FC236}">
                <a16:creationId xmlns:a16="http://schemas.microsoft.com/office/drawing/2014/main" id="{66F5A815-01BC-4626-B62B-BC9A4A0E4998}"/>
              </a:ext>
            </a:extLst>
          </p:cNvPr>
          <p:cNvSpPr txBox="1">
            <a:spLocks noChangeAspect="1"/>
          </p:cNvSpPr>
          <p:nvPr/>
        </p:nvSpPr>
        <p:spPr>
          <a:xfrm>
            <a:off x="3072290" y="5269238"/>
            <a:ext cx="774431" cy="276999"/>
          </a:xfrm>
          <a:prstGeom prst="rect">
            <a:avLst/>
          </a:prstGeom>
          <a:noFill/>
        </p:spPr>
        <p:txBody>
          <a:bodyPr wrap="square" rtlCol="0" anchor="ctr">
            <a:spAutoFit/>
          </a:bodyPr>
          <a:lstStyle/>
          <a:p>
            <a:pPr algn="ctr"/>
            <a:r>
              <a:rPr kumimoji="1" lang="en-US" altLang="ja-JP" sz="1200" b="1" dirty="0">
                <a:latin typeface="Arial" panose="020B0604020202020204" pitchFamily="34" charset="0"/>
                <a:cs typeface="Arial" panose="020B0604020202020204" pitchFamily="34" charset="0"/>
              </a:rPr>
              <a:t>15</a:t>
            </a:r>
            <a:endParaRPr kumimoji="1" lang="ja-JP" altLang="en-US" sz="1200" b="1" dirty="0">
              <a:latin typeface="Arial" panose="020B0604020202020204" pitchFamily="34" charset="0"/>
              <a:cs typeface="Arial" panose="020B0604020202020204" pitchFamily="34" charset="0"/>
            </a:endParaRPr>
          </a:p>
        </p:txBody>
      </p:sp>
      <p:sp>
        <p:nvSpPr>
          <p:cNvPr id="29" name="テキスト ボックス 28">
            <a:extLst>
              <a:ext uri="{FF2B5EF4-FFF2-40B4-BE49-F238E27FC236}">
                <a16:creationId xmlns:a16="http://schemas.microsoft.com/office/drawing/2014/main" id="{1009764F-6DA7-4DC4-8D03-52B6B0ABDF15}"/>
              </a:ext>
            </a:extLst>
          </p:cNvPr>
          <p:cNvSpPr txBox="1">
            <a:spLocks noChangeAspect="1"/>
          </p:cNvSpPr>
          <p:nvPr/>
        </p:nvSpPr>
        <p:spPr>
          <a:xfrm>
            <a:off x="3547313" y="5269238"/>
            <a:ext cx="774431" cy="276999"/>
          </a:xfrm>
          <a:prstGeom prst="rect">
            <a:avLst/>
          </a:prstGeom>
          <a:noFill/>
        </p:spPr>
        <p:txBody>
          <a:bodyPr wrap="square" rtlCol="0" anchor="ctr">
            <a:spAutoFit/>
          </a:bodyPr>
          <a:lstStyle/>
          <a:p>
            <a:pPr algn="ctr"/>
            <a:r>
              <a:rPr lang="en-US" altLang="ja-JP" sz="1200" b="1" dirty="0">
                <a:latin typeface="Arial" panose="020B0604020202020204" pitchFamily="34" charset="0"/>
                <a:cs typeface="Arial" panose="020B0604020202020204" pitchFamily="34" charset="0"/>
              </a:rPr>
              <a:t>30</a:t>
            </a:r>
            <a:endParaRPr kumimoji="1" lang="ja-JP" altLang="en-US" sz="1200" b="1" dirty="0">
              <a:latin typeface="Arial" panose="020B0604020202020204" pitchFamily="34" charset="0"/>
              <a:cs typeface="Arial" panose="020B0604020202020204" pitchFamily="34" charset="0"/>
            </a:endParaRPr>
          </a:p>
        </p:txBody>
      </p:sp>
      <p:sp>
        <p:nvSpPr>
          <p:cNvPr id="30" name="テキスト ボックス 29">
            <a:extLst>
              <a:ext uri="{FF2B5EF4-FFF2-40B4-BE49-F238E27FC236}">
                <a16:creationId xmlns:a16="http://schemas.microsoft.com/office/drawing/2014/main" id="{1BC1D437-10F0-4C08-A867-B50CE54EA033}"/>
              </a:ext>
            </a:extLst>
          </p:cNvPr>
          <p:cNvSpPr txBox="1">
            <a:spLocks noChangeAspect="1"/>
          </p:cNvSpPr>
          <p:nvPr/>
        </p:nvSpPr>
        <p:spPr>
          <a:xfrm>
            <a:off x="3873647" y="5269238"/>
            <a:ext cx="1065471" cy="276999"/>
          </a:xfrm>
          <a:prstGeom prst="rect">
            <a:avLst/>
          </a:prstGeom>
          <a:noFill/>
        </p:spPr>
        <p:txBody>
          <a:bodyPr wrap="square" rtlCol="0" anchor="ctr">
            <a:spAutoFit/>
          </a:bodyPr>
          <a:lstStyle/>
          <a:p>
            <a:pPr algn="ctr"/>
            <a:r>
              <a:rPr kumimoji="1" lang="en-US" altLang="ja-JP" sz="1200" b="1" dirty="0">
                <a:latin typeface="Arial" panose="020B0604020202020204" pitchFamily="34" charset="0"/>
                <a:cs typeface="Arial" panose="020B0604020202020204" pitchFamily="34" charset="0"/>
              </a:rPr>
              <a:t>60</a:t>
            </a:r>
            <a:endParaRPr kumimoji="1" lang="ja-JP" altLang="en-US" sz="1200" b="1" dirty="0">
              <a:latin typeface="Arial" panose="020B0604020202020204" pitchFamily="34" charset="0"/>
              <a:cs typeface="Arial" panose="020B0604020202020204" pitchFamily="34" charset="0"/>
            </a:endParaRPr>
          </a:p>
        </p:txBody>
      </p:sp>
      <p:sp>
        <p:nvSpPr>
          <p:cNvPr id="32" name="テキスト ボックス 31">
            <a:extLst>
              <a:ext uri="{FF2B5EF4-FFF2-40B4-BE49-F238E27FC236}">
                <a16:creationId xmlns:a16="http://schemas.microsoft.com/office/drawing/2014/main" id="{C5773B86-048D-4C64-B734-4DFC56FEEF81}"/>
              </a:ext>
            </a:extLst>
          </p:cNvPr>
          <p:cNvSpPr txBox="1">
            <a:spLocks noChangeAspect="1"/>
          </p:cNvSpPr>
          <p:nvPr/>
        </p:nvSpPr>
        <p:spPr>
          <a:xfrm>
            <a:off x="2436253" y="5569159"/>
            <a:ext cx="2031576" cy="305980"/>
          </a:xfrm>
          <a:prstGeom prst="rect">
            <a:avLst/>
          </a:prstGeom>
          <a:noFill/>
        </p:spPr>
        <p:txBody>
          <a:bodyPr wrap="square" rtlCol="0" anchor="ctr">
            <a:spAutoFit/>
          </a:bodyPr>
          <a:lstStyle/>
          <a:p>
            <a:pPr algn="ctr"/>
            <a:r>
              <a:rPr kumimoji="1" lang="en-US" altLang="ja-JP" sz="1200" b="1" dirty="0">
                <a:latin typeface="Arial" panose="020B0604020202020204" pitchFamily="34" charset="0"/>
                <a:cs typeface="Arial" panose="020B0604020202020204" pitchFamily="34" charset="0"/>
              </a:rPr>
              <a:t>Time (min)</a:t>
            </a:r>
            <a:endParaRPr kumimoji="1" lang="ja-JP" altLang="en-US" sz="1200" b="1" dirty="0">
              <a:latin typeface="Arial" panose="020B0604020202020204" pitchFamily="34" charset="0"/>
              <a:cs typeface="Arial" panose="020B0604020202020204" pitchFamily="34" charset="0"/>
            </a:endParaRPr>
          </a:p>
        </p:txBody>
      </p:sp>
      <p:sp>
        <p:nvSpPr>
          <p:cNvPr id="33" name="テキスト ボックス 32">
            <a:extLst>
              <a:ext uri="{FF2B5EF4-FFF2-40B4-BE49-F238E27FC236}">
                <a16:creationId xmlns:a16="http://schemas.microsoft.com/office/drawing/2014/main" id="{16794B73-9D45-4737-B983-02DFFBED2BFC}"/>
              </a:ext>
            </a:extLst>
          </p:cNvPr>
          <p:cNvSpPr txBox="1">
            <a:spLocks noChangeAspect="1"/>
          </p:cNvSpPr>
          <p:nvPr/>
        </p:nvSpPr>
        <p:spPr>
          <a:xfrm>
            <a:off x="2163249" y="5269238"/>
            <a:ext cx="774431" cy="276999"/>
          </a:xfrm>
          <a:prstGeom prst="rect">
            <a:avLst/>
          </a:prstGeom>
          <a:noFill/>
        </p:spPr>
        <p:txBody>
          <a:bodyPr wrap="square" rtlCol="0" anchor="ctr">
            <a:spAutoFit/>
          </a:bodyPr>
          <a:lstStyle/>
          <a:p>
            <a:pPr algn="ctr"/>
            <a:r>
              <a:rPr kumimoji="1" lang="en-US" altLang="ja-JP" sz="1200" b="1" dirty="0">
                <a:latin typeface="Arial" panose="020B0604020202020204" pitchFamily="34" charset="0"/>
                <a:cs typeface="Arial" panose="020B0604020202020204" pitchFamily="34" charset="0"/>
              </a:rPr>
              <a:t>2</a:t>
            </a:r>
          </a:p>
        </p:txBody>
      </p:sp>
      <p:sp>
        <p:nvSpPr>
          <p:cNvPr id="35" name="テキスト ボックス 34">
            <a:extLst>
              <a:ext uri="{FF2B5EF4-FFF2-40B4-BE49-F238E27FC236}">
                <a16:creationId xmlns:a16="http://schemas.microsoft.com/office/drawing/2014/main" id="{5FD7644A-3A95-4F79-921E-FF843233369A}"/>
              </a:ext>
            </a:extLst>
          </p:cNvPr>
          <p:cNvSpPr txBox="1"/>
          <p:nvPr/>
        </p:nvSpPr>
        <p:spPr>
          <a:xfrm>
            <a:off x="260648" y="8026155"/>
            <a:ext cx="6336704" cy="1815882"/>
          </a:xfrm>
          <a:prstGeom prst="rect">
            <a:avLst/>
          </a:prstGeom>
          <a:noFill/>
        </p:spPr>
        <p:txBody>
          <a:bodyPr wrap="square" rtlCol="0">
            <a:spAutoFit/>
          </a:bodyPr>
          <a:lstStyle/>
          <a:p>
            <a:pPr algn="just"/>
            <a:r>
              <a:rPr kumimoji="1" lang="en-US" altLang="ja-JP" sz="1400" dirty="0">
                <a:latin typeface="Times New Roman" panose="02020603050405020304" pitchFamily="18" charset="0"/>
                <a:cs typeface="Times New Roman" panose="02020603050405020304" pitchFamily="18" charset="0"/>
              </a:rPr>
              <a:t>S1 Fig.</a:t>
            </a:r>
          </a:p>
          <a:p>
            <a:pPr algn="just"/>
            <a:r>
              <a:rPr lang="en-US" altLang="ja-JP" sz="1400" dirty="0">
                <a:latin typeface="Times New Roman" panose="02020603050405020304" pitchFamily="18" charset="0"/>
                <a:cs typeface="Times New Roman" panose="02020603050405020304" pitchFamily="18" charset="0"/>
              </a:rPr>
              <a:t>No effect of IL-1β</a:t>
            </a:r>
            <a:r>
              <a:rPr lang="el-GR" altLang="ja-JP" sz="1400" dirty="0">
                <a:latin typeface="Times New Roman" panose="02020603050405020304" pitchFamily="18" charset="0"/>
                <a:cs typeface="Times New Roman" panose="02020603050405020304" pitchFamily="18" charset="0"/>
              </a:rPr>
              <a:t> </a:t>
            </a:r>
            <a:r>
              <a:rPr lang="en-US" altLang="ja-JP" sz="1400" dirty="0">
                <a:latin typeface="Times New Roman" panose="02020603050405020304" pitchFamily="18" charset="0"/>
                <a:cs typeface="Times New Roman" panose="02020603050405020304" pitchFamily="18" charset="0"/>
              </a:rPr>
              <a:t>on the phosphorylation of JNK and p38. The levels of phosphorylated JNK (p-JNK), total JNK (t-JNK), phosphorylated p38 (p-p38) and total p38 (t-p38) were detected by western blotting in dermal fibroblasts treated with 100 pM IL-1β</a:t>
            </a:r>
            <a:r>
              <a:rPr lang="el-GR" altLang="ja-JP" sz="1400" dirty="0">
                <a:latin typeface="Times New Roman" panose="02020603050405020304" pitchFamily="18" charset="0"/>
                <a:cs typeface="Times New Roman" panose="02020603050405020304" pitchFamily="18" charset="0"/>
              </a:rPr>
              <a:t> </a:t>
            </a:r>
            <a:r>
              <a:rPr lang="en-US" altLang="ja-JP" sz="1400" dirty="0">
                <a:latin typeface="Times New Roman" panose="02020603050405020304" pitchFamily="18" charset="0"/>
                <a:cs typeface="Times New Roman" panose="02020603050405020304" pitchFamily="18" charset="0"/>
              </a:rPr>
              <a:t>for 0-120 min. IL-1β</a:t>
            </a:r>
            <a:r>
              <a:rPr lang="el-GR" altLang="ja-JP" sz="1400" dirty="0">
                <a:latin typeface="Times New Roman" panose="02020603050405020304" pitchFamily="18" charset="0"/>
                <a:cs typeface="Times New Roman" panose="02020603050405020304" pitchFamily="18" charset="0"/>
              </a:rPr>
              <a:t> </a:t>
            </a:r>
            <a:r>
              <a:rPr lang="en-US" altLang="ja-JP" sz="1400" dirty="0">
                <a:latin typeface="Times New Roman" panose="02020603050405020304" pitchFamily="18" charset="0"/>
                <a:cs typeface="Times New Roman" panose="02020603050405020304" pitchFamily="18" charset="0"/>
              </a:rPr>
              <a:t>failed to activate JNK and p38. Results are representative in three independent experiments. Canine dermal fibroblasts from three beagle dogs were used, and each experiment was performed with cells derived from a single donor.</a:t>
            </a:r>
            <a:endParaRPr kumimoji="1" lang="ja-JP" altLang="en-US" sz="1400" dirty="0">
              <a:latin typeface="Times New Roman" panose="02020603050405020304" pitchFamily="18" charset="0"/>
              <a:cs typeface="Times New Roman" panose="02020603050405020304" pitchFamily="18" charset="0"/>
            </a:endParaRPr>
          </a:p>
        </p:txBody>
      </p:sp>
      <p:pic>
        <p:nvPicPr>
          <p:cNvPr id="3" name="図 2" descr="建物, 壁, 写真, 室内 が含まれている画像&#10;&#10;自動的に生成された説明">
            <a:extLst>
              <a:ext uri="{FF2B5EF4-FFF2-40B4-BE49-F238E27FC236}">
                <a16:creationId xmlns:a16="http://schemas.microsoft.com/office/drawing/2014/main" id="{3FEEE43C-7755-4203-8BDA-5E8282B4758D}"/>
              </a:ext>
            </a:extLst>
          </p:cNvPr>
          <p:cNvPicPr>
            <a:picLocks noChangeAspect="1"/>
          </p:cNvPicPr>
          <p:nvPr/>
        </p:nvPicPr>
        <p:blipFill rotWithShape="1">
          <a:blip r:embed="rId2">
            <a:extLst>
              <a:ext uri="{28A0092B-C50C-407E-A947-70E740481C1C}">
                <a14:useLocalDpi xmlns:a14="http://schemas.microsoft.com/office/drawing/2010/main" val="0"/>
              </a:ext>
            </a:extLst>
          </a:blip>
          <a:srcRect l="26670" t="16370" r="28902" b="62798"/>
          <a:stretch/>
        </p:blipFill>
        <p:spPr>
          <a:xfrm>
            <a:off x="1766172" y="2423528"/>
            <a:ext cx="2882028" cy="795286"/>
          </a:xfrm>
          <a:prstGeom prst="rect">
            <a:avLst/>
          </a:prstGeom>
          <a:ln w="28575">
            <a:solidFill>
              <a:schemeClr val="tx1"/>
            </a:solidFill>
          </a:ln>
        </p:spPr>
      </p:pic>
      <p:pic>
        <p:nvPicPr>
          <p:cNvPr id="6" name="図 5" descr="建物, 壁, 室内, 家具 が含まれている画像&#10;&#10;自動的に生成された説明">
            <a:extLst>
              <a:ext uri="{FF2B5EF4-FFF2-40B4-BE49-F238E27FC236}">
                <a16:creationId xmlns:a16="http://schemas.microsoft.com/office/drawing/2014/main" id="{BE31FCA8-951E-4354-B4C8-FF14E812411F}"/>
              </a:ext>
            </a:extLst>
          </p:cNvPr>
          <p:cNvPicPr>
            <a:picLocks noChangeAspect="1"/>
          </p:cNvPicPr>
          <p:nvPr/>
        </p:nvPicPr>
        <p:blipFill rotWithShape="1">
          <a:blip r:embed="rId3">
            <a:extLst>
              <a:ext uri="{28A0092B-C50C-407E-A947-70E740481C1C}">
                <a14:useLocalDpi xmlns:a14="http://schemas.microsoft.com/office/drawing/2010/main" val="0"/>
              </a:ext>
            </a:extLst>
          </a:blip>
          <a:srcRect l="21186" t="35838" r="34385" b="49780"/>
          <a:stretch/>
        </p:blipFill>
        <p:spPr>
          <a:xfrm>
            <a:off x="1766173" y="3390948"/>
            <a:ext cx="2882027" cy="549040"/>
          </a:xfrm>
          <a:prstGeom prst="rect">
            <a:avLst/>
          </a:prstGeom>
          <a:ln w="28575">
            <a:solidFill>
              <a:schemeClr val="tx1"/>
            </a:solidFill>
          </a:ln>
        </p:spPr>
      </p:pic>
      <p:pic>
        <p:nvPicPr>
          <p:cNvPr id="9" name="図 8">
            <a:extLst>
              <a:ext uri="{FF2B5EF4-FFF2-40B4-BE49-F238E27FC236}">
                <a16:creationId xmlns:a16="http://schemas.microsoft.com/office/drawing/2014/main" id="{6B875D96-C3F7-491D-AF3E-A4090E870E10}"/>
              </a:ext>
            </a:extLst>
          </p:cNvPr>
          <p:cNvPicPr>
            <a:picLocks noChangeAspect="1"/>
          </p:cNvPicPr>
          <p:nvPr/>
        </p:nvPicPr>
        <p:blipFill rotWithShape="1">
          <a:blip r:embed="rId4">
            <a:extLst>
              <a:ext uri="{28A0092B-C50C-407E-A947-70E740481C1C}">
                <a14:useLocalDpi xmlns:a14="http://schemas.microsoft.com/office/drawing/2010/main" val="0"/>
              </a:ext>
            </a:extLst>
          </a:blip>
          <a:srcRect l="30890" t="34875" r="15252" b="54026"/>
          <a:stretch/>
        </p:blipFill>
        <p:spPr>
          <a:xfrm>
            <a:off x="1757956" y="4592173"/>
            <a:ext cx="2890243" cy="489492"/>
          </a:xfrm>
          <a:prstGeom prst="rect">
            <a:avLst/>
          </a:prstGeom>
          <a:ln w="28575">
            <a:solidFill>
              <a:schemeClr val="tx1"/>
            </a:solidFill>
          </a:ln>
        </p:spPr>
      </p:pic>
      <p:pic>
        <p:nvPicPr>
          <p:cNvPr id="13" name="図 12">
            <a:extLst>
              <a:ext uri="{FF2B5EF4-FFF2-40B4-BE49-F238E27FC236}">
                <a16:creationId xmlns:a16="http://schemas.microsoft.com/office/drawing/2014/main" id="{EAA3BD92-E625-4949-8A2A-289E7247EAEC}"/>
              </a:ext>
            </a:extLst>
          </p:cNvPr>
          <p:cNvPicPr>
            <a:picLocks noChangeAspect="1"/>
          </p:cNvPicPr>
          <p:nvPr/>
        </p:nvPicPr>
        <p:blipFill rotWithShape="1">
          <a:blip r:embed="rId5">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val="0"/>
              </a:ext>
            </a:extLst>
          </a:blip>
          <a:srcRect l="35420" t="45358" r="13484" b="47083"/>
          <a:stretch/>
        </p:blipFill>
        <p:spPr>
          <a:xfrm>
            <a:off x="1757938" y="4110431"/>
            <a:ext cx="2890242" cy="333366"/>
          </a:xfrm>
          <a:prstGeom prst="rect">
            <a:avLst/>
          </a:prstGeom>
          <a:ln w="28575">
            <a:solidFill>
              <a:schemeClr val="tx1"/>
            </a:solidFill>
          </a:ln>
        </p:spPr>
      </p:pic>
      <p:cxnSp>
        <p:nvCxnSpPr>
          <p:cNvPr id="34" name="直線コネクタ 33">
            <a:extLst>
              <a:ext uri="{FF2B5EF4-FFF2-40B4-BE49-F238E27FC236}">
                <a16:creationId xmlns:a16="http://schemas.microsoft.com/office/drawing/2014/main" id="{5643E0FA-AFC7-4D20-8FFA-CF2C79BF4599}"/>
              </a:ext>
            </a:extLst>
          </p:cNvPr>
          <p:cNvCxnSpPr>
            <a:cxnSpLocks noChangeAspect="1"/>
          </p:cNvCxnSpPr>
          <p:nvPr/>
        </p:nvCxnSpPr>
        <p:spPr>
          <a:xfrm>
            <a:off x="1496643" y="3767676"/>
            <a:ext cx="23611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74373F89-EAF1-425F-AD54-A19D1C3D8261}"/>
              </a:ext>
            </a:extLst>
          </p:cNvPr>
          <p:cNvSpPr txBox="1">
            <a:spLocks noChangeAspect="1"/>
          </p:cNvSpPr>
          <p:nvPr/>
        </p:nvSpPr>
        <p:spPr>
          <a:xfrm>
            <a:off x="768244" y="3629176"/>
            <a:ext cx="928061" cy="276999"/>
          </a:xfrm>
          <a:prstGeom prst="rect">
            <a:avLst/>
          </a:prstGeom>
          <a:noFill/>
        </p:spPr>
        <p:txBody>
          <a:bodyPr wrap="square" rtlCol="0" anchor="ctr">
            <a:spAutoFit/>
          </a:bodyPr>
          <a:lstStyle/>
          <a:p>
            <a:pPr algn="ctr"/>
            <a:r>
              <a:rPr kumimoji="1" lang="en-US" altLang="ja-JP" sz="1200" b="1" dirty="0">
                <a:latin typeface="Arial" panose="020B0604020202020204" pitchFamily="34" charset="0"/>
                <a:cs typeface="Arial" panose="020B0604020202020204" pitchFamily="34" charset="0"/>
              </a:rPr>
              <a:t>46</a:t>
            </a:r>
            <a:endParaRPr kumimoji="1" lang="ja-JP" altLang="en-US" sz="1200" b="1" dirty="0">
              <a:latin typeface="Arial" panose="020B0604020202020204" pitchFamily="34" charset="0"/>
              <a:cs typeface="Arial" panose="020B0604020202020204" pitchFamily="34" charset="0"/>
            </a:endParaRPr>
          </a:p>
        </p:txBody>
      </p:sp>
      <p:cxnSp>
        <p:nvCxnSpPr>
          <p:cNvPr id="37" name="直線コネクタ 36">
            <a:extLst>
              <a:ext uri="{FF2B5EF4-FFF2-40B4-BE49-F238E27FC236}">
                <a16:creationId xmlns:a16="http://schemas.microsoft.com/office/drawing/2014/main" id="{57FA14DD-AB19-4CE2-83C2-3164E113F5A6}"/>
              </a:ext>
            </a:extLst>
          </p:cNvPr>
          <p:cNvCxnSpPr>
            <a:cxnSpLocks noChangeAspect="1"/>
          </p:cNvCxnSpPr>
          <p:nvPr/>
        </p:nvCxnSpPr>
        <p:spPr>
          <a:xfrm>
            <a:off x="1496643" y="3529448"/>
            <a:ext cx="23611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テキスト ボックス 37">
            <a:extLst>
              <a:ext uri="{FF2B5EF4-FFF2-40B4-BE49-F238E27FC236}">
                <a16:creationId xmlns:a16="http://schemas.microsoft.com/office/drawing/2014/main" id="{0C4C8CEC-3D5F-459B-BA5D-3B8E9FE56FB7}"/>
              </a:ext>
            </a:extLst>
          </p:cNvPr>
          <p:cNvSpPr txBox="1">
            <a:spLocks noChangeAspect="1"/>
          </p:cNvSpPr>
          <p:nvPr/>
        </p:nvSpPr>
        <p:spPr>
          <a:xfrm>
            <a:off x="768244" y="3390948"/>
            <a:ext cx="928061" cy="276999"/>
          </a:xfrm>
          <a:prstGeom prst="rect">
            <a:avLst/>
          </a:prstGeom>
          <a:noFill/>
        </p:spPr>
        <p:txBody>
          <a:bodyPr wrap="square" rtlCol="0" anchor="ctr">
            <a:spAutoFit/>
          </a:bodyPr>
          <a:lstStyle/>
          <a:p>
            <a:pPr algn="ctr"/>
            <a:r>
              <a:rPr kumimoji="1" lang="en-US" altLang="ja-JP" sz="1200" b="1" dirty="0">
                <a:latin typeface="Arial" panose="020B0604020202020204" pitchFamily="34" charset="0"/>
                <a:cs typeface="Arial" panose="020B0604020202020204" pitchFamily="34" charset="0"/>
              </a:rPr>
              <a:t>54</a:t>
            </a:r>
            <a:endParaRPr kumimoji="1" lang="ja-JP" altLang="en-US" sz="1200" b="1" dirty="0">
              <a:latin typeface="Arial" panose="020B0604020202020204" pitchFamily="34" charset="0"/>
              <a:cs typeface="Arial" panose="020B0604020202020204" pitchFamily="34" charset="0"/>
            </a:endParaRPr>
          </a:p>
        </p:txBody>
      </p:sp>
      <p:cxnSp>
        <p:nvCxnSpPr>
          <p:cNvPr id="39" name="直線コネクタ 38">
            <a:extLst>
              <a:ext uri="{FF2B5EF4-FFF2-40B4-BE49-F238E27FC236}">
                <a16:creationId xmlns:a16="http://schemas.microsoft.com/office/drawing/2014/main" id="{D67E66D6-C367-4ADF-A85C-B6D85C1EA518}"/>
              </a:ext>
            </a:extLst>
          </p:cNvPr>
          <p:cNvCxnSpPr>
            <a:cxnSpLocks noChangeAspect="1"/>
          </p:cNvCxnSpPr>
          <p:nvPr/>
        </p:nvCxnSpPr>
        <p:spPr>
          <a:xfrm>
            <a:off x="1496643" y="2843740"/>
            <a:ext cx="23611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テキスト ボックス 39">
            <a:extLst>
              <a:ext uri="{FF2B5EF4-FFF2-40B4-BE49-F238E27FC236}">
                <a16:creationId xmlns:a16="http://schemas.microsoft.com/office/drawing/2014/main" id="{6E65348C-88EF-47F4-A572-2E1D28B75D29}"/>
              </a:ext>
            </a:extLst>
          </p:cNvPr>
          <p:cNvSpPr txBox="1">
            <a:spLocks noChangeAspect="1"/>
          </p:cNvSpPr>
          <p:nvPr/>
        </p:nvSpPr>
        <p:spPr>
          <a:xfrm>
            <a:off x="768244" y="2705240"/>
            <a:ext cx="928061" cy="276999"/>
          </a:xfrm>
          <a:prstGeom prst="rect">
            <a:avLst/>
          </a:prstGeom>
          <a:noFill/>
        </p:spPr>
        <p:txBody>
          <a:bodyPr wrap="square" rtlCol="0" anchor="ctr">
            <a:spAutoFit/>
          </a:bodyPr>
          <a:lstStyle/>
          <a:p>
            <a:pPr algn="ctr"/>
            <a:r>
              <a:rPr kumimoji="1" lang="en-US" altLang="ja-JP" sz="1200" b="1" dirty="0">
                <a:latin typeface="Arial" panose="020B0604020202020204" pitchFamily="34" charset="0"/>
                <a:cs typeface="Arial" panose="020B0604020202020204" pitchFamily="34" charset="0"/>
              </a:rPr>
              <a:t>46</a:t>
            </a:r>
            <a:endParaRPr kumimoji="1" lang="ja-JP" altLang="en-US" sz="1200" b="1" dirty="0">
              <a:latin typeface="Arial" panose="020B0604020202020204" pitchFamily="34" charset="0"/>
              <a:cs typeface="Arial" panose="020B0604020202020204" pitchFamily="34" charset="0"/>
            </a:endParaRPr>
          </a:p>
        </p:txBody>
      </p:sp>
      <p:cxnSp>
        <p:nvCxnSpPr>
          <p:cNvPr id="41" name="直線コネクタ 40">
            <a:extLst>
              <a:ext uri="{FF2B5EF4-FFF2-40B4-BE49-F238E27FC236}">
                <a16:creationId xmlns:a16="http://schemas.microsoft.com/office/drawing/2014/main" id="{18BA4F9A-9B58-4719-99F5-81BB31E6EBCF}"/>
              </a:ext>
            </a:extLst>
          </p:cNvPr>
          <p:cNvCxnSpPr>
            <a:cxnSpLocks noChangeAspect="1"/>
          </p:cNvCxnSpPr>
          <p:nvPr/>
        </p:nvCxnSpPr>
        <p:spPr>
          <a:xfrm>
            <a:off x="1496643" y="2614276"/>
            <a:ext cx="23611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テキスト ボックス 41">
            <a:extLst>
              <a:ext uri="{FF2B5EF4-FFF2-40B4-BE49-F238E27FC236}">
                <a16:creationId xmlns:a16="http://schemas.microsoft.com/office/drawing/2014/main" id="{427E2AD8-AD7A-4F83-A3C5-9C4F8A7D492B}"/>
              </a:ext>
            </a:extLst>
          </p:cNvPr>
          <p:cNvSpPr txBox="1">
            <a:spLocks noChangeAspect="1"/>
          </p:cNvSpPr>
          <p:nvPr/>
        </p:nvSpPr>
        <p:spPr>
          <a:xfrm>
            <a:off x="768244" y="2475776"/>
            <a:ext cx="928061" cy="276999"/>
          </a:xfrm>
          <a:prstGeom prst="rect">
            <a:avLst/>
          </a:prstGeom>
          <a:noFill/>
        </p:spPr>
        <p:txBody>
          <a:bodyPr wrap="square" rtlCol="0" anchor="ctr">
            <a:spAutoFit/>
          </a:bodyPr>
          <a:lstStyle/>
          <a:p>
            <a:pPr algn="ctr"/>
            <a:r>
              <a:rPr kumimoji="1" lang="en-US" altLang="ja-JP" sz="1200" b="1" dirty="0">
                <a:latin typeface="Arial" panose="020B0604020202020204" pitchFamily="34" charset="0"/>
                <a:cs typeface="Arial" panose="020B0604020202020204" pitchFamily="34" charset="0"/>
              </a:rPr>
              <a:t>54</a:t>
            </a:r>
            <a:endParaRPr kumimoji="1" lang="ja-JP" altLang="en-US" sz="1200" b="1" dirty="0">
              <a:latin typeface="Arial" panose="020B0604020202020204" pitchFamily="34" charset="0"/>
              <a:cs typeface="Arial" panose="020B0604020202020204" pitchFamily="34" charset="0"/>
            </a:endParaRPr>
          </a:p>
        </p:txBody>
      </p:sp>
      <p:sp>
        <p:nvSpPr>
          <p:cNvPr id="43" name="二等辺三角形 42">
            <a:extLst>
              <a:ext uri="{FF2B5EF4-FFF2-40B4-BE49-F238E27FC236}">
                <a16:creationId xmlns:a16="http://schemas.microsoft.com/office/drawing/2014/main" id="{AACC4731-4EF6-4B62-B2C1-3541F5582181}"/>
              </a:ext>
            </a:extLst>
          </p:cNvPr>
          <p:cNvSpPr>
            <a:spLocks noChangeAspect="1"/>
          </p:cNvSpPr>
          <p:nvPr/>
        </p:nvSpPr>
        <p:spPr>
          <a:xfrm rot="16200000">
            <a:off x="4684105" y="3788047"/>
            <a:ext cx="99317" cy="13109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b="1">
              <a:latin typeface="Arial" panose="020B0604020202020204" pitchFamily="34" charset="0"/>
              <a:cs typeface="Arial" panose="020B0604020202020204" pitchFamily="34" charset="0"/>
            </a:endParaRPr>
          </a:p>
        </p:txBody>
      </p:sp>
      <p:sp>
        <p:nvSpPr>
          <p:cNvPr id="44" name="テキスト ボックス 43">
            <a:extLst>
              <a:ext uri="{FF2B5EF4-FFF2-40B4-BE49-F238E27FC236}">
                <a16:creationId xmlns:a16="http://schemas.microsoft.com/office/drawing/2014/main" id="{0EF5F2A5-1F86-4C48-AE66-77A466C8B771}"/>
              </a:ext>
            </a:extLst>
          </p:cNvPr>
          <p:cNvSpPr txBox="1">
            <a:spLocks noChangeAspect="1"/>
          </p:cNvSpPr>
          <p:nvPr/>
        </p:nvSpPr>
        <p:spPr>
          <a:xfrm>
            <a:off x="4867910" y="3715092"/>
            <a:ext cx="2037155" cy="276999"/>
          </a:xfrm>
          <a:prstGeom prst="rect">
            <a:avLst/>
          </a:prstGeom>
          <a:noFill/>
        </p:spPr>
        <p:txBody>
          <a:bodyPr wrap="square" rtlCol="0" anchor="ctr">
            <a:spAutoFit/>
          </a:bodyPr>
          <a:lstStyle/>
          <a:p>
            <a:r>
              <a:rPr lang="en-US" altLang="ja-JP" sz="1200" b="1" dirty="0">
                <a:latin typeface="Arial" panose="020B0604020202020204" pitchFamily="34" charset="0"/>
                <a:cs typeface="Arial" panose="020B0604020202020204" pitchFamily="34" charset="0"/>
              </a:rPr>
              <a:t>t</a:t>
            </a:r>
            <a:r>
              <a:rPr kumimoji="1" lang="en-US" altLang="ja-JP" sz="1200" b="1" dirty="0">
                <a:latin typeface="Arial" panose="020B0604020202020204" pitchFamily="34" charset="0"/>
                <a:cs typeface="Arial" panose="020B0604020202020204" pitchFamily="34" charset="0"/>
              </a:rPr>
              <a:t>-JNK</a:t>
            </a:r>
            <a:endParaRPr kumimoji="1" lang="ja-JP" altLang="en-US" sz="1200" b="1" dirty="0">
              <a:latin typeface="Arial" panose="020B0604020202020204" pitchFamily="34" charset="0"/>
              <a:cs typeface="Arial" panose="020B0604020202020204" pitchFamily="34" charset="0"/>
            </a:endParaRPr>
          </a:p>
        </p:txBody>
      </p:sp>
      <p:sp>
        <p:nvSpPr>
          <p:cNvPr id="45" name="二等辺三角形 44">
            <a:extLst>
              <a:ext uri="{FF2B5EF4-FFF2-40B4-BE49-F238E27FC236}">
                <a16:creationId xmlns:a16="http://schemas.microsoft.com/office/drawing/2014/main" id="{521844BD-C1CB-47FD-8668-9CB49A22D09E}"/>
              </a:ext>
            </a:extLst>
          </p:cNvPr>
          <p:cNvSpPr>
            <a:spLocks noChangeAspect="1"/>
          </p:cNvSpPr>
          <p:nvPr/>
        </p:nvSpPr>
        <p:spPr>
          <a:xfrm rot="16200000">
            <a:off x="4684105" y="3549922"/>
            <a:ext cx="99317" cy="13109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b="1">
              <a:latin typeface="Arial" panose="020B0604020202020204" pitchFamily="34" charset="0"/>
              <a:cs typeface="Arial" panose="020B0604020202020204" pitchFamily="34" charset="0"/>
            </a:endParaRPr>
          </a:p>
        </p:txBody>
      </p:sp>
      <p:sp>
        <p:nvSpPr>
          <p:cNvPr id="46" name="テキスト ボックス 45">
            <a:extLst>
              <a:ext uri="{FF2B5EF4-FFF2-40B4-BE49-F238E27FC236}">
                <a16:creationId xmlns:a16="http://schemas.microsoft.com/office/drawing/2014/main" id="{10C8CC84-B33E-47CF-B593-7EFA1DAC78B1}"/>
              </a:ext>
            </a:extLst>
          </p:cNvPr>
          <p:cNvSpPr txBox="1">
            <a:spLocks noChangeAspect="1"/>
          </p:cNvSpPr>
          <p:nvPr/>
        </p:nvSpPr>
        <p:spPr>
          <a:xfrm>
            <a:off x="4867910" y="3476967"/>
            <a:ext cx="2037155" cy="276999"/>
          </a:xfrm>
          <a:prstGeom prst="rect">
            <a:avLst/>
          </a:prstGeom>
          <a:noFill/>
        </p:spPr>
        <p:txBody>
          <a:bodyPr wrap="square" rtlCol="0" anchor="ctr">
            <a:spAutoFit/>
          </a:bodyPr>
          <a:lstStyle/>
          <a:p>
            <a:r>
              <a:rPr lang="en-US" altLang="ja-JP" sz="1200" b="1" dirty="0">
                <a:latin typeface="Arial" panose="020B0604020202020204" pitchFamily="34" charset="0"/>
                <a:cs typeface="Arial" panose="020B0604020202020204" pitchFamily="34" charset="0"/>
              </a:rPr>
              <a:t>t</a:t>
            </a:r>
            <a:r>
              <a:rPr kumimoji="1" lang="en-US" altLang="ja-JP" sz="1200" b="1" dirty="0">
                <a:latin typeface="Arial" panose="020B0604020202020204" pitchFamily="34" charset="0"/>
                <a:cs typeface="Arial" panose="020B0604020202020204" pitchFamily="34" charset="0"/>
              </a:rPr>
              <a:t>-JNK</a:t>
            </a:r>
            <a:endParaRPr kumimoji="1" lang="ja-JP" altLang="en-US" sz="1200" b="1" dirty="0">
              <a:latin typeface="Arial" panose="020B0604020202020204" pitchFamily="34" charset="0"/>
              <a:cs typeface="Arial" panose="020B0604020202020204" pitchFamily="34" charset="0"/>
            </a:endParaRPr>
          </a:p>
        </p:txBody>
      </p:sp>
      <p:sp>
        <p:nvSpPr>
          <p:cNvPr id="47" name="二等辺三角形 46">
            <a:extLst>
              <a:ext uri="{FF2B5EF4-FFF2-40B4-BE49-F238E27FC236}">
                <a16:creationId xmlns:a16="http://schemas.microsoft.com/office/drawing/2014/main" id="{7310A382-41F9-4DD4-94E4-B216FF6778AF}"/>
              </a:ext>
            </a:extLst>
          </p:cNvPr>
          <p:cNvSpPr>
            <a:spLocks noChangeAspect="1"/>
          </p:cNvSpPr>
          <p:nvPr/>
        </p:nvSpPr>
        <p:spPr>
          <a:xfrm rot="16200000">
            <a:off x="4684105" y="2894038"/>
            <a:ext cx="99317" cy="13109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b="1">
              <a:latin typeface="Arial" panose="020B0604020202020204" pitchFamily="34" charset="0"/>
              <a:cs typeface="Arial" panose="020B0604020202020204" pitchFamily="34" charset="0"/>
            </a:endParaRPr>
          </a:p>
        </p:txBody>
      </p:sp>
      <p:sp>
        <p:nvSpPr>
          <p:cNvPr id="48" name="テキスト ボックス 47">
            <a:extLst>
              <a:ext uri="{FF2B5EF4-FFF2-40B4-BE49-F238E27FC236}">
                <a16:creationId xmlns:a16="http://schemas.microsoft.com/office/drawing/2014/main" id="{E00D2742-A0DA-429C-A222-670E0F0DD3A5}"/>
              </a:ext>
            </a:extLst>
          </p:cNvPr>
          <p:cNvSpPr txBox="1">
            <a:spLocks noChangeAspect="1"/>
          </p:cNvSpPr>
          <p:nvPr/>
        </p:nvSpPr>
        <p:spPr>
          <a:xfrm>
            <a:off x="4867910" y="2821083"/>
            <a:ext cx="2037155" cy="276999"/>
          </a:xfrm>
          <a:prstGeom prst="rect">
            <a:avLst/>
          </a:prstGeom>
          <a:noFill/>
        </p:spPr>
        <p:txBody>
          <a:bodyPr wrap="square" rtlCol="0" anchor="ctr">
            <a:spAutoFit/>
          </a:bodyPr>
          <a:lstStyle/>
          <a:p>
            <a:r>
              <a:rPr kumimoji="1" lang="en-US" altLang="ja-JP" sz="1200" b="1" dirty="0">
                <a:latin typeface="Arial" panose="020B0604020202020204" pitchFamily="34" charset="0"/>
                <a:cs typeface="Arial" panose="020B0604020202020204" pitchFamily="34" charset="0"/>
              </a:rPr>
              <a:t>p-JNK</a:t>
            </a:r>
            <a:endParaRPr kumimoji="1" lang="ja-JP" altLang="en-US" sz="1200" b="1" dirty="0">
              <a:latin typeface="Arial" panose="020B0604020202020204" pitchFamily="34" charset="0"/>
              <a:cs typeface="Arial" panose="020B0604020202020204" pitchFamily="34" charset="0"/>
            </a:endParaRPr>
          </a:p>
        </p:txBody>
      </p:sp>
      <p:sp>
        <p:nvSpPr>
          <p:cNvPr id="49" name="二等辺三角形 48">
            <a:extLst>
              <a:ext uri="{FF2B5EF4-FFF2-40B4-BE49-F238E27FC236}">
                <a16:creationId xmlns:a16="http://schemas.microsoft.com/office/drawing/2014/main" id="{B6017B2D-A03B-4E3E-B575-5A1F6BA5682C}"/>
              </a:ext>
            </a:extLst>
          </p:cNvPr>
          <p:cNvSpPr>
            <a:spLocks noChangeAspect="1"/>
          </p:cNvSpPr>
          <p:nvPr/>
        </p:nvSpPr>
        <p:spPr>
          <a:xfrm rot="16200000">
            <a:off x="4684105" y="2655913"/>
            <a:ext cx="99317" cy="13109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b="1">
              <a:latin typeface="Arial" panose="020B0604020202020204" pitchFamily="34" charset="0"/>
              <a:cs typeface="Arial" panose="020B0604020202020204" pitchFamily="34" charset="0"/>
            </a:endParaRPr>
          </a:p>
        </p:txBody>
      </p:sp>
      <p:sp>
        <p:nvSpPr>
          <p:cNvPr id="50" name="テキスト ボックス 49">
            <a:extLst>
              <a:ext uri="{FF2B5EF4-FFF2-40B4-BE49-F238E27FC236}">
                <a16:creationId xmlns:a16="http://schemas.microsoft.com/office/drawing/2014/main" id="{7209B9FD-C0F2-4B67-8002-BA538DC4D313}"/>
              </a:ext>
            </a:extLst>
          </p:cNvPr>
          <p:cNvSpPr txBox="1">
            <a:spLocks noChangeAspect="1"/>
          </p:cNvSpPr>
          <p:nvPr/>
        </p:nvSpPr>
        <p:spPr>
          <a:xfrm>
            <a:off x="4867910" y="2582958"/>
            <a:ext cx="2037155" cy="276999"/>
          </a:xfrm>
          <a:prstGeom prst="rect">
            <a:avLst/>
          </a:prstGeom>
          <a:noFill/>
        </p:spPr>
        <p:txBody>
          <a:bodyPr wrap="square" rtlCol="0" anchor="ctr">
            <a:spAutoFit/>
          </a:bodyPr>
          <a:lstStyle/>
          <a:p>
            <a:r>
              <a:rPr kumimoji="1" lang="en-US" altLang="ja-JP" sz="1200" b="1" dirty="0">
                <a:latin typeface="Arial" panose="020B0604020202020204" pitchFamily="34" charset="0"/>
                <a:cs typeface="Arial" panose="020B0604020202020204" pitchFamily="34" charset="0"/>
              </a:rPr>
              <a:t>p-JNK</a:t>
            </a:r>
            <a:endParaRPr kumimoji="1" lang="ja-JP"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48968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4968D01C-71FF-491C-948D-014C66E742B8}"/>
              </a:ext>
            </a:extLst>
          </p:cNvPr>
          <p:cNvSpPr/>
          <p:nvPr/>
        </p:nvSpPr>
        <p:spPr>
          <a:xfrm>
            <a:off x="399266" y="219429"/>
            <a:ext cx="6089215" cy="5206682"/>
          </a:xfrm>
          <a:prstGeom prst="rect">
            <a:avLst/>
          </a:prstGeom>
        </p:spPr>
        <p:txBody>
          <a:bodyPr wrap="square">
            <a:spAutoFit/>
          </a:bodyPr>
          <a:lstStyle/>
          <a:p>
            <a:pPr algn="just">
              <a:lnSpc>
                <a:spcPct val="200000"/>
              </a:lnSpc>
              <a:spcAft>
                <a:spcPts val="0"/>
              </a:spcAft>
            </a:pPr>
            <a:r>
              <a:rPr lang="en-US" altLang="ja-JP" sz="1200" b="1" kern="100" dirty="0">
                <a:latin typeface="Times New Roman" panose="02020603050405020304" pitchFamily="18" charset="0"/>
                <a:ea typeface="ＭＳ 明朝" panose="02020609040205080304" pitchFamily="17" charset="-128"/>
                <a:cs typeface="Times New Roman" panose="02020603050405020304" pitchFamily="18" charset="0"/>
              </a:rPr>
              <a:t>Western blotting</a:t>
            </a:r>
          </a:p>
          <a:p>
            <a:pPr algn="just">
              <a:lnSpc>
                <a:spcPct val="200000"/>
              </a:lnSpc>
              <a:spcAft>
                <a:spcPts val="0"/>
              </a:spcAft>
            </a:pPr>
            <a:r>
              <a:rPr lang="en-US" altLang="ja-JP" sz="1200" kern="100" dirty="0">
                <a:latin typeface="Times New Roman" panose="02020603050405020304" pitchFamily="18" charset="0"/>
                <a:ea typeface="ＭＳ 明朝" panose="02020609040205080304" pitchFamily="17" charset="-128"/>
                <a:cs typeface="Times New Roman" panose="02020603050405020304" pitchFamily="18" charset="0"/>
              </a:rPr>
              <a:t>Cells were lysed with a lysis buffer containing 20 </a:t>
            </a:r>
            <a:r>
              <a:rPr lang="en-US" altLang="ja-JP" sz="1200" kern="100" dirty="0" err="1">
                <a:latin typeface="Times New Roman" panose="02020603050405020304" pitchFamily="18" charset="0"/>
                <a:ea typeface="ＭＳ 明朝" panose="02020609040205080304" pitchFamily="17" charset="-128"/>
                <a:cs typeface="Times New Roman" panose="02020603050405020304" pitchFamily="18" charset="0"/>
              </a:rPr>
              <a:t>mM</a:t>
            </a:r>
            <a:r>
              <a:rPr lang="en-US" altLang="ja-JP" sz="1200" kern="100" dirty="0">
                <a:latin typeface="Times New Roman" panose="02020603050405020304" pitchFamily="18" charset="0"/>
                <a:ea typeface="ＭＳ 明朝" panose="02020609040205080304" pitchFamily="17" charset="-128"/>
                <a:cs typeface="Times New Roman" panose="02020603050405020304" pitchFamily="18" charset="0"/>
              </a:rPr>
              <a:t> HEPES, 1 </a:t>
            </a:r>
            <a:r>
              <a:rPr lang="en-US" altLang="ja-JP" sz="1200" kern="100" dirty="0" err="1">
                <a:latin typeface="Times New Roman" panose="02020603050405020304" pitchFamily="18" charset="0"/>
                <a:ea typeface="ＭＳ 明朝" panose="02020609040205080304" pitchFamily="17" charset="-128"/>
                <a:cs typeface="Times New Roman" panose="02020603050405020304" pitchFamily="18" charset="0"/>
              </a:rPr>
              <a:t>mM</a:t>
            </a:r>
            <a:r>
              <a:rPr lang="en-US" altLang="ja-JP" sz="1200" kern="100" dirty="0">
                <a:latin typeface="Times New Roman" panose="02020603050405020304" pitchFamily="18" charset="0"/>
                <a:ea typeface="ＭＳ 明朝" panose="02020609040205080304" pitchFamily="17" charset="-128"/>
                <a:cs typeface="Times New Roman" panose="02020603050405020304" pitchFamily="18" charset="0"/>
              </a:rPr>
              <a:t> PMSF, 10 </a:t>
            </a:r>
            <a:r>
              <a:rPr lang="en-US" altLang="ja-JP" sz="1200" kern="100" dirty="0" err="1">
                <a:latin typeface="Times New Roman" panose="02020603050405020304" pitchFamily="18" charset="0"/>
                <a:ea typeface="ＭＳ 明朝" panose="02020609040205080304" pitchFamily="17" charset="-128"/>
                <a:cs typeface="Times New Roman" panose="02020603050405020304" pitchFamily="18" charset="0"/>
              </a:rPr>
              <a:t>mM</a:t>
            </a:r>
            <a:r>
              <a:rPr lang="en-US" altLang="ja-JP" sz="1200" kern="100" dirty="0">
                <a:latin typeface="Times New Roman" panose="02020603050405020304" pitchFamily="18" charset="0"/>
                <a:ea typeface="ＭＳ 明朝" panose="02020609040205080304" pitchFamily="17" charset="-128"/>
                <a:cs typeface="Times New Roman" panose="02020603050405020304" pitchFamily="18" charset="0"/>
              </a:rPr>
              <a:t> sodium fluoride, and a complete mini EDTA-free protease inhibitor cocktail, at pH 7.4. Protein concentrations were adjusted using the Bradford method [34]. Extracted proteins were boiled at 98 °</a:t>
            </a:r>
            <a:r>
              <a:rPr lang="en-US" altLang="ja-JP" sz="1200" dirty="0"/>
              <a:t>C</a:t>
            </a:r>
            <a:r>
              <a:rPr lang="en-US" altLang="ja-JP" sz="1200" kern="100" dirty="0">
                <a:latin typeface="Times New Roman" panose="02020603050405020304" pitchFamily="18" charset="0"/>
                <a:ea typeface="ＭＳ 明朝" panose="02020609040205080304" pitchFamily="17" charset="-128"/>
                <a:cs typeface="Times New Roman" panose="02020603050405020304" pitchFamily="18" charset="0"/>
              </a:rPr>
              <a:t> for 5 min in SDS buffer, and samples were loaded into separate lanes of 12% Mini-PROTEAN TGX gel and </a:t>
            </a:r>
            <a:r>
              <a:rPr lang="en-US" altLang="ja-JP" sz="1200" kern="100" dirty="0" err="1">
                <a:latin typeface="Times New Roman" panose="02020603050405020304" pitchFamily="18" charset="0"/>
                <a:ea typeface="ＭＳ 明朝" panose="02020609040205080304" pitchFamily="17" charset="-128"/>
                <a:cs typeface="Times New Roman" panose="02020603050405020304" pitchFamily="18" charset="0"/>
              </a:rPr>
              <a:t>electrophoretically</a:t>
            </a:r>
            <a:r>
              <a:rPr lang="en-US" altLang="ja-JP" sz="1200" kern="100" dirty="0">
                <a:latin typeface="Times New Roman" panose="02020603050405020304" pitchFamily="18" charset="0"/>
                <a:ea typeface="ＭＳ 明朝" panose="02020609040205080304" pitchFamily="17" charset="-128"/>
                <a:cs typeface="Times New Roman" panose="02020603050405020304" pitchFamily="18" charset="0"/>
              </a:rPr>
              <a:t> separated. Separated proteins were transferred to PVDF membranes, treated with Block Ace for 50 min at room temperature, and incubated with rabbit monoclonal antibodies against </a:t>
            </a:r>
            <a:r>
              <a:rPr lang="en-US" altLang="ja-JP" sz="1200" kern="100" dirty="0" err="1">
                <a:latin typeface="Times New Roman" panose="02020603050405020304" pitchFamily="18" charset="0"/>
                <a:ea typeface="ＭＳ 明朝" panose="02020609040205080304" pitchFamily="17" charset="-128"/>
                <a:cs typeface="Times New Roman" panose="02020603050405020304" pitchFamily="18" charset="0"/>
              </a:rPr>
              <a:t>phosphirylated</a:t>
            </a:r>
            <a:r>
              <a:rPr lang="en-US" altLang="ja-JP" sz="1200" kern="100" dirty="0">
                <a:latin typeface="Times New Roman" panose="02020603050405020304" pitchFamily="18" charset="0"/>
                <a:ea typeface="ＭＳ 明朝" panose="02020609040205080304" pitchFamily="17" charset="-128"/>
                <a:cs typeface="Times New Roman" panose="02020603050405020304" pitchFamily="18" charset="0"/>
              </a:rPr>
              <a:t> JNK (p-JNK; 1:1,000, Promega Co.), total JNK (t-JNK [EPR140(2)]; 1:1,000, </a:t>
            </a:r>
            <a:r>
              <a:rPr lang="en-US" altLang="ja-JP" sz="1200" kern="100" dirty="0" err="1">
                <a:latin typeface="Times New Roman" panose="02020603050405020304" pitchFamily="18" charset="0"/>
                <a:ea typeface="ＭＳ 明朝" panose="02020609040205080304" pitchFamily="17" charset="-128"/>
                <a:cs typeface="Times New Roman" panose="02020603050405020304" pitchFamily="18" charset="0"/>
              </a:rPr>
              <a:t>abcam</a:t>
            </a:r>
            <a:r>
              <a:rPr lang="en-US" altLang="ja-JP" sz="1200" kern="100" dirty="0">
                <a:latin typeface="Times New Roman" panose="02020603050405020304" pitchFamily="18" charset="0"/>
                <a:ea typeface="ＭＳ 明朝" panose="02020609040205080304" pitchFamily="17" charset="-128"/>
                <a:cs typeface="Times New Roman" panose="02020603050405020304" pitchFamily="18" charset="0"/>
              </a:rPr>
              <a:t>), phosphorylated p38 (p-p38; 1:1,000, Cell Signaling Technology Japan, K.K.) or total p38 (t-p38; 1:1,000, Cell Signaling Technology Japan, K.K.) for 120 min at room temperature. After washing, membranes were incubated with HRP-conjugated anti-rabbit (1:10,000) for 90 min at room temperature. Immunoreactivity was detected using ECL Western Blotting Analysis System. Chemiluminescent signals of membranes were measured using </a:t>
            </a:r>
            <a:r>
              <a:rPr lang="en-US" altLang="ja-JP" sz="1200" kern="100" dirty="0" err="1">
                <a:latin typeface="Times New Roman" panose="02020603050405020304" pitchFamily="18" charset="0"/>
                <a:ea typeface="ＭＳ 明朝" panose="02020609040205080304" pitchFamily="17" charset="-128"/>
                <a:cs typeface="Times New Roman" panose="02020603050405020304" pitchFamily="18" charset="0"/>
              </a:rPr>
              <a:t>ImageQuant</a:t>
            </a:r>
            <a:r>
              <a:rPr lang="en-US" altLang="ja-JP" sz="1200" kern="100" dirty="0">
                <a:latin typeface="Times New Roman" panose="02020603050405020304" pitchFamily="18" charset="0"/>
                <a:ea typeface="ＭＳ 明朝" panose="02020609040205080304" pitchFamily="17" charset="-128"/>
                <a:cs typeface="Times New Roman" panose="02020603050405020304" pitchFamily="18" charset="0"/>
              </a:rPr>
              <a:t> LAS 4000 mini.  </a:t>
            </a:r>
            <a:endParaRPr lang="ja-JP" altLang="ja-JP" sz="1200" kern="100" dirty="0">
              <a:latin typeface="Times New Roman" panose="02020603050405020304" pitchFamily="18" charset="0"/>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100941419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384</TotalTime>
  <Words>327</Words>
  <Application>Microsoft Office PowerPoint</Application>
  <PresentationFormat>A4 210 x 297 mm</PresentationFormat>
  <Paragraphs>24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Arial</vt:lpstr>
      <vt:lpstr>Calibri</vt:lpstr>
      <vt:lpstr>Calibri Light</vt:lpstr>
      <vt:lpstr>Times New Roman</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中野令</dc:creator>
  <cp:lastModifiedBy>令 中野</cp:lastModifiedBy>
  <cp:revision>11</cp:revision>
  <dcterms:created xsi:type="dcterms:W3CDTF">2017-07-15T00:30:53Z</dcterms:created>
  <dcterms:modified xsi:type="dcterms:W3CDTF">2019-07-16T02:40:27Z</dcterms:modified>
</cp:coreProperties>
</file>