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8" r:id="rId7"/>
    <p:sldId id="267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0" autoAdjust="0"/>
    <p:restoredTop sz="94660"/>
  </p:normalViewPr>
  <p:slideViewPr>
    <p:cSldViewPr>
      <p:cViewPr varScale="1">
        <p:scale>
          <a:sx n="82" d="100"/>
          <a:sy n="82" d="100"/>
        </p:scale>
        <p:origin x="108" y="7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10/17/2017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</a:t>
            </a:r>
            <a:r>
              <a:rPr 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Cardiology   |  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4478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400" b="1" dirty="0"/>
              <a:t>Assessment of attenuation correction for myocardial PET imaging using combined PET/MRI</a:t>
            </a:r>
            <a:r>
              <a:rPr lang="en-US" sz="2400" dirty="0"/>
              <a:t/>
            </a:r>
            <a:br>
              <a:rPr lang="en-US" sz="2400" dirty="0"/>
            </a:br>
            <a:endParaRPr lang="en-US" altLang="en-US" sz="5400" dirty="0" smtClean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287214" y="2057400"/>
            <a:ext cx="9009185" cy="22860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marL="0" lvl="1" algn="l">
              <a:spcAft>
                <a:spcPts val="1200"/>
              </a:spcAft>
            </a:pPr>
            <a:r>
              <a:rPr lang="en-US" altLang="en-US" sz="1800" dirty="0" smtClean="0"/>
              <a:t>Martin Lyngby Lassen</a:t>
            </a:r>
            <a:r>
              <a:rPr lang="en-US" altLang="en-US" sz="1800" baseline="30000" dirty="0" smtClean="0"/>
              <a:t>1</a:t>
            </a:r>
            <a:r>
              <a:rPr lang="en-US" altLang="en-US" sz="1800" dirty="0" smtClean="0"/>
              <a:t>, </a:t>
            </a:r>
            <a:r>
              <a:rPr lang="en-US" altLang="en-US" sz="1800" dirty="0" err="1" smtClean="0"/>
              <a:t>Sazan</a:t>
            </a:r>
            <a:r>
              <a:rPr lang="en-US" altLang="en-US" sz="1800" dirty="0" smtClean="0"/>
              <a:t> Rasul</a:t>
            </a:r>
            <a:r>
              <a:rPr lang="en-US" altLang="en-US" sz="1800" baseline="30000" dirty="0" smtClean="0"/>
              <a:t>2</a:t>
            </a:r>
            <a:r>
              <a:rPr lang="en-US" altLang="en-US" sz="1800" dirty="0" smtClean="0"/>
              <a:t>, Dietrich Beitzke</a:t>
            </a:r>
            <a:r>
              <a:rPr lang="en-US" altLang="en-US" sz="1800" baseline="30000" dirty="0" smtClean="0"/>
              <a:t>3</a:t>
            </a:r>
            <a:r>
              <a:rPr lang="en-US" altLang="en-US" sz="1800" dirty="0" smtClean="0"/>
              <a:t>, Marie-Elisabeth Stelzmüller</a:t>
            </a:r>
            <a:r>
              <a:rPr lang="en-US" altLang="en-US" sz="1800" baseline="30000" dirty="0" smtClean="0"/>
              <a:t>4</a:t>
            </a:r>
            <a:r>
              <a:rPr lang="en-US" altLang="en-US" sz="1800" dirty="0" smtClean="0"/>
              <a:t>, </a:t>
            </a:r>
            <a:r>
              <a:rPr lang="en-US" altLang="en-US" sz="1800" dirty="0" err="1" smtClean="0"/>
              <a:t>Jacobo</a:t>
            </a:r>
            <a:r>
              <a:rPr lang="en-US" altLang="en-US" sz="1800" dirty="0" smtClean="0"/>
              <a:t> Cal-Gonzalez</a:t>
            </a:r>
            <a:r>
              <a:rPr lang="en-US" altLang="en-US" sz="1800" baseline="30000" dirty="0" smtClean="0"/>
              <a:t>1</a:t>
            </a:r>
            <a:r>
              <a:rPr lang="en-US" altLang="en-US" sz="1800" dirty="0" smtClean="0"/>
              <a:t>, Marcus Hacker</a:t>
            </a:r>
            <a:r>
              <a:rPr lang="en-US" altLang="en-US" sz="1800" baseline="30000" dirty="0" smtClean="0"/>
              <a:t>2</a:t>
            </a:r>
            <a:r>
              <a:rPr lang="en-US" altLang="en-US" sz="1800" dirty="0" smtClean="0"/>
              <a:t> and Thomas Beyer</a:t>
            </a:r>
            <a:r>
              <a:rPr lang="en-US" altLang="en-US" sz="1800" baseline="30000" dirty="0" smtClean="0"/>
              <a:t>1</a:t>
            </a:r>
          </a:p>
          <a:p>
            <a:pPr marL="0" lvl="1" algn="l"/>
            <a:r>
              <a:rPr lang="en-US" altLang="en-US" sz="1400" baseline="30000" dirty="0" smtClean="0"/>
              <a:t>1</a:t>
            </a:r>
            <a:r>
              <a:rPr lang="en-US" altLang="en-US" sz="1400" dirty="0" smtClean="0"/>
              <a:t> Center for Medical Physics and Biomedical Engineering, Medical University of Vienna, Vienna, Austria</a:t>
            </a:r>
          </a:p>
          <a:p>
            <a:pPr marL="0" lvl="1" algn="l"/>
            <a:r>
              <a:rPr lang="en-US" altLang="en-US" sz="1400" baseline="30000" dirty="0" smtClean="0"/>
              <a:t>2</a:t>
            </a:r>
            <a:r>
              <a:rPr lang="en-US" altLang="en-US" sz="1400" dirty="0" smtClean="0"/>
              <a:t> Division of Nuclear Medicine, Department of Biomedical Imaging and Image-guided Therapy, Medical </a:t>
            </a:r>
            <a:r>
              <a:rPr lang="en-US" altLang="en-US" sz="1400" dirty="0" smtClean="0"/>
              <a:t>   University </a:t>
            </a:r>
            <a:r>
              <a:rPr lang="en-US" altLang="en-US" sz="1400" dirty="0" smtClean="0"/>
              <a:t>of Vienna, Austria</a:t>
            </a:r>
          </a:p>
          <a:p>
            <a:pPr marL="0" lvl="1" algn="l"/>
            <a:r>
              <a:rPr lang="en-US" altLang="en-US" sz="1400" baseline="30000" dirty="0" smtClean="0"/>
              <a:t>3</a:t>
            </a:r>
            <a:r>
              <a:rPr lang="en-US" altLang="en-US" sz="1400" dirty="0" smtClean="0"/>
              <a:t> </a:t>
            </a:r>
            <a:r>
              <a:rPr lang="en-US" sz="1400" dirty="0"/>
              <a:t>Division of Cardiovascular and Interventional Radiology, Department of Biomedical Engineering and Image-guided Therapy, Medical University of Vienna, </a:t>
            </a:r>
            <a:r>
              <a:rPr lang="en-US" sz="1400" dirty="0" smtClean="0"/>
              <a:t>Austria</a:t>
            </a:r>
          </a:p>
          <a:p>
            <a:pPr marL="0" lvl="1" algn="l"/>
            <a:r>
              <a:rPr lang="en-US" altLang="en-US" sz="1400" baseline="30000" dirty="0" smtClean="0"/>
              <a:t>4</a:t>
            </a:r>
            <a:r>
              <a:rPr lang="en-US" altLang="en-US" sz="1400" dirty="0" smtClean="0"/>
              <a:t> </a:t>
            </a:r>
            <a:r>
              <a:rPr lang="en-US" sz="1400" dirty="0"/>
              <a:t>Department of Cardiac Surgery, Medical University of Vienna, Austria</a:t>
            </a:r>
            <a:endParaRPr lang="en-US" altLang="en-US" sz="1400" dirty="0" smtClean="0"/>
          </a:p>
          <a:p>
            <a:pPr marL="0" lvl="1" algn="l"/>
            <a:endParaRPr lang="en-US" altLang="en-US" sz="4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048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528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Screen Shot 2014-09-03 at 15.04.1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5403600"/>
            <a:ext cx="1211858" cy="540000"/>
          </a:xfrm>
          <a:prstGeom prst="rect">
            <a:avLst/>
          </a:prstGeom>
        </p:spPr>
      </p:pic>
      <p:pic>
        <p:nvPicPr>
          <p:cNvPr id="12" name="11 Imagen" descr="MUW_Logo_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1" y="5403600"/>
            <a:ext cx="2544936" cy="5400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823738"/>
            <a:ext cx="959831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57263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38125" y="1586566"/>
            <a:ext cx="8649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1 – Clinical motivation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65615" y="3783376"/>
            <a:ext cx="8667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Artifacts in the MR-based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AC maps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are introduced by discrepancy in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transaxial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field of view of the PET and MR systems, as well as respiratory misalignment artifacts and metallic implants. 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238125" y="3368776"/>
            <a:ext cx="8649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2 – Technical motivation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38125" y="4932006"/>
            <a:ext cx="8628611" cy="923249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tx1"/>
            </a:solidFill>
          </a:ln>
        </p:spPr>
        <p:txBody>
          <a:bodyPr wrap="square" lIns="91361" tIns="45680" rIns="91361" bIns="45680" rtlCol="0">
            <a:spAutoFit/>
          </a:bodyPr>
          <a:lstStyle/>
          <a:p>
            <a:pPr marL="623888" indent="-623888" algn="just"/>
            <a:r>
              <a:rPr lang="en-US" b="1" dirty="0" smtClean="0">
                <a:latin typeface="Arial" pitchFamily="34" charset="0"/>
                <a:cs typeface="Arial" pitchFamily="34" charset="0"/>
              </a:rPr>
              <a:t>Aim: </a:t>
            </a:r>
            <a:r>
              <a:rPr lang="en-US" dirty="0"/>
              <a:t>To evaluate the frequency of artifacts in MR-based attenuation </a:t>
            </a:r>
            <a:r>
              <a:rPr lang="en-US" dirty="0" smtClean="0"/>
              <a:t>maps </a:t>
            </a:r>
            <a:r>
              <a:rPr lang="en-US" dirty="0"/>
              <a:t>and their impact on the quantitative accuracy of PET-based flow and metabolism measurements in </a:t>
            </a:r>
            <a:r>
              <a:rPr lang="en-US" dirty="0" smtClean="0"/>
              <a:t>patients </a:t>
            </a:r>
            <a:r>
              <a:rPr lang="en-US" dirty="0"/>
              <a:t>undergoing combined PET/MR imaging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2 Rectángulo"/>
          <p:cNvSpPr/>
          <p:nvPr/>
        </p:nvSpPr>
        <p:spPr>
          <a:xfrm>
            <a:off x="253892" y="2020669"/>
            <a:ext cx="86677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False-positive findings introduced by artifacts in the attenuation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correction (AC) </a:t>
            </a:r>
            <a:r>
              <a:rPr lang="en-US" dirty="0">
                <a:latin typeface="Arial" pitchFamily="34" charset="0"/>
                <a:cs typeface="Arial" pitchFamily="34" charset="0"/>
              </a:rPr>
              <a:t>maps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have </a:t>
            </a:r>
            <a:r>
              <a:rPr lang="en-US" dirty="0">
                <a:latin typeface="Arial" pitchFamily="34" charset="0"/>
                <a:cs typeface="Arial" pitchFamily="34" charset="0"/>
              </a:rPr>
              <a:t>been reported in up to 40% of all cardiac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PET/CT </a:t>
            </a:r>
            <a:r>
              <a:rPr lang="en-US" dirty="0">
                <a:latin typeface="Arial" pitchFamily="34" charset="0"/>
                <a:cs typeface="Arial" pitchFamily="34" charset="0"/>
              </a:rPr>
              <a:t>examinations.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However, the frequency of artifacts in MR-based AC maps obtained for combined PET/MR examinations have not yet been evaluated. </a:t>
            </a:r>
            <a:endParaRPr lang="es-E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57263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METHODS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28600" y="16002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spcAft>
                <a:spcPts val="2400"/>
              </a:spcAft>
              <a:buFont typeface="Wingdings" pitchFamily="2" charset="2"/>
              <a:buChar char="Ø"/>
            </a:pPr>
            <a:r>
              <a:rPr lang="en-US" dirty="0" smtClean="0"/>
              <a:t>The frequency and relative </a:t>
            </a:r>
            <a:r>
              <a:rPr lang="en-US" dirty="0" smtClean="0"/>
              <a:t>effect of MR-AC artifacts were evaluated in 20 patients examined in a </a:t>
            </a:r>
            <a:r>
              <a:rPr lang="en-US" dirty="0" smtClean="0"/>
              <a:t>single-day </a:t>
            </a:r>
            <a:r>
              <a:rPr lang="en-US" dirty="0"/>
              <a:t>dual-scan PET-imaging protocol. </a:t>
            </a:r>
          </a:p>
          <a:p>
            <a:pPr marL="361950" indent="-361950" algn="just">
              <a:spcAft>
                <a:spcPts val="2400"/>
              </a:spcAft>
              <a:buFont typeface="Wingdings" pitchFamily="2" charset="2"/>
              <a:buChar char="Ø"/>
            </a:pPr>
            <a:r>
              <a:rPr lang="en-US" dirty="0"/>
              <a:t>All patients were examined for </a:t>
            </a:r>
            <a:r>
              <a:rPr lang="en-US" dirty="0" smtClean="0"/>
              <a:t>misalignment </a:t>
            </a:r>
            <a:r>
              <a:rPr lang="en-US" dirty="0"/>
              <a:t>artifacts of the PET emission data and </a:t>
            </a:r>
            <a:r>
              <a:rPr lang="en-US" dirty="0" smtClean="0"/>
              <a:t>MR-AC </a:t>
            </a:r>
            <a:r>
              <a:rPr lang="en-US" dirty="0"/>
              <a:t>maps as well as susceptibility artifacts in the </a:t>
            </a:r>
            <a:r>
              <a:rPr lang="en-US" dirty="0" smtClean="0"/>
              <a:t>MR-AC </a:t>
            </a:r>
            <a:r>
              <a:rPr lang="en-US" dirty="0"/>
              <a:t>maps caused by metallic implants. </a:t>
            </a:r>
          </a:p>
          <a:p>
            <a:pPr marL="361950" indent="-361950" algn="just">
              <a:spcAft>
                <a:spcPts val="2400"/>
              </a:spcAft>
              <a:buFont typeface="Wingdings" pitchFamily="2" charset="2"/>
              <a:buChar char="Ø"/>
            </a:pPr>
            <a:r>
              <a:rPr lang="en-US" dirty="0"/>
              <a:t>Susceptibility artifacts were corrected by filling the gap using the </a:t>
            </a:r>
            <a:r>
              <a:rPr lang="en-US" dirty="0" smtClean="0"/>
              <a:t>attenuation (ATN) </a:t>
            </a:r>
            <a:r>
              <a:rPr lang="en-US" dirty="0"/>
              <a:t>values from the surrounding tissues. Misalignment artifacts were corrected using a rigid </a:t>
            </a:r>
            <a:r>
              <a:rPr lang="en-US" dirty="0" smtClean="0"/>
              <a:t>co-registration.</a:t>
            </a:r>
            <a:endParaRPr lang="en-US" dirty="0"/>
          </a:p>
          <a:p>
            <a:pPr marL="361950" indent="-361950" algn="just">
              <a:spcAft>
                <a:spcPts val="2400"/>
              </a:spcAft>
              <a:buFont typeface="Wingdings" pitchFamily="2" charset="2"/>
              <a:buChar char="Ø"/>
            </a:pPr>
            <a:r>
              <a:rPr lang="en-US" dirty="0"/>
              <a:t>Relative difference measures were calculated for PET-image reconstructions using the corrected and obtained </a:t>
            </a:r>
            <a:r>
              <a:rPr lang="en-US" dirty="0" smtClean="0"/>
              <a:t>AC </a:t>
            </a:r>
            <a:r>
              <a:rPr lang="en-US" dirty="0"/>
              <a:t>maps, respectively.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57263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627168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13266" y="1692712"/>
            <a:ext cx="8586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spcAft>
                <a:spcPts val="2400"/>
              </a:spcAft>
              <a:buFont typeface="Wingdings" pitchFamily="2" charset="2"/>
              <a:buChar char="Ø"/>
            </a:pPr>
            <a:r>
              <a:rPr lang="en-US" dirty="0" smtClean="0"/>
              <a:t>Misalignment artifacts of the </a:t>
            </a:r>
            <a:r>
              <a:rPr lang="en-US" dirty="0" smtClean="0"/>
              <a:t>MR-AC </a:t>
            </a:r>
            <a:r>
              <a:rPr lang="en-US" dirty="0" smtClean="0"/>
              <a:t>map and the PET-emission data may cause false-positive findings the PET-images. </a:t>
            </a: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124575" y="2657888"/>
            <a:ext cx="2825993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ja-JP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??"/>
                <a:cs typeface="Arial" pitchFamily="34" charset="0"/>
              </a:rPr>
              <a:t>Figure 1. </a:t>
            </a:r>
            <a:r>
              <a:rPr lang="en-US" sz="1400" dirty="0"/>
              <a:t>Axial misalignment </a:t>
            </a:r>
            <a:r>
              <a:rPr lang="en-US" sz="1400" dirty="0" smtClean="0"/>
              <a:t>observed </a:t>
            </a:r>
            <a:r>
              <a:rPr lang="en-US" sz="1400" dirty="0"/>
              <a:t>between the PET emission data and the </a:t>
            </a:r>
            <a:r>
              <a:rPr lang="en-US" sz="1400" dirty="0" smtClean="0"/>
              <a:t>DIXON-AC map. </a:t>
            </a:r>
            <a:r>
              <a:rPr lang="en-US" sz="1400" dirty="0"/>
              <a:t>(B) Rigid co-registration of the </a:t>
            </a:r>
            <a:r>
              <a:rPr lang="en-US" sz="1400" dirty="0" smtClean="0"/>
              <a:t>AC </a:t>
            </a:r>
            <a:r>
              <a:rPr lang="en-US" sz="1400" dirty="0"/>
              <a:t>map subsequently resulted in normal uptake in the anterior wall. (C) Activity changes of more than 80% in were observed in the relative difference </a:t>
            </a:r>
            <a:r>
              <a:rPr lang="en-US" sz="1400" dirty="0" smtClean="0"/>
              <a:t>map. </a:t>
            </a:r>
            <a:r>
              <a:rPr lang="en-US" sz="1400" dirty="0"/>
              <a:t>Corresponding polar-map analyses revealed changes in size and severity of hypo-metabolic area for the misaligned </a:t>
            </a:r>
            <a:r>
              <a:rPr lang="en-US" sz="1400" dirty="0" smtClean="0"/>
              <a:t>AC </a:t>
            </a:r>
            <a:r>
              <a:rPr lang="en-US" sz="1400" dirty="0"/>
              <a:t>map (D) and the re-aligned map (E). </a:t>
            </a:r>
          </a:p>
        </p:txBody>
      </p:sp>
      <p:pic>
        <p:nvPicPr>
          <p:cNvPr id="16" name="Grafik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63025"/>
            <a:ext cx="5972175" cy="2990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57263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5532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28600" y="1639669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spcAft>
                <a:spcPts val="2400"/>
              </a:spcAft>
              <a:buFont typeface="Wingdings" pitchFamily="2" charset="2"/>
              <a:buChar char="Ø"/>
            </a:pPr>
            <a:r>
              <a:rPr lang="en-US" dirty="0" smtClean="0"/>
              <a:t>Artifacts</a:t>
            </a:r>
            <a:r>
              <a:rPr lang="en-US" b="1" dirty="0" smtClean="0"/>
              <a:t> </a:t>
            </a:r>
            <a:r>
              <a:rPr lang="en-US" dirty="0" smtClean="0"/>
              <a:t>in the attenuation correction maps introduced relative differences of up to 333% locally in the myocardium</a:t>
            </a:r>
            <a:r>
              <a:rPr lang="en-US" b="1" dirty="0" smtClean="0"/>
              <a:t>.</a:t>
            </a:r>
            <a:endParaRPr lang="en-US" dirty="0" smtClean="0"/>
          </a:p>
        </p:txBody>
      </p:sp>
      <p:sp>
        <p:nvSpPr>
          <p:cNvPr id="14" name="13 Rectángulo"/>
          <p:cNvSpPr/>
          <p:nvPr/>
        </p:nvSpPr>
        <p:spPr>
          <a:xfrm>
            <a:off x="6084278" y="2667000"/>
            <a:ext cx="304799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2. </a:t>
            </a:r>
            <a:r>
              <a:rPr lang="en-US" sz="1400" dirty="0"/>
              <a:t>Patient </a:t>
            </a:r>
            <a:r>
              <a:rPr lang="en-US" sz="1400" dirty="0" smtClean="0"/>
              <a:t>with </a:t>
            </a:r>
            <a:r>
              <a:rPr lang="en-US" sz="1400" dirty="0"/>
              <a:t>two categories of susceptibility artifacts </a:t>
            </a:r>
            <a:r>
              <a:rPr lang="en-US" sz="1400" dirty="0" smtClean="0"/>
              <a:t>caused by metallic implants. </a:t>
            </a:r>
            <a:r>
              <a:rPr lang="en-US" sz="1400" dirty="0"/>
              <a:t>The acquired </a:t>
            </a:r>
            <a:r>
              <a:rPr lang="en-US" sz="1400" dirty="0" smtClean="0"/>
              <a:t>AC </a:t>
            </a:r>
            <a:r>
              <a:rPr lang="en-US" sz="1400" dirty="0"/>
              <a:t>map (A) was corrected using standard tissue classifications to correct the </a:t>
            </a:r>
            <a:r>
              <a:rPr lang="en-US" sz="1400" dirty="0" smtClean="0"/>
              <a:t>artifacts (B,C). Relative </a:t>
            </a:r>
            <a:r>
              <a:rPr lang="en-US" sz="1400" dirty="0"/>
              <a:t>differences maps were calculated for the reconstructed PET images using the corrected </a:t>
            </a:r>
            <a:r>
              <a:rPr lang="en-US" sz="1400" dirty="0" smtClean="0"/>
              <a:t>AC </a:t>
            </a:r>
            <a:r>
              <a:rPr lang="en-US" sz="1400" dirty="0"/>
              <a:t>maps (D, E). Significant improvement of the delineation of the right ventricle was observed when correcting the </a:t>
            </a:r>
            <a:r>
              <a:rPr lang="en-US" sz="1400" dirty="0" smtClean="0"/>
              <a:t>susceptibility-like artifacts (B,C)</a:t>
            </a:r>
            <a:endParaRPr lang="en-US" sz="1400" dirty="0"/>
          </a:p>
          <a:p>
            <a:pPr algn="just"/>
            <a:endParaRPr lang="es-ES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Grafik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00" y="2667000"/>
            <a:ext cx="5972175" cy="2962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57263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CONCLUSIONS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228600" y="2449885"/>
            <a:ext cx="8628611" cy="2862241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solidFill>
              <a:schemeClr val="tx1"/>
            </a:solidFill>
          </a:ln>
        </p:spPr>
        <p:txBody>
          <a:bodyPr wrap="square" lIns="91361" tIns="45680" rIns="91361" bIns="45680" rtlCol="0">
            <a:spAutoFit/>
          </a:bodyPr>
          <a:lstStyle/>
          <a:p>
            <a:pPr marL="180975" lvl="0" algn="just">
              <a:lnSpc>
                <a:spcPct val="125000"/>
              </a:lnSpc>
              <a:tabLst>
                <a:tab pos="8162925" algn="l"/>
                <a:tab pos="8248650" algn="l"/>
              </a:tabLst>
            </a:pPr>
            <a:r>
              <a:rPr lang="en-US" altLang="ja-JP" sz="2400" dirty="0" smtClean="0">
                <a:latin typeface="+mn-lt"/>
                <a:ea typeface="MS ??"/>
                <a:cs typeface="Times New Roman" pitchFamily="18" charset="0"/>
              </a:rPr>
              <a:t>Artifacts in the attenuation correction images were reported for all patients. Despite the high frequency of artifacts, only 15% were reported to change the diagnostic evaluations of the patients. Thorough examinations of the MR-based attenuation correction maps are recommended prior to PET-image reconstruction.  </a:t>
            </a:r>
            <a:endParaRPr lang="en-US" altLang="ja-JP" sz="2400" dirty="0" smtClean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685</Words>
  <Application>Microsoft Office PowerPoint</Application>
  <PresentationFormat>Bildschirmpräsentation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6</vt:i4>
      </vt:variant>
    </vt:vector>
  </HeadingPairs>
  <TitlesOfParts>
    <vt:vector size="17" baseType="lpstr">
      <vt:lpstr>ＭＳ Ｐゴシック</vt:lpstr>
      <vt:lpstr>Arial</vt:lpstr>
      <vt:lpstr>Arial Narrow</vt:lpstr>
      <vt:lpstr>Calibri</vt:lpstr>
      <vt:lpstr>MS ??</vt:lpstr>
      <vt:lpstr>SsykbnAdvPTimes</vt:lpstr>
      <vt:lpstr>Times New Roman</vt:lpstr>
      <vt:lpstr>Wingdings</vt:lpstr>
      <vt:lpstr>2_Office Theme</vt:lpstr>
      <vt:lpstr>Custom Design</vt:lpstr>
      <vt:lpstr>1_Custom Design</vt:lpstr>
      <vt:lpstr>Assessment of attenuation correction for myocardial PET imaging using combined PET/MRI 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Martin Lyngby Lassen</cp:lastModifiedBy>
  <cp:revision>194</cp:revision>
  <dcterms:created xsi:type="dcterms:W3CDTF">2011-04-18T21:44:13Z</dcterms:created>
  <dcterms:modified xsi:type="dcterms:W3CDTF">2017-10-17T15:14:18Z</dcterms:modified>
</cp:coreProperties>
</file>