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24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73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398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57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48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026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83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61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024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01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27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1013-9BF9-4A48-AEF0-AB48259EA4A7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B9364-94A5-463C-A698-10C7322F1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92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050445"/>
              </p:ext>
            </p:extLst>
          </p:nvPr>
        </p:nvGraphicFramePr>
        <p:xfrm>
          <a:off x="1334679" y="48115"/>
          <a:ext cx="9522643" cy="672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8608">
                  <a:extLst>
                    <a:ext uri="{9D8B030D-6E8A-4147-A177-3AD203B41FA5}">
                      <a16:colId xmlns:a16="http://schemas.microsoft.com/office/drawing/2014/main" xmlns="" val="305179475"/>
                    </a:ext>
                  </a:extLst>
                </a:gridCol>
                <a:gridCol w="704523">
                  <a:extLst>
                    <a:ext uri="{9D8B030D-6E8A-4147-A177-3AD203B41FA5}">
                      <a16:colId xmlns:a16="http://schemas.microsoft.com/office/drawing/2014/main" xmlns="" val="2318551821"/>
                    </a:ext>
                  </a:extLst>
                </a:gridCol>
                <a:gridCol w="1894787">
                  <a:extLst>
                    <a:ext uri="{9D8B030D-6E8A-4147-A177-3AD203B41FA5}">
                      <a16:colId xmlns:a16="http://schemas.microsoft.com/office/drawing/2014/main" xmlns="" val="4015473058"/>
                    </a:ext>
                  </a:extLst>
                </a:gridCol>
                <a:gridCol w="1734532">
                  <a:extLst>
                    <a:ext uri="{9D8B030D-6E8A-4147-A177-3AD203B41FA5}">
                      <a16:colId xmlns:a16="http://schemas.microsoft.com/office/drawing/2014/main" xmlns="" val="2900444274"/>
                    </a:ext>
                  </a:extLst>
                </a:gridCol>
                <a:gridCol w="1170320">
                  <a:extLst>
                    <a:ext uri="{9D8B030D-6E8A-4147-A177-3AD203B41FA5}">
                      <a16:colId xmlns:a16="http://schemas.microsoft.com/office/drawing/2014/main" xmlns="" val="971847539"/>
                    </a:ext>
                  </a:extLst>
                </a:gridCol>
                <a:gridCol w="1154576">
                  <a:extLst>
                    <a:ext uri="{9D8B030D-6E8A-4147-A177-3AD203B41FA5}">
                      <a16:colId xmlns:a16="http://schemas.microsoft.com/office/drawing/2014/main" xmlns="" val="4076207354"/>
                    </a:ext>
                  </a:extLst>
                </a:gridCol>
                <a:gridCol w="765079">
                  <a:extLst>
                    <a:ext uri="{9D8B030D-6E8A-4147-A177-3AD203B41FA5}">
                      <a16:colId xmlns:a16="http://schemas.microsoft.com/office/drawing/2014/main" xmlns="" val="3287219941"/>
                    </a:ext>
                  </a:extLst>
                </a:gridCol>
                <a:gridCol w="1210218">
                  <a:extLst>
                    <a:ext uri="{9D8B030D-6E8A-4147-A177-3AD203B41FA5}">
                      <a16:colId xmlns:a16="http://schemas.microsoft.com/office/drawing/2014/main" xmlns="" val="1117735576"/>
                    </a:ext>
                  </a:extLst>
                </a:gridCol>
              </a:tblGrid>
              <a:tr h="375519">
                <a:tc gridSpan="8">
                  <a:txBody>
                    <a:bodyPr/>
                    <a:lstStyle/>
                    <a:p>
                      <a:pPr algn="l" rtl="0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1. The clinical trial data of CD47/</a:t>
                      </a:r>
                      <a:r>
                        <a:rPr lang="en-US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SIRPɑ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052680"/>
                  </a:ext>
                </a:extLst>
              </a:tr>
              <a:tr h="2051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Drug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Cured disease 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Strategy 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 date 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Sponsor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 number 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1877871"/>
                  </a:ext>
                </a:extLst>
              </a:tr>
              <a:tr h="283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AO-176 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Tumor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February, 2019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 Oncology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NCT03834948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649235104"/>
                  </a:ext>
                </a:extLst>
              </a:tr>
              <a:tr h="283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IBI187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Malignancies 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January, 2019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Innovent Biologics (Suzhou) Co. Ltd.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5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NCT03763149</a:t>
                      </a:r>
                      <a:endParaRPr lang="en-US" sz="95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3363448850"/>
                  </a:ext>
                </a:extLst>
              </a:tr>
              <a:tr h="285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IBI188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Malignancies 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or combination with Rituximab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December, 2018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Innovent</a:t>
                      </a:r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Biologics (Suzhou) Co. Ltd.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 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NCT03717103</a:t>
                      </a:r>
                      <a:endParaRPr lang="en-US" sz="9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423361290"/>
                  </a:ext>
                </a:extLst>
              </a:tr>
              <a:tr h="363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SRF231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Solid Cancers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Hematologic Cancers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March, 2018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Oncology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NCT03512340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494649720"/>
                  </a:ext>
                </a:extLst>
              </a:tr>
              <a:tr h="1921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Hu5F9-G4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Tumors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August, 2014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Forty Seven, Inc.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NCT02216409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412821733"/>
                  </a:ext>
                </a:extLst>
              </a:tr>
              <a:tr h="4222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Hu5F9-G4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Acute Myeloid Leukemia Myelodysplastic Syndrome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November, 2015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Forty Seven, </a:t>
                      </a:r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NCT02678338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396803044"/>
                  </a:ext>
                </a:extLst>
              </a:tr>
              <a:tr h="62216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Hu5F9-G4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Lymphoma, Non Hodgkin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Lymphoma, Large B-Cell, Diffuse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Indolent Lymphoma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combined </a:t>
                      </a:r>
                      <a:r>
                        <a:rPr lang="en-US" altLang="zh-CN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ith Rituximab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November, 2016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Forty Seven, Inc.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Leukemia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Lymphoma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Society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1/2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NCT02953509 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983497468"/>
                  </a:ext>
                </a:extLst>
              </a:tr>
              <a:tr h="4064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Hu5F9-G4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Colorectal Neoplasms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Tumors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</a:t>
                      </a:r>
                      <a:r>
                        <a:rPr lang="en-US" altLang="zh-CN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combined with </a:t>
                      </a: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Cetuximab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November, 2016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Forty Seven, Inc.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1/2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NCT02953782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3913621458"/>
                  </a:ext>
                </a:extLst>
              </a:tr>
              <a:tr h="4105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Hu5F9-G4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Acute Myeloid Leukemia Myelodysplastic Syndromes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or combined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</a:t>
                      </a:r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Azacitidine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September, 2017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Forty Seven, Inc.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NCT03248479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514269255"/>
                  </a:ext>
                </a:extLst>
              </a:tr>
              <a:tr h="4179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TTI-621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Hematologic Malignancies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Tumor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combined with Rituximab or Nivolumab 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January, 2016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Trillium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Therapeutics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Inc.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NCT02663518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395248673"/>
                  </a:ext>
                </a:extLst>
              </a:tr>
              <a:tr h="5905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TTI-621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tumors/breast/Melanoma </a:t>
                      </a:r>
                      <a:r>
                        <a:rPr lang="en-US" altLang="zh-CN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carcinoma</a:t>
                      </a:r>
                      <a:endParaRPr lang="en-US" altLang="zh-CN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 or combined with PD-1/PD-L1 inhibitor pegylated interferon-#2a or T-</a:t>
                      </a:r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Vec</a:t>
                      </a: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radiation therapy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September, 2016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Trillium </a:t>
                      </a:r>
                      <a:r>
                        <a:rPr lang="en-US" altLang="zh-CN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Therapeutics</a:t>
                      </a:r>
                      <a:endParaRPr lang="en-US" altLang="zh-CN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Inc.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NCT02890368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68144638"/>
                  </a:ext>
                </a:extLst>
              </a:tr>
              <a:tr h="4853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CC-90002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Hematologic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Neoplasms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or combined with Rituximab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March, 2015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Celgene Corporation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NCT02367196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3790480146"/>
                  </a:ext>
                </a:extLst>
              </a:tr>
              <a:tr h="363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CC-90002 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Leukemia, Myeloid, Acute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Myelodysplastic Syndromes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 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March, 2016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Celgene Corporation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NCT02641002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836933405"/>
                  </a:ext>
                </a:extLst>
              </a:tr>
              <a:tr h="6915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ALX148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CD47</a:t>
                      </a:r>
                      <a:endParaRPr lang="en-US" sz="9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Metastatic Cancer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Tumor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Cancer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Hodgkin Lymphoma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agent combination with Pembrolizumab or  Trastuzumab or </a:t>
                      </a:r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Tuximab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February, 2017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Alexo</a:t>
                      </a: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Therapeutics,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Inc.</a:t>
                      </a:r>
                      <a:r>
                        <a:rPr 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zh-CN" alt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  <a:endParaRPr lang="zh-CN" alt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1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NCT03013218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907864"/>
                  </a:ext>
                </a:extLst>
              </a:tr>
              <a:tr h="285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SIRPɑ</a:t>
                      </a:r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Ab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SIRPɑ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Hepatocellular Carcinoma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 of human samples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August, 2016 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Nantes University Hospital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Investigation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NCT02868255</a:t>
                      </a:r>
                      <a:endParaRPr 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32" marR="3432" marT="3432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8164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0088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910623"/>
              </p:ext>
            </p:extLst>
          </p:nvPr>
        </p:nvGraphicFramePr>
        <p:xfrm>
          <a:off x="1852654" y="532738"/>
          <a:ext cx="7975158" cy="5932920"/>
        </p:xfrm>
        <a:graphic>
          <a:graphicData uri="http://schemas.openxmlformats.org/drawingml/2006/table">
            <a:tbl>
              <a:tblPr/>
              <a:tblGrid>
                <a:gridCol w="1566407">
                  <a:extLst>
                    <a:ext uri="{9D8B030D-6E8A-4147-A177-3AD203B41FA5}">
                      <a16:colId xmlns:a16="http://schemas.microsoft.com/office/drawing/2014/main" xmlns="" val="2953685395"/>
                    </a:ext>
                  </a:extLst>
                </a:gridCol>
                <a:gridCol w="2162755">
                  <a:extLst>
                    <a:ext uri="{9D8B030D-6E8A-4147-A177-3AD203B41FA5}">
                      <a16:colId xmlns:a16="http://schemas.microsoft.com/office/drawing/2014/main" xmlns="" val="4112742877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xmlns="" val="640180990"/>
                    </a:ext>
                  </a:extLst>
                </a:gridCol>
                <a:gridCol w="1948069">
                  <a:extLst>
                    <a:ext uri="{9D8B030D-6E8A-4147-A177-3AD203B41FA5}">
                      <a16:colId xmlns:a16="http://schemas.microsoft.com/office/drawing/2014/main" xmlns="" val="2036643114"/>
                    </a:ext>
                  </a:extLst>
                </a:gridCol>
                <a:gridCol w="1304014">
                  <a:extLst>
                    <a:ext uri="{9D8B030D-6E8A-4147-A177-3AD203B41FA5}">
                      <a16:colId xmlns:a16="http://schemas.microsoft.com/office/drawing/2014/main" xmlns="" val="2474164075"/>
                    </a:ext>
                  </a:extLst>
                </a:gridCol>
              </a:tblGrid>
              <a:tr h="395528">
                <a:tc gridSpan="5"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Table S1. The antagonists for blocking human CD47/</a:t>
                      </a:r>
                      <a:r>
                        <a:rPr lang="en-US" altLang="zh-CN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SIRPɑ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axis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2795835"/>
                  </a:ext>
                </a:extLst>
              </a:tr>
              <a:tr h="395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Target 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Agent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Binds to FCR 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Example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Clinical trial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337118"/>
                  </a:ext>
                </a:extLst>
              </a:tr>
              <a:tr h="395528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CD47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Anti-CD47 antibody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SRF231/Hu5F9-G4/CC90002/B6H12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Phase 1/2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3374930"/>
                  </a:ext>
                </a:extLst>
              </a:tr>
              <a:tr h="3955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AMMS4-G4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9821336"/>
                  </a:ext>
                </a:extLst>
              </a:tr>
              <a:tr h="3955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WT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SIRPɑ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-FC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TTI-621/SIRPɑD1–Fc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Phase 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9294420"/>
                  </a:ext>
                </a:extLst>
              </a:tr>
              <a:tr h="3955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Engineered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SIRPɑ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-FC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CV1-hIgG4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9722371"/>
                  </a:ext>
                </a:extLst>
              </a:tr>
              <a:tr h="3955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Engineered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SIRPɑ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-inactive FC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ALX148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Phase 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3518187"/>
                  </a:ext>
                </a:extLst>
              </a:tr>
              <a:tr h="395528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SIRPɑ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Engineered CD47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Velcro-CD47 N3612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49707297"/>
                  </a:ext>
                </a:extLst>
              </a:tr>
              <a:tr h="3955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Anti-SIRP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antibody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KWAR23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89750289"/>
                  </a:ext>
                </a:extLst>
              </a:tr>
              <a:tr h="3955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Effi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-DEM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Preclinical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6031015"/>
                  </a:ext>
                </a:extLst>
              </a:tr>
              <a:tr h="395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CD47/CD19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Bispecific antibody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NI-1701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Preclinical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8162937"/>
                  </a:ext>
                </a:extLst>
              </a:tr>
              <a:tr h="395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CD47/Mesothelin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NI-1801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Preclinical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3035948"/>
                  </a:ext>
                </a:extLst>
              </a:tr>
              <a:tr h="395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CD47/CD20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CD20-CD47 SL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8958819"/>
                  </a:ext>
                </a:extLst>
              </a:tr>
              <a:tr h="395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CD47/PD-L1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Bispecific fusion protein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IAB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7601461"/>
                  </a:ext>
                </a:extLst>
              </a:tr>
              <a:tr h="395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CD47/VEGF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VEGFR1D2-SIRP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α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9431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671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452</Words>
  <Application>Microsoft Office PowerPoint</Application>
  <PresentationFormat>宽屏</PresentationFormat>
  <Paragraphs>207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</cp:lastModifiedBy>
  <cp:revision>2</cp:revision>
  <dcterms:created xsi:type="dcterms:W3CDTF">2019-05-27T13:43:26Z</dcterms:created>
  <dcterms:modified xsi:type="dcterms:W3CDTF">2019-05-27T13:52:41Z</dcterms:modified>
</cp:coreProperties>
</file>