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00" d="100"/>
          <a:sy n="200" d="100"/>
        </p:scale>
        <p:origin x="64" y="72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C7157-5186-4EF2-89E9-E64A9C06F3AC}" type="datetimeFigureOut">
              <a:rPr kumimoji="1" lang="ja-JP" altLang="en-US" smtClean="0"/>
              <a:t>2014/10/29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401DC-F403-489A-9FBE-6AC34CBC05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1102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41ADB-A61A-42E9-A49F-1F553D87B7E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4324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E89-9D66-4558-920E-DA318555150E}" type="datetimeFigureOut">
              <a:rPr kumimoji="1" lang="ja-JP" altLang="en-US" smtClean="0"/>
              <a:t>2014/10/29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22A8-9510-4EA2-867A-CDA240B3A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7964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E89-9D66-4558-920E-DA318555150E}" type="datetimeFigureOut">
              <a:rPr kumimoji="1" lang="ja-JP" altLang="en-US" smtClean="0"/>
              <a:t>2014/10/29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22A8-9510-4EA2-867A-CDA240B3A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687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E89-9D66-4558-920E-DA318555150E}" type="datetimeFigureOut">
              <a:rPr kumimoji="1" lang="ja-JP" altLang="en-US" smtClean="0"/>
              <a:t>2014/10/29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22A8-9510-4EA2-867A-CDA240B3A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210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E89-9D66-4558-920E-DA318555150E}" type="datetimeFigureOut">
              <a:rPr kumimoji="1" lang="ja-JP" altLang="en-US" smtClean="0"/>
              <a:t>2014/10/29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22A8-9510-4EA2-867A-CDA240B3A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7088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E89-9D66-4558-920E-DA318555150E}" type="datetimeFigureOut">
              <a:rPr kumimoji="1" lang="ja-JP" altLang="en-US" smtClean="0"/>
              <a:t>2014/10/29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22A8-9510-4EA2-867A-CDA240B3A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2982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E89-9D66-4558-920E-DA318555150E}" type="datetimeFigureOut">
              <a:rPr kumimoji="1" lang="ja-JP" altLang="en-US" smtClean="0"/>
              <a:t>2014/10/29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22A8-9510-4EA2-867A-CDA240B3A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4282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E89-9D66-4558-920E-DA318555150E}" type="datetimeFigureOut">
              <a:rPr kumimoji="1" lang="ja-JP" altLang="en-US" smtClean="0"/>
              <a:t>2014/10/29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22A8-9510-4EA2-867A-CDA240B3A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9279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E89-9D66-4558-920E-DA318555150E}" type="datetimeFigureOut">
              <a:rPr kumimoji="1" lang="ja-JP" altLang="en-US" smtClean="0"/>
              <a:t>2014/10/29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22A8-9510-4EA2-867A-CDA240B3A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408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E89-9D66-4558-920E-DA318555150E}" type="datetimeFigureOut">
              <a:rPr kumimoji="1" lang="ja-JP" altLang="en-US" smtClean="0"/>
              <a:t>2014/10/29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22A8-9510-4EA2-867A-CDA240B3A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231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E89-9D66-4558-920E-DA318555150E}" type="datetimeFigureOut">
              <a:rPr kumimoji="1" lang="ja-JP" altLang="en-US" smtClean="0"/>
              <a:t>2014/10/29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22A8-9510-4EA2-867A-CDA240B3A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3437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E89-9D66-4558-920E-DA318555150E}" type="datetimeFigureOut">
              <a:rPr kumimoji="1" lang="ja-JP" altLang="en-US" smtClean="0"/>
              <a:t>2014/10/29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022A8-9510-4EA2-867A-CDA240B3A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7884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54E89-9D66-4558-920E-DA318555150E}" type="datetimeFigureOut">
              <a:rPr kumimoji="1" lang="ja-JP" altLang="en-US" smtClean="0"/>
              <a:t>2014/10/29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022A8-9510-4EA2-867A-CDA240B3A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64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332656" y="2015716"/>
            <a:ext cx="6264696" cy="18002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560076" y="1736804"/>
            <a:ext cx="153715" cy="499070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ホームベース 11"/>
          <p:cNvSpPr/>
          <p:nvPr/>
        </p:nvSpPr>
        <p:spPr>
          <a:xfrm>
            <a:off x="781327" y="1907299"/>
            <a:ext cx="552351" cy="23397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ホームベース 15"/>
          <p:cNvSpPr/>
          <p:nvPr/>
        </p:nvSpPr>
        <p:spPr>
          <a:xfrm>
            <a:off x="1363983" y="1901718"/>
            <a:ext cx="471142" cy="222010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ホームベース 16"/>
          <p:cNvSpPr/>
          <p:nvPr/>
        </p:nvSpPr>
        <p:spPr>
          <a:xfrm>
            <a:off x="1835124" y="1907704"/>
            <a:ext cx="441748" cy="216024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ホームベース 17"/>
          <p:cNvSpPr/>
          <p:nvPr/>
        </p:nvSpPr>
        <p:spPr>
          <a:xfrm rot="10800000">
            <a:off x="5166890" y="1902718"/>
            <a:ext cx="926405" cy="216024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6185687" y="1744500"/>
            <a:ext cx="144016" cy="499070"/>
          </a:xfrm>
          <a:prstGeom prst="round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5099223" y="1911951"/>
            <a:ext cx="72008" cy="2210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ホームベース 23"/>
          <p:cNvSpPr/>
          <p:nvPr/>
        </p:nvSpPr>
        <p:spPr>
          <a:xfrm>
            <a:off x="4074790" y="1920665"/>
            <a:ext cx="567680" cy="216024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3348608" y="1920663"/>
            <a:ext cx="720080" cy="2160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ホームベース 26"/>
          <p:cNvSpPr/>
          <p:nvPr/>
        </p:nvSpPr>
        <p:spPr>
          <a:xfrm rot="10800000">
            <a:off x="2780928" y="1920665"/>
            <a:ext cx="567680" cy="216024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ホームベース 27"/>
          <p:cNvSpPr/>
          <p:nvPr/>
        </p:nvSpPr>
        <p:spPr>
          <a:xfrm flipH="1">
            <a:off x="2348880" y="1922997"/>
            <a:ext cx="432048" cy="216024"/>
          </a:xfrm>
          <a:prstGeom prst="homePlat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71333" y="1473648"/>
            <a:ext cx="350515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LB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093295" y="1490583"/>
            <a:ext cx="391282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kumimoji="1"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30973" y="1882773"/>
            <a:ext cx="690316" cy="2500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Wx</a:t>
            </a:r>
            <a:r>
              <a:rPr lang="en-US" altLang="ja-JP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pro.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501008" y="1902717"/>
            <a:ext cx="481203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GUS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 rot="10800000">
            <a:off x="4005064" y="1910412"/>
            <a:ext cx="560828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MSD1</a:t>
            </a:r>
            <a:endParaRPr kumimoji="1" lang="ja-JP" altLang="en-US" sz="1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852935" y="1904051"/>
            <a:ext cx="560829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MSD1</a:t>
            </a:r>
            <a:endParaRPr kumimoji="1" lang="ja-JP" altLang="en-US" sz="1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363983" y="1898405"/>
            <a:ext cx="4875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HPT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772816" y="1898405"/>
            <a:ext cx="576064" cy="2539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Nos</a:t>
            </a:r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-T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348880" y="1906108"/>
            <a:ext cx="560829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35S-T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866506" y="1636552"/>
            <a:ext cx="561603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AG/TT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28705" y="1872521"/>
            <a:ext cx="657597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35S pro.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4648803" y="1913502"/>
            <a:ext cx="450420" cy="2194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704234" y="1894557"/>
            <a:ext cx="357386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Int.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226916" y="3707904"/>
            <a:ext cx="338976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1980913" y="3697102"/>
            <a:ext cx="1200921" cy="2074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292748" y="3677707"/>
            <a:ext cx="7941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</a:t>
            </a:r>
            <a:r>
              <a:rPr lang="en-US" altLang="ja-JP" sz="1000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211067" y="3677706"/>
            <a:ext cx="3706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ja-JP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</a:t>
            </a:r>
            <a:endParaRPr kumimoji="1" lang="ja-JP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173554" y="2731150"/>
            <a:ext cx="2480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pWX-WB-MSD1-RNAi       </a:t>
            </a:r>
            <a:endParaRPr lang="ja-JP" altLang="en-US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70356" y="6516216"/>
            <a:ext cx="59436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>
                <a:solidFill>
                  <a:prstClr val="black"/>
                </a:solidFill>
                <a:latin typeface="Arial"/>
                <a:cs typeface="Arial"/>
              </a:rPr>
              <a:t>Figure S2  </a:t>
            </a:r>
            <a:r>
              <a:rPr lang="en-US" altLang="ja-JP" sz="1200" dirty="0">
                <a:latin typeface="Arial"/>
                <a:cs typeface="Arial"/>
              </a:rPr>
              <a:t>Map of pWX-WB-MSD1-RNAi. Vector size, 16 </a:t>
            </a:r>
            <a:r>
              <a:rPr lang="en-US" altLang="ja-JP" sz="1200" dirty="0" err="1">
                <a:latin typeface="Arial"/>
                <a:cs typeface="Arial"/>
              </a:rPr>
              <a:t>kbp</a:t>
            </a:r>
            <a:r>
              <a:rPr lang="en-US" altLang="ja-JP" sz="1200" dirty="0">
                <a:latin typeface="Arial"/>
                <a:cs typeface="Arial"/>
              </a:rPr>
              <a:t>. LB, left border; 35S pro., cauliflower mosaic virus (</a:t>
            </a:r>
            <a:r>
              <a:rPr lang="en-US" altLang="ja-JP" sz="1200" dirty="0" err="1">
                <a:latin typeface="Arial"/>
                <a:cs typeface="Arial"/>
              </a:rPr>
              <a:t>CaMV</a:t>
            </a:r>
            <a:r>
              <a:rPr lang="en-US" altLang="ja-JP" sz="1200" dirty="0">
                <a:latin typeface="Arial"/>
                <a:cs typeface="Arial"/>
              </a:rPr>
              <a:t>) </a:t>
            </a:r>
            <a:r>
              <a:rPr lang="en-US" altLang="ja-JP" sz="1200" i="1" dirty="0">
                <a:latin typeface="Arial"/>
                <a:cs typeface="Arial"/>
              </a:rPr>
              <a:t>35S</a:t>
            </a:r>
            <a:r>
              <a:rPr lang="en-US" altLang="ja-JP" sz="1200" dirty="0">
                <a:latin typeface="Arial"/>
                <a:cs typeface="Arial"/>
              </a:rPr>
              <a:t> promoter; HPT, </a:t>
            </a:r>
            <a:r>
              <a:rPr lang="en-US" altLang="ja-JP" sz="1200" i="1" dirty="0">
                <a:latin typeface="Arial"/>
                <a:cs typeface="Arial"/>
              </a:rPr>
              <a:t>hygromycin </a:t>
            </a:r>
            <a:r>
              <a:rPr lang="en-US" altLang="ja-JP" sz="1200" i="1" dirty="0" err="1">
                <a:latin typeface="Arial"/>
                <a:cs typeface="Arial"/>
              </a:rPr>
              <a:t>phosphotransferase</a:t>
            </a:r>
            <a:r>
              <a:rPr lang="en-US" altLang="ja-JP" sz="1200" dirty="0">
                <a:latin typeface="Arial"/>
                <a:cs typeface="Arial"/>
              </a:rPr>
              <a:t> gene; </a:t>
            </a:r>
            <a:r>
              <a:rPr lang="en-US" altLang="ja-JP" sz="1200" dirty="0" err="1">
                <a:latin typeface="Arial"/>
                <a:cs typeface="Arial"/>
              </a:rPr>
              <a:t>Nos</a:t>
            </a:r>
            <a:r>
              <a:rPr lang="en-US" altLang="ja-JP" sz="1200" dirty="0">
                <a:latin typeface="Arial"/>
                <a:cs typeface="Arial"/>
              </a:rPr>
              <a:t>-T, </a:t>
            </a:r>
            <a:r>
              <a:rPr lang="en-US" altLang="ja-JP" sz="1200" i="1" dirty="0">
                <a:latin typeface="Arial"/>
                <a:cs typeface="Arial"/>
              </a:rPr>
              <a:t>NOS</a:t>
            </a:r>
            <a:r>
              <a:rPr lang="en-US" altLang="ja-JP" sz="1200" dirty="0">
                <a:latin typeface="Arial"/>
                <a:cs typeface="Arial"/>
              </a:rPr>
              <a:t> terminator; 35S-T, </a:t>
            </a:r>
            <a:r>
              <a:rPr lang="en-US" altLang="ja-JP" sz="1200" dirty="0" err="1">
                <a:latin typeface="Arial"/>
                <a:cs typeface="Arial"/>
              </a:rPr>
              <a:t>CaMV</a:t>
            </a:r>
            <a:r>
              <a:rPr lang="en-US" altLang="ja-JP" sz="1200" dirty="0">
                <a:latin typeface="Arial"/>
                <a:cs typeface="Arial"/>
              </a:rPr>
              <a:t> </a:t>
            </a:r>
            <a:r>
              <a:rPr lang="en-US" altLang="ja-JP" sz="1200" i="1" dirty="0">
                <a:latin typeface="Arial"/>
                <a:cs typeface="Arial"/>
              </a:rPr>
              <a:t>35S</a:t>
            </a:r>
            <a:r>
              <a:rPr lang="en-US" altLang="ja-JP" sz="1200" dirty="0">
                <a:latin typeface="Arial"/>
                <a:cs typeface="Arial"/>
              </a:rPr>
              <a:t> terminator; </a:t>
            </a:r>
            <a:r>
              <a:rPr lang="en-US" altLang="ja-JP" sz="1200" i="1" dirty="0">
                <a:latin typeface="Arial"/>
                <a:cs typeface="Arial"/>
              </a:rPr>
              <a:t>MSD1</a:t>
            </a:r>
            <a:r>
              <a:rPr lang="en-US" altLang="ja-JP" sz="1200" dirty="0">
                <a:latin typeface="Arial"/>
                <a:cs typeface="Arial"/>
              </a:rPr>
              <a:t>, cDNA fragment (696 bp) encoding </a:t>
            </a:r>
            <a:r>
              <a:rPr lang="en-US" altLang="ja-JP" sz="1200" dirty="0" err="1">
                <a:latin typeface="Arial"/>
                <a:cs typeface="Arial"/>
              </a:rPr>
              <a:t>Mn</a:t>
            </a:r>
            <a:r>
              <a:rPr lang="en-US" altLang="ja-JP" sz="1200" dirty="0">
                <a:latin typeface="Arial"/>
                <a:cs typeface="Arial"/>
              </a:rPr>
              <a:t> SOD 1; GUS, 1 </a:t>
            </a:r>
            <a:r>
              <a:rPr lang="en-US" altLang="ja-JP" sz="1200" dirty="0" err="1">
                <a:latin typeface="Arial"/>
                <a:cs typeface="Arial"/>
              </a:rPr>
              <a:t>kbp</a:t>
            </a:r>
            <a:r>
              <a:rPr lang="en-US" altLang="ja-JP" sz="1200" dirty="0">
                <a:latin typeface="Arial"/>
                <a:cs typeface="Arial"/>
              </a:rPr>
              <a:t> fragment from the coding region of the </a:t>
            </a:r>
            <a:r>
              <a:rPr lang="en-US" altLang="ja-JP" sz="1200" i="1" dirty="0">
                <a:latin typeface="Arial"/>
                <a:cs typeface="Arial"/>
              </a:rPr>
              <a:t>E. coli </a:t>
            </a:r>
            <a:r>
              <a:rPr lang="en-US" altLang="ja-JP" sz="1200" i="1" dirty="0" err="1">
                <a:latin typeface="Arial"/>
                <a:cs typeface="Arial"/>
              </a:rPr>
              <a:t>gus</a:t>
            </a:r>
            <a:r>
              <a:rPr lang="en-US" altLang="ja-JP" sz="1200" i="1" dirty="0">
                <a:latin typeface="Arial"/>
                <a:cs typeface="Arial"/>
              </a:rPr>
              <a:t> A </a:t>
            </a:r>
            <a:r>
              <a:rPr lang="en-US" altLang="ja-JP" sz="1200" dirty="0">
                <a:latin typeface="Arial"/>
                <a:cs typeface="Arial"/>
              </a:rPr>
              <a:t>gene; Int., </a:t>
            </a:r>
            <a:r>
              <a:rPr lang="en-US" altLang="ja-JP" sz="1200" i="1" dirty="0">
                <a:latin typeface="Arial"/>
                <a:cs typeface="Arial"/>
              </a:rPr>
              <a:t>Waxy</a:t>
            </a:r>
            <a:r>
              <a:rPr lang="en-US" altLang="ja-JP" sz="1200" dirty="0">
                <a:latin typeface="Arial"/>
                <a:cs typeface="Arial"/>
              </a:rPr>
              <a:t> 1st intron; </a:t>
            </a:r>
            <a:r>
              <a:rPr lang="en-US" altLang="ja-JP" sz="1200" dirty="0" err="1">
                <a:latin typeface="Arial"/>
                <a:cs typeface="Arial"/>
              </a:rPr>
              <a:t>Wx</a:t>
            </a:r>
            <a:r>
              <a:rPr lang="en-US" altLang="ja-JP" sz="1200" dirty="0">
                <a:latin typeface="Arial"/>
                <a:cs typeface="Arial"/>
              </a:rPr>
              <a:t> pro., </a:t>
            </a:r>
            <a:r>
              <a:rPr lang="en-US" altLang="ja-JP" sz="1200" i="1" dirty="0">
                <a:latin typeface="Arial"/>
                <a:cs typeface="Arial"/>
              </a:rPr>
              <a:t>Waxy</a:t>
            </a:r>
            <a:r>
              <a:rPr lang="en-US" altLang="ja-JP" sz="1200" dirty="0">
                <a:latin typeface="Arial"/>
                <a:cs typeface="Arial"/>
              </a:rPr>
              <a:t> promoter; RB, right border; </a:t>
            </a:r>
            <a:r>
              <a:rPr lang="en-US" altLang="ja-JP" sz="1200" dirty="0" err="1">
                <a:latin typeface="Arial"/>
                <a:cs typeface="Arial"/>
              </a:rPr>
              <a:t>Sm</a:t>
            </a:r>
            <a:r>
              <a:rPr lang="en-US" altLang="ja-JP" sz="1200" baseline="30000" dirty="0" err="1">
                <a:latin typeface="Arial"/>
                <a:cs typeface="Arial"/>
              </a:rPr>
              <a:t>r</a:t>
            </a:r>
            <a:r>
              <a:rPr lang="en-US" altLang="ja-JP" sz="1200" dirty="0">
                <a:latin typeface="Arial"/>
                <a:cs typeface="Arial"/>
              </a:rPr>
              <a:t>, </a:t>
            </a:r>
            <a:r>
              <a:rPr lang="en-US" altLang="ja-JP" sz="1200" i="1" dirty="0">
                <a:latin typeface="Arial"/>
                <a:cs typeface="Arial"/>
              </a:rPr>
              <a:t>streptomycin resistance </a:t>
            </a:r>
            <a:r>
              <a:rPr lang="en-US" altLang="ja-JP" sz="1200" dirty="0">
                <a:latin typeface="Arial"/>
                <a:cs typeface="Arial"/>
              </a:rPr>
              <a:t>gene; </a:t>
            </a:r>
            <a:r>
              <a:rPr lang="en-US" altLang="ja-JP" sz="1200" dirty="0" err="1">
                <a:latin typeface="Arial"/>
                <a:cs typeface="Arial"/>
              </a:rPr>
              <a:t>Ori</a:t>
            </a:r>
            <a:r>
              <a:rPr lang="en-US" altLang="ja-JP" sz="1200" dirty="0">
                <a:latin typeface="Arial"/>
                <a:cs typeface="Arial"/>
              </a:rPr>
              <a:t>, ColE1 replication origin from plasmid pBR322.</a:t>
            </a:r>
            <a:r>
              <a:rPr lang="ja-JP" altLang="ja-JP" sz="1200" dirty="0">
                <a:latin typeface="Arial"/>
                <a:cs typeface="Arial"/>
              </a:rPr>
              <a:t> </a:t>
            </a:r>
            <a:endParaRPr lang="en-US" altLang="ja-JP" sz="1200" baseline="30000" dirty="0" smtClean="0">
              <a:latin typeface="Arial"/>
              <a:cs typeface="Arial"/>
            </a:endParaRPr>
          </a:p>
          <a:p>
            <a:endParaRPr kumimoji="1"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8285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155</Words>
  <Application>Microsoft Macintosh PowerPoint</Application>
  <PresentationFormat>画面に合わせる (4:3)</PresentationFormat>
  <Paragraphs>17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Tatsuya Maruyama</dc:creator>
  <cp:lastModifiedBy>三ツ井 敏明</cp:lastModifiedBy>
  <cp:revision>13</cp:revision>
  <dcterms:created xsi:type="dcterms:W3CDTF">2013-12-20T02:43:18Z</dcterms:created>
  <dcterms:modified xsi:type="dcterms:W3CDTF">2014-10-28T23:12:51Z</dcterms:modified>
</cp:coreProperties>
</file>