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3" r:id="rId2"/>
    <p:sldId id="275" r:id="rId3"/>
    <p:sldId id="276" r:id="rId4"/>
    <p:sldId id="277" r:id="rId5"/>
  </p:sldIdLst>
  <p:sldSz cx="6858000" cy="9144000" type="screen4x3"/>
  <p:notesSz cx="6735763" cy="98663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1313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50" d="100"/>
          <a:sy n="150" d="100"/>
        </p:scale>
        <p:origin x="1452" y="-2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24DF3-B00F-4018-91D4-711CDA346B8D}" type="datetimeFigureOut">
              <a:rPr lang="fr-FR" smtClean="0"/>
              <a:t>26/03/2019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67E50-8906-49B9-AD0B-BFED5A2A26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3849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24DF3-B00F-4018-91D4-711CDA346B8D}" type="datetimeFigureOut">
              <a:rPr lang="fr-FR" smtClean="0"/>
              <a:t>26/03/2019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67E50-8906-49B9-AD0B-BFED5A2A26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884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24DF3-B00F-4018-91D4-711CDA346B8D}" type="datetimeFigureOut">
              <a:rPr lang="fr-FR" smtClean="0"/>
              <a:t>26/03/2019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67E50-8906-49B9-AD0B-BFED5A2A26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4520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24DF3-B00F-4018-91D4-711CDA346B8D}" type="datetimeFigureOut">
              <a:rPr lang="fr-FR" smtClean="0"/>
              <a:t>26/03/2019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67E50-8906-49B9-AD0B-BFED5A2A26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3690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24DF3-B00F-4018-91D4-711CDA346B8D}" type="datetimeFigureOut">
              <a:rPr lang="fr-FR" smtClean="0"/>
              <a:t>26/03/2019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67E50-8906-49B9-AD0B-BFED5A2A26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1728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24DF3-B00F-4018-91D4-711CDA346B8D}" type="datetimeFigureOut">
              <a:rPr lang="fr-FR" smtClean="0"/>
              <a:t>26/03/2019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67E50-8906-49B9-AD0B-BFED5A2A26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7908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24DF3-B00F-4018-91D4-711CDA346B8D}" type="datetimeFigureOut">
              <a:rPr lang="fr-FR" smtClean="0"/>
              <a:t>26/03/2019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67E50-8906-49B9-AD0B-BFED5A2A26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0891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24DF3-B00F-4018-91D4-711CDA346B8D}" type="datetimeFigureOut">
              <a:rPr lang="fr-FR" smtClean="0"/>
              <a:t>26/03/2019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67E50-8906-49B9-AD0B-BFED5A2A26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6142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24DF3-B00F-4018-91D4-711CDA346B8D}" type="datetimeFigureOut">
              <a:rPr lang="fr-FR" smtClean="0"/>
              <a:t>26/03/2019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67E50-8906-49B9-AD0B-BFED5A2A26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0609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24DF3-B00F-4018-91D4-711CDA346B8D}" type="datetimeFigureOut">
              <a:rPr lang="fr-FR" smtClean="0"/>
              <a:t>26/03/2019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67E50-8906-49B9-AD0B-BFED5A2A26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3568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24DF3-B00F-4018-91D4-711CDA346B8D}" type="datetimeFigureOut">
              <a:rPr lang="fr-FR" smtClean="0"/>
              <a:t>26/03/2019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67E50-8906-49B9-AD0B-BFED5A2A26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4512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24DF3-B00F-4018-91D4-711CDA346B8D}" type="datetimeFigureOut">
              <a:rPr lang="fr-FR" smtClean="0"/>
              <a:t>26/03/2019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967E50-8906-49B9-AD0B-BFED5A2A26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071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304" y="1051140"/>
            <a:ext cx="5212435" cy="2143706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253613" y="6310836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490380" y="3633516"/>
            <a:ext cx="600628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200" b="1" dirty="0" smtClean="0"/>
              <a:t>Figure E1  </a:t>
            </a:r>
            <a:r>
              <a:rPr lang="fr-FR" sz="1200" dirty="0" err="1"/>
              <a:t>Sequence</a:t>
            </a:r>
            <a:r>
              <a:rPr lang="fr-FR" sz="1200" dirty="0"/>
              <a:t> </a:t>
            </a:r>
            <a:r>
              <a:rPr lang="fr-FR" sz="1200" dirty="0" err="1" smtClean="0"/>
              <a:t>comparison</a:t>
            </a:r>
            <a:r>
              <a:rPr lang="fr-FR" sz="1200" dirty="0" smtClean="0"/>
              <a:t> </a:t>
            </a:r>
            <a:r>
              <a:rPr lang="fr-FR" sz="1200" dirty="0" err="1" smtClean="0"/>
              <a:t>between</a:t>
            </a:r>
            <a:r>
              <a:rPr lang="fr-FR" sz="1200" dirty="0" smtClean="0"/>
              <a:t> Ara </a:t>
            </a:r>
            <a:r>
              <a:rPr lang="fr-FR" sz="1200" dirty="0"/>
              <a:t>h 2.02 (Ara h 2.0201, </a:t>
            </a:r>
            <a:r>
              <a:rPr lang="fr-FR" sz="1200" dirty="0" err="1"/>
              <a:t>UniProt</a:t>
            </a:r>
            <a:r>
              <a:rPr lang="fr-FR" sz="1200" dirty="0"/>
              <a:t> accession </a:t>
            </a:r>
            <a:r>
              <a:rPr lang="fr-FR" sz="1200" dirty="0" err="1"/>
              <a:t>number</a:t>
            </a:r>
            <a:r>
              <a:rPr lang="fr-FR" sz="1200" dirty="0"/>
              <a:t> Q6PSU2), Ara h 2.01 (Ara h 2.0101, Q6PSU2-2), the </a:t>
            </a:r>
            <a:r>
              <a:rPr lang="fr-FR" sz="1200" dirty="0" err="1"/>
              <a:t>deletion</a:t>
            </a:r>
            <a:r>
              <a:rPr lang="fr-FR" sz="1200" dirty="0"/>
              <a:t> variant Ara h 2.∆ and Ara h 6 (Q647G9). </a:t>
            </a:r>
            <a:r>
              <a:rPr lang="fr-FR" sz="1200" dirty="0" err="1"/>
              <a:t>Numbering</a:t>
            </a:r>
            <a:r>
              <a:rPr lang="fr-FR" sz="1200" dirty="0"/>
              <a:t> of Ara h 6 </a:t>
            </a:r>
            <a:r>
              <a:rPr lang="fr-FR" sz="1200" dirty="0" err="1"/>
              <a:t>is</a:t>
            </a:r>
            <a:r>
              <a:rPr lang="fr-FR" sz="1200" dirty="0"/>
              <a:t> </a:t>
            </a:r>
            <a:r>
              <a:rPr lang="fr-FR" sz="1200" dirty="0" err="1"/>
              <a:t>shown</a:t>
            </a:r>
            <a:r>
              <a:rPr lang="fr-FR" sz="1200" dirty="0"/>
              <a:t> and </a:t>
            </a:r>
            <a:r>
              <a:rPr lang="fr-FR" sz="1200" dirty="0" err="1"/>
              <a:t>hydroxyprolines</a:t>
            </a:r>
            <a:r>
              <a:rPr lang="fr-FR" sz="1200" dirty="0"/>
              <a:t> in the DPYSP</a:t>
            </a:r>
            <a:r>
              <a:rPr lang="fr-FR" sz="1200" baseline="30000" dirty="0"/>
              <a:t>OH</a:t>
            </a:r>
            <a:r>
              <a:rPr lang="fr-FR" sz="1200" dirty="0"/>
              <a:t>S motifs are </a:t>
            </a:r>
            <a:r>
              <a:rPr lang="fr-FR" sz="1200" dirty="0" err="1"/>
              <a:t>shown</a:t>
            </a:r>
            <a:r>
              <a:rPr lang="fr-FR" sz="1200" dirty="0"/>
              <a:t> </a:t>
            </a:r>
            <a:r>
              <a:rPr lang="fr-FR" sz="1200" dirty="0" err="1"/>
              <a:t>with</a:t>
            </a:r>
            <a:r>
              <a:rPr lang="fr-FR" sz="1200" dirty="0"/>
              <a:t> </a:t>
            </a:r>
            <a:r>
              <a:rPr lang="fr-FR" sz="1200" dirty="0" err="1"/>
              <a:t>shaded</a:t>
            </a:r>
            <a:r>
              <a:rPr lang="fr-FR" sz="1200" dirty="0"/>
              <a:t> </a:t>
            </a:r>
            <a:r>
              <a:rPr lang="fr-FR" sz="1200" dirty="0" err="1"/>
              <a:t>letters</a:t>
            </a:r>
            <a:r>
              <a:rPr lang="fr-FR" sz="1200" dirty="0"/>
              <a:t>. </a:t>
            </a:r>
            <a:r>
              <a:rPr lang="fr-FR" sz="1200" dirty="0" err="1"/>
              <a:t>Identical</a:t>
            </a:r>
            <a:r>
              <a:rPr lang="fr-FR" sz="1200" dirty="0"/>
              <a:t> </a:t>
            </a:r>
            <a:r>
              <a:rPr lang="fr-FR" sz="1200" dirty="0" err="1"/>
              <a:t>residues</a:t>
            </a:r>
            <a:r>
              <a:rPr lang="fr-FR" sz="1200" dirty="0"/>
              <a:t> </a:t>
            </a:r>
            <a:r>
              <a:rPr lang="fr-FR" sz="1200" dirty="0" err="1"/>
              <a:t>between</a:t>
            </a:r>
            <a:r>
              <a:rPr lang="fr-FR" sz="1200" dirty="0"/>
              <a:t> Ara h 2 and Ara h 6 </a:t>
            </a:r>
            <a:r>
              <a:rPr lang="fr-FR" sz="1200" dirty="0" err="1"/>
              <a:t>sequences</a:t>
            </a:r>
            <a:r>
              <a:rPr lang="fr-FR" sz="1200" dirty="0"/>
              <a:t> are </a:t>
            </a:r>
            <a:r>
              <a:rPr lang="fr-FR" sz="1200" dirty="0" err="1"/>
              <a:t>indicated</a:t>
            </a:r>
            <a:r>
              <a:rPr lang="fr-FR" sz="1200" dirty="0"/>
              <a:t> </a:t>
            </a:r>
            <a:r>
              <a:rPr lang="fr-FR" sz="1200" dirty="0" err="1"/>
              <a:t>with</a:t>
            </a:r>
            <a:r>
              <a:rPr lang="fr-FR" sz="1200" dirty="0"/>
              <a:t> </a:t>
            </a:r>
            <a:r>
              <a:rPr lang="fr-FR" sz="1200" dirty="0" err="1"/>
              <a:t>asterisks</a:t>
            </a:r>
            <a:r>
              <a:rPr lang="fr-FR" sz="1200" dirty="0"/>
              <a:t>. </a:t>
            </a:r>
            <a:r>
              <a:rPr lang="fr-FR" sz="1200" dirty="0" smtClean="0"/>
              <a:t>The </a:t>
            </a:r>
            <a:r>
              <a:rPr lang="fr-FR" sz="1200" dirty="0"/>
              <a:t>peptide </a:t>
            </a:r>
            <a:r>
              <a:rPr lang="fr-FR" sz="1200" dirty="0" err="1"/>
              <a:t>containing</a:t>
            </a:r>
            <a:r>
              <a:rPr lang="fr-FR" sz="1200" dirty="0"/>
              <a:t> </a:t>
            </a:r>
            <a:r>
              <a:rPr lang="fr-FR" sz="1200" dirty="0" err="1"/>
              <a:t>three</a:t>
            </a:r>
            <a:r>
              <a:rPr lang="fr-FR" sz="1200" dirty="0"/>
              <a:t> DPYSP</a:t>
            </a:r>
            <a:r>
              <a:rPr lang="fr-FR" sz="1200" baseline="30000" dirty="0"/>
              <a:t>OH</a:t>
            </a:r>
            <a:r>
              <a:rPr lang="fr-FR" sz="1200" dirty="0"/>
              <a:t>S </a:t>
            </a:r>
            <a:r>
              <a:rPr lang="fr-FR" sz="1200" dirty="0" smtClean="0"/>
              <a:t>motifs pep 3P</a:t>
            </a:r>
            <a:r>
              <a:rPr lang="fr-FR" sz="1100" baseline="30000" dirty="0" smtClean="0"/>
              <a:t>OH</a:t>
            </a:r>
            <a:r>
              <a:rPr lang="fr-FR" sz="1200" dirty="0" smtClean="0"/>
              <a:t> corresponds </a:t>
            </a:r>
            <a:r>
              <a:rPr lang="fr-FR" sz="1200" dirty="0"/>
              <a:t>to the </a:t>
            </a:r>
            <a:r>
              <a:rPr lang="fr-FR" sz="1200" dirty="0" err="1"/>
              <a:t>domain</a:t>
            </a:r>
            <a:r>
              <a:rPr lang="fr-FR" sz="1200" dirty="0"/>
              <a:t> </a:t>
            </a:r>
            <a:r>
              <a:rPr lang="fr-FR" sz="1200" dirty="0" err="1"/>
              <a:t>found</a:t>
            </a:r>
            <a:r>
              <a:rPr lang="fr-FR" sz="1200" dirty="0"/>
              <a:t> in Ara h 2.02 </a:t>
            </a:r>
            <a:r>
              <a:rPr lang="fr-FR" sz="1200" dirty="0" err="1"/>
              <a:t>isoform</a:t>
            </a:r>
            <a:r>
              <a:rPr lang="fr-FR" sz="1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44424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9007" y="7978775"/>
            <a:ext cx="65200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800"/>
              </a:lnSpc>
            </a:pPr>
            <a:r>
              <a:rPr lang="en-US" sz="1100" b="1" dirty="0" smtClean="0"/>
              <a:t>Figure E2  </a:t>
            </a:r>
            <a:r>
              <a:rPr lang="en-US" sz="1100" dirty="0"/>
              <a:t>Cross-reactivity between </a:t>
            </a:r>
            <a:r>
              <a:rPr lang="en-US" sz="1100" dirty="0" smtClean="0"/>
              <a:t>Ara h 2 </a:t>
            </a:r>
            <a:r>
              <a:rPr lang="en-US" sz="1100" dirty="0"/>
              <a:t>and </a:t>
            </a:r>
            <a:r>
              <a:rPr lang="en-US" sz="1100" dirty="0" smtClean="0"/>
              <a:t>Ara h 6 </a:t>
            </a:r>
            <a:r>
              <a:rPr lang="en-US" sz="1100" dirty="0"/>
              <a:t>evaluated by competitive inhibition of </a:t>
            </a:r>
            <a:r>
              <a:rPr lang="en-US" sz="1100" dirty="0" err="1"/>
              <a:t>IgE</a:t>
            </a:r>
            <a:r>
              <a:rPr lang="en-US" sz="1100" dirty="0"/>
              <a:t>-binding to </a:t>
            </a:r>
            <a:r>
              <a:rPr lang="en-US" sz="1100" dirty="0" smtClean="0"/>
              <a:t>Ara h 2 </a:t>
            </a:r>
            <a:r>
              <a:rPr lang="en-US" sz="1100" dirty="0" smtClean="0"/>
              <a:t>(</a:t>
            </a:r>
            <a:r>
              <a:rPr lang="en-US" sz="1100" dirty="0"/>
              <a:t>see </a:t>
            </a:r>
            <a:r>
              <a:rPr lang="en-US" sz="1100" dirty="0" smtClean="0"/>
              <a:t>Methods</a:t>
            </a:r>
            <a:r>
              <a:rPr lang="en-US" sz="1100" dirty="0"/>
              <a:t>). Competitions with </a:t>
            </a:r>
            <a:r>
              <a:rPr lang="en-US" sz="1100" dirty="0" smtClean="0"/>
              <a:t>Ara h 2 </a:t>
            </a:r>
            <a:r>
              <a:rPr lang="en-US" sz="1100" dirty="0"/>
              <a:t>(in red) or with </a:t>
            </a:r>
            <a:r>
              <a:rPr lang="en-US" sz="1100" dirty="0" smtClean="0"/>
              <a:t>Ara h 6 </a:t>
            </a:r>
            <a:r>
              <a:rPr lang="en-US" sz="1100" dirty="0"/>
              <a:t>(in blue) were performed with native </a:t>
            </a:r>
            <a:r>
              <a:rPr lang="en-US" sz="1100" dirty="0" smtClean="0"/>
              <a:t>allergens purified from raw peanut. </a:t>
            </a:r>
            <a:r>
              <a:rPr lang="en-US" sz="1100" dirty="0" smtClean="0"/>
              <a:t>Competitive inhibition was not performed for sera 9 and 16 (too weak </a:t>
            </a:r>
            <a:r>
              <a:rPr lang="en-US" sz="1100" dirty="0" err="1" smtClean="0"/>
              <a:t>IgE</a:t>
            </a:r>
            <a:r>
              <a:rPr lang="en-US" sz="1100" dirty="0" smtClean="0"/>
              <a:t>-binding to Ara h 2) and 5 (not enough serum).</a:t>
            </a:r>
            <a:endParaRPr lang="fr-FR" sz="11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600" y="86362"/>
            <a:ext cx="5580472" cy="7977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15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4968" y="8069006"/>
            <a:ext cx="644504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800"/>
              </a:lnSpc>
            </a:pPr>
            <a:r>
              <a:rPr lang="en-US" sz="1100" b="1" dirty="0" smtClean="0"/>
              <a:t>Figure E3  </a:t>
            </a:r>
            <a:r>
              <a:rPr lang="en-US" sz="1100" dirty="0"/>
              <a:t>Cross-reactivity between </a:t>
            </a:r>
            <a:r>
              <a:rPr lang="en-US" sz="1100" dirty="0" smtClean="0"/>
              <a:t>Ara h 2 </a:t>
            </a:r>
            <a:r>
              <a:rPr lang="en-US" sz="1100" dirty="0"/>
              <a:t>and </a:t>
            </a:r>
            <a:r>
              <a:rPr lang="en-US" sz="1100" dirty="0" smtClean="0"/>
              <a:t>Ara h 6 </a:t>
            </a:r>
            <a:r>
              <a:rPr lang="en-US" sz="1100" dirty="0"/>
              <a:t>evaluated by competitive inhibition of </a:t>
            </a:r>
            <a:r>
              <a:rPr lang="en-US" sz="1100" dirty="0" err="1"/>
              <a:t>IgE</a:t>
            </a:r>
            <a:r>
              <a:rPr lang="en-US" sz="1100" dirty="0"/>
              <a:t>-binding to Ara-h-6 </a:t>
            </a:r>
            <a:r>
              <a:rPr lang="en-US" sz="1100" dirty="0" smtClean="0"/>
              <a:t>(</a:t>
            </a:r>
            <a:r>
              <a:rPr lang="en-US" sz="1100" dirty="0"/>
              <a:t>see </a:t>
            </a:r>
            <a:r>
              <a:rPr lang="en-US" sz="1100" dirty="0" smtClean="0"/>
              <a:t>Methods</a:t>
            </a:r>
            <a:r>
              <a:rPr lang="en-US" sz="1100" dirty="0"/>
              <a:t>). Competitions with </a:t>
            </a:r>
            <a:r>
              <a:rPr lang="en-US" sz="1100" dirty="0" smtClean="0"/>
              <a:t>Ara h 2 </a:t>
            </a:r>
            <a:r>
              <a:rPr lang="en-US" sz="1100" dirty="0"/>
              <a:t>(in red) or with </a:t>
            </a:r>
            <a:r>
              <a:rPr lang="en-US" sz="1100" dirty="0" smtClean="0"/>
              <a:t>Ara h 6 </a:t>
            </a:r>
            <a:r>
              <a:rPr lang="en-US" sz="1100" dirty="0"/>
              <a:t>(in blue) were performed with native </a:t>
            </a:r>
            <a:r>
              <a:rPr lang="en-US" sz="1100" dirty="0" smtClean="0"/>
              <a:t>allergens purified </a:t>
            </a:r>
            <a:r>
              <a:rPr lang="en-US" sz="1100" dirty="0"/>
              <a:t>from raw peanut. </a:t>
            </a:r>
            <a:r>
              <a:rPr lang="en-US" sz="1100" dirty="0"/>
              <a:t>Competitive inhibition was not performed for sera </a:t>
            </a:r>
            <a:r>
              <a:rPr lang="en-US" sz="1100" dirty="0" smtClean="0"/>
              <a:t>2, 13, 15 and 29 (too </a:t>
            </a:r>
            <a:r>
              <a:rPr lang="en-US" sz="1100" dirty="0"/>
              <a:t>weak </a:t>
            </a:r>
            <a:r>
              <a:rPr lang="en-US" sz="1100" dirty="0" err="1"/>
              <a:t>IgE</a:t>
            </a:r>
            <a:r>
              <a:rPr lang="en-US" sz="1100" dirty="0"/>
              <a:t>-binding to Ara h </a:t>
            </a:r>
            <a:r>
              <a:rPr lang="en-US" sz="1100" dirty="0" smtClean="0"/>
              <a:t>6) </a:t>
            </a:r>
            <a:r>
              <a:rPr lang="en-US" sz="1100" dirty="0"/>
              <a:t>and 5 (not enough serum</a:t>
            </a:r>
            <a:r>
              <a:rPr lang="en-US" sz="1100" dirty="0" smtClean="0"/>
              <a:t>).</a:t>
            </a:r>
            <a:r>
              <a:rPr lang="en-US" sz="1100" dirty="0" smtClean="0"/>
              <a:t> </a:t>
            </a:r>
            <a:endParaRPr lang="fr-FR" sz="11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871" y="144529"/>
            <a:ext cx="5661238" cy="8067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83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833" y="1815404"/>
            <a:ext cx="6219221" cy="402306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75833" y="5920603"/>
            <a:ext cx="6063544" cy="998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800"/>
              </a:lnSpc>
              <a:spcAft>
                <a:spcPts val="600"/>
              </a:spcAft>
            </a:pPr>
            <a:r>
              <a:rPr lang="en-US" sz="12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E4.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Mediator release assay with RBL SX-38 cells sensitized with </a:t>
            </a:r>
            <a:r>
              <a:rPr lang="en-US" sz="120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immunopurified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IgE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antibodies from peanut-allergic patients in response to increasing concentrations of Ara h 2 (red) and Ara h 6 (blue). X-axis shows the concentration of the tested molecule and Y-axis the percentage of the reference release induced with anti-human </a:t>
            </a:r>
            <a:r>
              <a:rPr lang="en-US" sz="120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IgE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mAb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LE27. 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094421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14748</TotalTime>
  <Words>317</Words>
  <Application>Microsoft Office PowerPoint</Application>
  <PresentationFormat>Affichage à l'écran (4:3)</PresentationFormat>
  <Paragraphs>4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Company>CEA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HAZEBROUCK Stéphane 984285</dc:creator>
  <cp:lastModifiedBy>HAZEBROUCK Stéphane 984285</cp:lastModifiedBy>
  <cp:revision>219</cp:revision>
  <cp:lastPrinted>2019-03-26T15:40:47Z</cp:lastPrinted>
  <dcterms:created xsi:type="dcterms:W3CDTF">2018-06-06T11:33:22Z</dcterms:created>
  <dcterms:modified xsi:type="dcterms:W3CDTF">2019-03-26T16:59:36Z</dcterms:modified>
</cp:coreProperties>
</file>