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72" r:id="rId2"/>
    <p:sldId id="269" r:id="rId3"/>
    <p:sldId id="267" r:id="rId4"/>
    <p:sldId id="268" r:id="rId5"/>
    <p:sldId id="271" r:id="rId6"/>
    <p:sldId id="265" r:id="rId7"/>
    <p:sldId id="270" r:id="rId8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6"/>
    <p:restoredTop sz="94649"/>
  </p:normalViewPr>
  <p:slideViewPr>
    <p:cSldViewPr snapToGrid="0" snapToObjects="1">
      <p:cViewPr varScale="1">
        <p:scale>
          <a:sx n="52" d="100"/>
          <a:sy n="52" d="100"/>
        </p:scale>
        <p:origin x="2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A03FD-9F2C-384A-A5F3-4E900FB80210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908EF-528E-BB48-B410-C589E3ABB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B8829-BEED-C84E-8AD8-BF09581B82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21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B8829-BEED-C84E-8AD8-BF09581B82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89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6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7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2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3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1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7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7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4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6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1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3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EA4D-4D4B-5842-AA30-95D11052E09A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130B6-9F40-B541-9DF7-7461B803A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6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26" Type="http://schemas.openxmlformats.org/officeDocument/2006/relationships/image" Target="../media/image25.tiff"/><Relationship Id="rId21" Type="http://schemas.openxmlformats.org/officeDocument/2006/relationships/image" Target="../media/image20.tiff"/><Relationship Id="rId34" Type="http://schemas.openxmlformats.org/officeDocument/2006/relationships/image" Target="../media/image33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5" Type="http://schemas.openxmlformats.org/officeDocument/2006/relationships/image" Target="../media/image24.tiff"/><Relationship Id="rId33" Type="http://schemas.openxmlformats.org/officeDocument/2006/relationships/image" Target="../media/image32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29" Type="http://schemas.openxmlformats.org/officeDocument/2006/relationships/image" Target="../media/image2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3.tiff"/><Relationship Id="rId32" Type="http://schemas.openxmlformats.org/officeDocument/2006/relationships/image" Target="../media/image31.tiff"/><Relationship Id="rId37" Type="http://schemas.openxmlformats.org/officeDocument/2006/relationships/image" Target="../media/image36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2.tiff"/><Relationship Id="rId28" Type="http://schemas.openxmlformats.org/officeDocument/2006/relationships/image" Target="../media/image27.tiff"/><Relationship Id="rId36" Type="http://schemas.openxmlformats.org/officeDocument/2006/relationships/image" Target="../media/image35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31" Type="http://schemas.openxmlformats.org/officeDocument/2006/relationships/image" Target="../media/image30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21.tiff"/><Relationship Id="rId27" Type="http://schemas.openxmlformats.org/officeDocument/2006/relationships/image" Target="../media/image26.tiff"/><Relationship Id="rId30" Type="http://schemas.openxmlformats.org/officeDocument/2006/relationships/image" Target="../media/image29.tiff"/><Relationship Id="rId35" Type="http://schemas.openxmlformats.org/officeDocument/2006/relationships/image" Target="../media/image34.tiff"/><Relationship Id="rId8" Type="http://schemas.openxmlformats.org/officeDocument/2006/relationships/image" Target="../media/image7.tiff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image" Target="../media/image48.emf"/><Relationship Id="rId18" Type="http://schemas.openxmlformats.org/officeDocument/2006/relationships/image" Target="../media/image5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47.emf"/><Relationship Id="rId17" Type="http://schemas.openxmlformats.org/officeDocument/2006/relationships/image" Target="../media/image52.emf"/><Relationship Id="rId2" Type="http://schemas.openxmlformats.org/officeDocument/2006/relationships/image" Target="../media/image37.emf"/><Relationship Id="rId16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11" Type="http://schemas.openxmlformats.org/officeDocument/2006/relationships/image" Target="../media/image46.emf"/><Relationship Id="rId5" Type="http://schemas.openxmlformats.org/officeDocument/2006/relationships/image" Target="../media/image40.emf"/><Relationship Id="rId15" Type="http://schemas.openxmlformats.org/officeDocument/2006/relationships/image" Target="../media/image50.emf"/><Relationship Id="rId10" Type="http://schemas.openxmlformats.org/officeDocument/2006/relationships/image" Target="../media/image45.emf"/><Relationship Id="rId19" Type="http://schemas.openxmlformats.org/officeDocument/2006/relationships/image" Target="../media/image54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Relationship Id="rId14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5" Type="http://schemas.openxmlformats.org/officeDocument/2006/relationships/image" Target="../media/image6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Relationship Id="rId14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56437C56-CD47-084D-BA3E-4DE850301338}"/>
              </a:ext>
            </a:extLst>
          </p:cNvPr>
          <p:cNvGrpSpPr/>
          <p:nvPr/>
        </p:nvGrpSpPr>
        <p:grpSpPr>
          <a:xfrm>
            <a:off x="646453" y="691230"/>
            <a:ext cx="5115526" cy="6919572"/>
            <a:chOff x="646453" y="691230"/>
            <a:chExt cx="5115526" cy="69195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D4F9573-2BEA-4B48-B6A7-1B0162800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7437" y="1380609"/>
              <a:ext cx="522039" cy="541990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3139320-781D-0A47-94C2-EC51893A6E44}"/>
                </a:ext>
              </a:extLst>
            </p:cNvPr>
            <p:cNvGrpSpPr/>
            <p:nvPr/>
          </p:nvGrpSpPr>
          <p:grpSpPr>
            <a:xfrm>
              <a:off x="646453" y="1380609"/>
              <a:ext cx="1574160" cy="541990"/>
              <a:chOff x="1387859" y="745138"/>
              <a:chExt cx="1574160" cy="54199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D74E403-F8FA-CF43-9559-C7D6614FAD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7859" y="748463"/>
                <a:ext cx="518714" cy="53534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B1B4F4D-7C87-9340-B389-1E0F074781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13189" y="748463"/>
                <a:ext cx="518714" cy="53534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C603ED6-A233-2F48-9659-91C32D66C3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9980" y="745138"/>
                <a:ext cx="522039" cy="54199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FBABC2-0E42-7E40-BDA5-4C848D1EE82B}"/>
                </a:ext>
              </a:extLst>
            </p:cNvPr>
            <p:cNvSpPr txBox="1"/>
            <p:nvPr/>
          </p:nvSpPr>
          <p:spPr>
            <a:xfrm>
              <a:off x="1426390" y="691230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Day 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5BF873-92DA-AD41-B349-ACA24FEC07E8}"/>
                </a:ext>
              </a:extLst>
            </p:cNvPr>
            <p:cNvSpPr txBox="1"/>
            <p:nvPr/>
          </p:nvSpPr>
          <p:spPr>
            <a:xfrm>
              <a:off x="4150707" y="691230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Day 28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2DF0B0-F0AA-9349-B959-4D415E02C5C4}"/>
                </a:ext>
              </a:extLst>
            </p:cNvPr>
            <p:cNvSpPr txBox="1"/>
            <p:nvPr/>
          </p:nvSpPr>
          <p:spPr>
            <a:xfrm>
              <a:off x="2367451" y="1082552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2710BE2-5AB3-6648-81EB-4DBE7B9364ED}"/>
                </a:ext>
              </a:extLst>
            </p:cNvPr>
            <p:cNvSpPr txBox="1"/>
            <p:nvPr/>
          </p:nvSpPr>
          <p:spPr>
            <a:xfrm>
              <a:off x="886819" y="1082552"/>
              <a:ext cx="1079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Unstimulated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585F2CC-4E8D-8C4A-BEBD-D3C30090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4781" y="1380609"/>
              <a:ext cx="522039" cy="54199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B96E4-CED0-464F-9BDD-8A3625EB5E7F}"/>
                </a:ext>
              </a:extLst>
            </p:cNvPr>
            <p:cNvGrpSpPr/>
            <p:nvPr/>
          </p:nvGrpSpPr>
          <p:grpSpPr>
            <a:xfrm>
              <a:off x="3467622" y="1380609"/>
              <a:ext cx="1563082" cy="541990"/>
              <a:chOff x="4209028" y="745138"/>
              <a:chExt cx="1563082" cy="54199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C515A59-07C0-DE48-AB1B-38BBE9EC2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9028" y="745138"/>
                <a:ext cx="522039" cy="54199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A41CD9A-8316-1C44-8C2D-CC3F09B117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8348" y="745138"/>
                <a:ext cx="522039" cy="54199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58C9059-E2A8-F94F-A469-72F1757B98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0046" y="751788"/>
                <a:ext cx="512064" cy="528690"/>
              </a:xfrm>
              <a:prstGeom prst="rect">
                <a:avLst/>
              </a:prstGeom>
            </p:spPr>
          </p:pic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39C0D1A-5587-1E40-B07A-0159E95FE8FF}"/>
                </a:ext>
              </a:extLst>
            </p:cNvPr>
            <p:cNvCxnSpPr/>
            <p:nvPr/>
          </p:nvCxnSpPr>
          <p:spPr>
            <a:xfrm>
              <a:off x="2433163" y="1355294"/>
              <a:ext cx="457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8B710F8-9B65-4646-B862-ED90FED98983}"/>
                </a:ext>
              </a:extLst>
            </p:cNvPr>
            <p:cNvCxnSpPr/>
            <p:nvPr/>
          </p:nvCxnSpPr>
          <p:spPr>
            <a:xfrm>
              <a:off x="714331" y="1355294"/>
              <a:ext cx="1463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17D9F01-1BBB-D745-90E9-23B2E1A78B25}"/>
                </a:ext>
              </a:extLst>
            </p:cNvPr>
            <p:cNvGrpSpPr/>
            <p:nvPr/>
          </p:nvGrpSpPr>
          <p:grpSpPr>
            <a:xfrm>
              <a:off x="2766242" y="2279640"/>
              <a:ext cx="830677" cy="4796765"/>
              <a:chOff x="3535225" y="1746908"/>
              <a:chExt cx="830677" cy="479676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5930675-B40B-774B-A394-C69BC7760D1D}"/>
                  </a:ext>
                </a:extLst>
              </p:cNvPr>
              <p:cNvSpPr txBox="1"/>
              <p:nvPr/>
            </p:nvSpPr>
            <p:spPr>
              <a:xfrm>
                <a:off x="3535225" y="1746908"/>
                <a:ext cx="83067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C/prM-2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EF0408F-F511-2748-86F9-75B4653EB9C0}"/>
                  </a:ext>
                </a:extLst>
              </p:cNvPr>
              <p:cNvSpPr txBox="1"/>
              <p:nvPr/>
            </p:nvSpPr>
            <p:spPr>
              <a:xfrm>
                <a:off x="3718768" y="2495073"/>
                <a:ext cx="463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E-2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9798BEE-D3EB-3341-91F7-D074349EAD20}"/>
                  </a:ext>
                </a:extLst>
              </p:cNvPr>
              <p:cNvSpPr txBox="1"/>
              <p:nvPr/>
            </p:nvSpPr>
            <p:spPr>
              <a:xfrm>
                <a:off x="3604153" y="3243238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NS1-2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A2EDDE1-DA92-EA4C-AF4C-B69BC692D23F}"/>
                  </a:ext>
                </a:extLst>
              </p:cNvPr>
              <p:cNvSpPr txBox="1"/>
              <p:nvPr/>
            </p:nvSpPr>
            <p:spPr>
              <a:xfrm>
                <a:off x="3604153" y="3991403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NS2-2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1A88FB-DEEB-924E-A720-F2238CFE9586}"/>
                  </a:ext>
                </a:extLst>
              </p:cNvPr>
              <p:cNvSpPr txBox="1"/>
              <p:nvPr/>
            </p:nvSpPr>
            <p:spPr>
              <a:xfrm>
                <a:off x="3604153" y="4739568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NS3-2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4A32B31-80C8-F74B-B177-4908EF024825}"/>
                  </a:ext>
                </a:extLst>
              </p:cNvPr>
              <p:cNvSpPr txBox="1"/>
              <p:nvPr/>
            </p:nvSpPr>
            <p:spPr>
              <a:xfrm>
                <a:off x="3604153" y="5487733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NS4-2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C03935-AE99-AF41-B169-483BE6D81534}"/>
                  </a:ext>
                </a:extLst>
              </p:cNvPr>
              <p:cNvSpPr txBox="1"/>
              <p:nvPr/>
            </p:nvSpPr>
            <p:spPr>
              <a:xfrm>
                <a:off x="3604153" y="6235896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NS5-2</a:t>
                </a: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3928C53-6276-8448-91CB-8820FFF9B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2094152"/>
              <a:ext cx="654510" cy="67875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7491517-CE69-624A-A5DC-F1C4120B6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2095162"/>
              <a:ext cx="654510" cy="67875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EDB0E1D-2CB9-1748-8F9E-33E26D614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2842317"/>
              <a:ext cx="654510" cy="67875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D3844D8-E3AF-824F-B5F8-6B710645A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2843158"/>
              <a:ext cx="654510" cy="67875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F0361AF-410E-D54A-863C-63536258E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3590482"/>
              <a:ext cx="654510" cy="67875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BB6DE1E-21DE-6D4A-88DA-744695D48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3591154"/>
              <a:ext cx="654510" cy="67875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EBB42C4-03F7-4346-A532-50444E6DA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4338647"/>
              <a:ext cx="654510" cy="67875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1F268C9-3275-854B-A600-0D6C46088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4339150"/>
              <a:ext cx="654510" cy="678752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FB6A20E-693F-C741-A929-7B323E6CCE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5086812"/>
              <a:ext cx="654510" cy="67875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410848C-390F-EB42-B4C6-0E5412005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5087146"/>
              <a:ext cx="654510" cy="678752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58F5D3E-9B19-7245-8BA2-2F6F8F565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5834977"/>
              <a:ext cx="654510" cy="678752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69825BC-B8B3-0443-8014-35B232327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5835142"/>
              <a:ext cx="654510" cy="67875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D2D92D2-E009-8944-8A7A-5923CDA55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660" y="6583140"/>
              <a:ext cx="654510" cy="678752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BDF98E2-7A21-D143-8197-84A129AA1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345" y="6583140"/>
              <a:ext cx="654510" cy="678752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4937442-73D2-3547-A639-BE9A8AA3764C}"/>
                </a:ext>
              </a:extLst>
            </p:cNvPr>
            <p:cNvCxnSpPr/>
            <p:nvPr/>
          </p:nvCxnSpPr>
          <p:spPr>
            <a:xfrm>
              <a:off x="646453" y="1029784"/>
              <a:ext cx="237744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4CCD16A-7B49-BB41-9ABE-44B674655F0B}"/>
                </a:ext>
              </a:extLst>
            </p:cNvPr>
            <p:cNvCxnSpPr/>
            <p:nvPr/>
          </p:nvCxnSpPr>
          <p:spPr>
            <a:xfrm>
              <a:off x="3384539" y="1029784"/>
              <a:ext cx="237744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3E4D3AD-B862-3F48-AEE6-2D27DE945A17}"/>
                </a:ext>
              </a:extLst>
            </p:cNvPr>
            <p:cNvSpPr txBox="1"/>
            <p:nvPr/>
          </p:nvSpPr>
          <p:spPr>
            <a:xfrm>
              <a:off x="5154499" y="1082552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2989088-4435-904D-BABD-9996E95C7CE2}"/>
                </a:ext>
              </a:extLst>
            </p:cNvPr>
            <p:cNvSpPr txBox="1"/>
            <p:nvPr/>
          </p:nvSpPr>
          <p:spPr>
            <a:xfrm>
              <a:off x="3673867" y="1082552"/>
              <a:ext cx="1079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Unstimulated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29419D5-CABE-CA41-8286-524A1779EA94}"/>
                </a:ext>
              </a:extLst>
            </p:cNvPr>
            <p:cNvCxnSpPr/>
            <p:nvPr/>
          </p:nvCxnSpPr>
          <p:spPr>
            <a:xfrm>
              <a:off x="5220211" y="1355294"/>
              <a:ext cx="457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D3A0B57-0DD4-6A4B-AB5F-B859989FE529}"/>
                </a:ext>
              </a:extLst>
            </p:cNvPr>
            <p:cNvCxnSpPr/>
            <p:nvPr/>
          </p:nvCxnSpPr>
          <p:spPr>
            <a:xfrm>
              <a:off x="3501379" y="1355294"/>
              <a:ext cx="1463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6E12327-B563-9F4C-804A-6B52BAC95925}"/>
                </a:ext>
              </a:extLst>
            </p:cNvPr>
            <p:cNvGrpSpPr/>
            <p:nvPr/>
          </p:nvGrpSpPr>
          <p:grpSpPr>
            <a:xfrm>
              <a:off x="1119437" y="2096652"/>
              <a:ext cx="1345195" cy="5167740"/>
              <a:chOff x="1422040" y="1561421"/>
              <a:chExt cx="1345195" cy="5167740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DD7E363E-66B0-EA48-B881-D479F81C3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156142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2523BFF0-9582-FE49-9500-CAD829A968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156142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8A88A4AD-317C-FC48-9366-18E10DEA42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230958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89A7C6E-ACB4-A84C-8234-D8C2C4DF32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230958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196B320-56F2-774F-851C-17923CABD5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305775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579E54AD-DB29-8C43-B0C7-382B214937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305775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02EA6736-04A1-DB4D-97B3-B1E5064632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380591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9FC42F67-9C16-AD48-94F1-08BC1C432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380591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90868F5F-E267-104A-BB1C-0ACBA8B328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455408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39F7A5FE-5C4A-ED41-AFEA-9E632CF859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4554081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29959BB2-D582-3644-8CE7-A8FB3C13CF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530224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9B1F106E-CFCD-7F4F-AD17-6412BE9F60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5302246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4D790504-E503-AB4D-9C8C-A3980B4926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2040" y="6050409"/>
                <a:ext cx="654510" cy="678752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6178AB59-6135-D242-819F-C660C43FB8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2725" y="6050409"/>
                <a:ext cx="654510" cy="678752"/>
              </a:xfrm>
              <a:prstGeom prst="rect">
                <a:avLst/>
              </a:prstGeom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E3053A3-51AF-A641-A849-5ECA24865DC4}"/>
                </a:ext>
              </a:extLst>
            </p:cNvPr>
            <p:cNvSpPr txBox="1"/>
            <p:nvPr/>
          </p:nvSpPr>
          <p:spPr>
            <a:xfrm>
              <a:off x="1054003" y="7333803"/>
              <a:ext cx="1457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200,000 cells/well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C964BD2-043A-894A-BB22-079B2CEE6316}"/>
                </a:ext>
              </a:extLst>
            </p:cNvPr>
            <p:cNvSpPr txBox="1"/>
            <p:nvPr/>
          </p:nvSpPr>
          <p:spPr>
            <a:xfrm>
              <a:off x="3855104" y="7331138"/>
              <a:ext cx="1457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100,000 cells/well</a:t>
              </a: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7100ADD4-DCFA-0748-87F1-D49AA22E761E}"/>
              </a:ext>
            </a:extLst>
          </p:cNvPr>
          <p:cNvSpPr txBox="1"/>
          <p:nvPr/>
        </p:nvSpPr>
        <p:spPr>
          <a:xfrm>
            <a:off x="0" y="0"/>
            <a:ext cx="2013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787D0A0-7844-9D4F-8FE7-C5B9EA66B94B}"/>
              </a:ext>
            </a:extLst>
          </p:cNvPr>
          <p:cNvSpPr txBox="1"/>
          <p:nvPr/>
        </p:nvSpPr>
        <p:spPr>
          <a:xfrm>
            <a:off x="246185" y="8128337"/>
            <a:ext cx="6611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Example images from unstimulated, </a:t>
            </a:r>
            <a:r>
              <a:rPr lang="en-US" sz="1200" b="1" dirty="0">
                <a:latin typeface="Symbol" pitchFamily="2" charset="2"/>
                <a:cs typeface="Times New Roman" panose="02020603050405020304" pitchFamily="18" charset="0"/>
              </a:rPr>
              <a:t>a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 stimulated, and DENV-2 peptide stimulated IFN-</a:t>
            </a:r>
            <a:r>
              <a:rPr lang="en-US" sz="1200" b="1" dirty="0"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capture ELISPOT wells.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42323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A992D46-8684-2548-91A4-E7E139497742}"/>
              </a:ext>
            </a:extLst>
          </p:cNvPr>
          <p:cNvSpPr txBox="1"/>
          <p:nvPr/>
        </p:nvSpPr>
        <p:spPr>
          <a:xfrm>
            <a:off x="0" y="0"/>
            <a:ext cx="2013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FE557D-89ED-4E4C-A520-B4359222BB33}"/>
              </a:ext>
            </a:extLst>
          </p:cNvPr>
          <p:cNvSpPr txBox="1"/>
          <p:nvPr/>
        </p:nvSpPr>
        <p:spPr>
          <a:xfrm>
            <a:off x="0" y="1339967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NS1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639D6B-A7E6-6B4B-ACC7-AF47D90BD647}"/>
              </a:ext>
            </a:extLst>
          </p:cNvPr>
          <p:cNvSpPr txBox="1"/>
          <p:nvPr/>
        </p:nvSpPr>
        <p:spPr>
          <a:xfrm>
            <a:off x="0" y="280448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NS3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9B7872-0D56-EE47-B786-A46593FDB273}"/>
              </a:ext>
            </a:extLst>
          </p:cNvPr>
          <p:cNvSpPr txBox="1"/>
          <p:nvPr/>
        </p:nvSpPr>
        <p:spPr>
          <a:xfrm>
            <a:off x="0" y="4305410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NS5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98D292-3EC1-6B4C-A276-14611F5691D9}"/>
              </a:ext>
            </a:extLst>
          </p:cNvPr>
          <p:cNvSpPr txBox="1"/>
          <p:nvPr/>
        </p:nvSpPr>
        <p:spPr>
          <a:xfrm>
            <a:off x="1289164" y="583313"/>
            <a:ext cx="749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DENV-1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C7D95A-46D6-F045-A841-4C30FDC54679}"/>
              </a:ext>
            </a:extLst>
          </p:cNvPr>
          <p:cNvSpPr txBox="1"/>
          <p:nvPr/>
        </p:nvSpPr>
        <p:spPr>
          <a:xfrm>
            <a:off x="3270989" y="583313"/>
            <a:ext cx="749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DENV-3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50A66A-6259-644B-AC76-BD8982A8B707}"/>
              </a:ext>
            </a:extLst>
          </p:cNvPr>
          <p:cNvSpPr txBox="1"/>
          <p:nvPr/>
        </p:nvSpPr>
        <p:spPr>
          <a:xfrm>
            <a:off x="5230334" y="583313"/>
            <a:ext cx="749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DENV-4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9428DE-A20C-6A48-9F9C-5F7F83DDF134}"/>
              </a:ext>
            </a:extLst>
          </p:cNvPr>
          <p:cNvSpPr txBox="1"/>
          <p:nvPr/>
        </p:nvSpPr>
        <p:spPr>
          <a:xfrm>
            <a:off x="85061" y="5399159"/>
            <a:ext cx="6611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Cell-mediated reactivity against DENV-1, -3, and -4 non-structural proteins following TAK-003 administration.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of IFN-</a:t>
            </a:r>
            <a:r>
              <a:rPr lang="en-US" sz="1200" dirty="0"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producing cells as quantified by ELISPOT following DENV-1, -3, or -4 NS1, NS3 or NS5 peptide stimulation at the indicated time points following vaccination. n= 60 for days 0 and 28, n = 54 for day 120. * p &lt; 0.05, **p &lt;0.01, ***p&lt;0.001, ****p&lt;0.0001 Paired 2-tailed T-Test. Bars indicate population mean +/- SEM.  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70610B5-DFA2-7B4D-8DAC-006B93CD6355}"/>
              </a:ext>
            </a:extLst>
          </p:cNvPr>
          <p:cNvGrpSpPr/>
          <p:nvPr/>
        </p:nvGrpSpPr>
        <p:grpSpPr>
          <a:xfrm>
            <a:off x="527074" y="940557"/>
            <a:ext cx="1975104" cy="1154990"/>
            <a:chOff x="482562" y="1033670"/>
            <a:chExt cx="1975104" cy="115499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8C42269-33A3-6940-A3BC-32696D20BF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134"/>
            <a:stretch/>
          </p:blipFill>
          <p:spPr>
            <a:xfrm>
              <a:off x="482562" y="1033670"/>
              <a:ext cx="1975104" cy="115499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90D1068-A15C-354B-B0DE-014576985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46" t="91842" b="2221"/>
            <a:stretch/>
          </p:blipFill>
          <p:spPr>
            <a:xfrm>
              <a:off x="833121" y="2039950"/>
              <a:ext cx="1470991" cy="67145"/>
            </a:xfrm>
            <a:prstGeom prst="rect">
              <a:avLst/>
            </a:prstGeom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D76A763-E4E3-7E41-810E-8093979DE4B4}"/>
              </a:ext>
            </a:extLst>
          </p:cNvPr>
          <p:cNvGrpSpPr/>
          <p:nvPr/>
        </p:nvGrpSpPr>
        <p:grpSpPr>
          <a:xfrm>
            <a:off x="2632028" y="946703"/>
            <a:ext cx="1975104" cy="1148844"/>
            <a:chOff x="2809449" y="1356139"/>
            <a:chExt cx="1975104" cy="114884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F28F0C8-E505-7A49-BCBD-C8419745A6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617"/>
            <a:stretch/>
          </p:blipFill>
          <p:spPr>
            <a:xfrm>
              <a:off x="2809449" y="1356139"/>
              <a:ext cx="1975104" cy="114884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5CB4DCF-4A97-AA46-941E-0BC786A8BE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429" t="90884" b="2101"/>
            <a:stretch/>
          </p:blipFill>
          <p:spPr>
            <a:xfrm>
              <a:off x="3176103" y="2345635"/>
              <a:ext cx="1455927" cy="79513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4410A42-20F6-2A47-8869-D907ECAFAAFF}"/>
              </a:ext>
            </a:extLst>
          </p:cNvPr>
          <p:cNvGrpSpPr/>
          <p:nvPr/>
        </p:nvGrpSpPr>
        <p:grpSpPr>
          <a:xfrm>
            <a:off x="4596293" y="958158"/>
            <a:ext cx="1975104" cy="1137389"/>
            <a:chOff x="5329463" y="1152939"/>
            <a:chExt cx="1975104" cy="1137389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AE4D645-943B-AC4A-AD88-4C32CD9CC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0518"/>
            <a:stretch/>
          </p:blipFill>
          <p:spPr>
            <a:xfrm>
              <a:off x="5329463" y="1152939"/>
              <a:ext cx="1975104" cy="1137389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7559322-A72B-A44A-B63F-B682D501B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640" t="93161" r="-1" b="1772"/>
            <a:stretch/>
          </p:blipFill>
          <p:spPr>
            <a:xfrm>
              <a:off x="5663095" y="2155686"/>
              <a:ext cx="1484061" cy="57427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AF1F3C0-7C3D-0B4D-A9C4-130FC48D5B48}"/>
              </a:ext>
            </a:extLst>
          </p:cNvPr>
          <p:cNvGrpSpPr/>
          <p:nvPr/>
        </p:nvGrpSpPr>
        <p:grpSpPr>
          <a:xfrm>
            <a:off x="527074" y="2438984"/>
            <a:ext cx="1975104" cy="1138871"/>
            <a:chOff x="434427" y="2616591"/>
            <a:chExt cx="1975104" cy="113887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F8467F6-DC45-2C4C-9066-4EB31BF31D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0401"/>
            <a:stretch/>
          </p:blipFill>
          <p:spPr>
            <a:xfrm>
              <a:off x="434427" y="2616591"/>
              <a:ext cx="1975104" cy="1138871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055494E-33DC-4E4E-A6BA-DA337135EE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5932" t="93112" b="2212"/>
            <a:stretch/>
          </p:blipFill>
          <p:spPr>
            <a:xfrm>
              <a:off x="777461" y="3622261"/>
              <a:ext cx="1479474" cy="53009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B3DC570-2638-4749-BEA4-5B1569044FA5}"/>
              </a:ext>
            </a:extLst>
          </p:cNvPr>
          <p:cNvGrpSpPr/>
          <p:nvPr/>
        </p:nvGrpSpPr>
        <p:grpSpPr>
          <a:xfrm>
            <a:off x="2632028" y="2438196"/>
            <a:ext cx="1975104" cy="1139659"/>
            <a:chOff x="2722179" y="2982351"/>
            <a:chExt cx="1975104" cy="113965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832B190-BD1E-4443-80B5-90D70875C6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10340"/>
            <a:stretch/>
          </p:blipFill>
          <p:spPr>
            <a:xfrm>
              <a:off x="2722179" y="2982351"/>
              <a:ext cx="1975104" cy="1139659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606259CF-6BAB-9041-9950-CE69C72D5D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5925" t="92584" b="1561"/>
            <a:stretch/>
          </p:blipFill>
          <p:spPr>
            <a:xfrm>
              <a:off x="3065669" y="3980069"/>
              <a:ext cx="1479573" cy="66261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F77D64F-E2E7-1F49-946B-ED1F58A064B5}"/>
              </a:ext>
            </a:extLst>
          </p:cNvPr>
          <p:cNvGrpSpPr/>
          <p:nvPr/>
        </p:nvGrpSpPr>
        <p:grpSpPr>
          <a:xfrm>
            <a:off x="4596293" y="2447150"/>
            <a:ext cx="1975104" cy="1130705"/>
            <a:chOff x="5472020" y="3221502"/>
            <a:chExt cx="1975104" cy="1130705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F7E77DA-87B7-7540-B3FF-3CF0B4C2DA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11043"/>
            <a:stretch/>
          </p:blipFill>
          <p:spPr>
            <a:xfrm>
              <a:off x="5472020" y="3221502"/>
              <a:ext cx="1975104" cy="1130705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D3860F2-DD50-E744-95E7-83E988556E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6617" t="93455" b="1857"/>
            <a:stretch/>
          </p:blipFill>
          <p:spPr>
            <a:xfrm>
              <a:off x="5830956" y="4221784"/>
              <a:ext cx="1468702" cy="53008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49E7FDA-EC4C-3F4D-AAE0-104F86E4C0C7}"/>
              </a:ext>
            </a:extLst>
          </p:cNvPr>
          <p:cNvGrpSpPr/>
          <p:nvPr/>
        </p:nvGrpSpPr>
        <p:grpSpPr>
          <a:xfrm>
            <a:off x="527074" y="3921497"/>
            <a:ext cx="1975104" cy="1159749"/>
            <a:chOff x="-1683102" y="6308925"/>
            <a:chExt cx="1975104" cy="1159749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04F7B199-DADA-4F41-8C79-AF6F83BE81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8759"/>
            <a:stretch/>
          </p:blipFill>
          <p:spPr>
            <a:xfrm>
              <a:off x="-1683102" y="6308925"/>
              <a:ext cx="1975104" cy="1159749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6E510BA-2030-434B-AA62-DF836D2286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6337" t="92047" b="1950"/>
            <a:stretch/>
          </p:blipFill>
          <p:spPr>
            <a:xfrm>
              <a:off x="-1331197" y="7323705"/>
              <a:ext cx="1473100" cy="68049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E55B056-C888-3D46-9E4F-1489A5E99306}"/>
              </a:ext>
            </a:extLst>
          </p:cNvPr>
          <p:cNvGrpSpPr/>
          <p:nvPr/>
        </p:nvGrpSpPr>
        <p:grpSpPr>
          <a:xfrm>
            <a:off x="2632028" y="3936350"/>
            <a:ext cx="1975104" cy="1144896"/>
            <a:chOff x="1774054" y="6992039"/>
            <a:chExt cx="1975104" cy="1144896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56091209-3F09-0648-B506-94B2B73D13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t="9927"/>
            <a:stretch/>
          </p:blipFill>
          <p:spPr>
            <a:xfrm>
              <a:off x="1774054" y="6992039"/>
              <a:ext cx="1975104" cy="1144896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242E585-6B71-154D-A5C5-BD0B4EBE75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7318" t="92307" b="2065"/>
            <a:stretch/>
          </p:blipFill>
          <p:spPr>
            <a:xfrm>
              <a:off x="2139271" y="7995684"/>
              <a:ext cx="1457681" cy="63795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55261E3-F947-4F4A-8A5C-74F10F72175E}"/>
              </a:ext>
            </a:extLst>
          </p:cNvPr>
          <p:cNvGrpSpPr/>
          <p:nvPr/>
        </p:nvGrpSpPr>
        <p:grpSpPr>
          <a:xfrm>
            <a:off x="4596293" y="3942119"/>
            <a:ext cx="1975104" cy="1139127"/>
            <a:chOff x="4280641" y="7285822"/>
            <a:chExt cx="1975104" cy="1139127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73AEB327-F986-0F43-B80D-19FAB972B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t="10381"/>
            <a:stretch/>
          </p:blipFill>
          <p:spPr>
            <a:xfrm>
              <a:off x="4280641" y="7285822"/>
              <a:ext cx="1975104" cy="1139127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1EA4F217-4165-424F-85E2-8D15B46F0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5712" t="92802" b="2015"/>
            <a:stretch/>
          </p:blipFill>
          <p:spPr>
            <a:xfrm>
              <a:off x="4623412" y="8288356"/>
              <a:ext cx="1482926" cy="587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7099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21AD53-9246-CF41-B586-4EE3ED5B6D2F}"/>
              </a:ext>
            </a:extLst>
          </p:cNvPr>
          <p:cNvSpPr txBox="1"/>
          <p:nvPr/>
        </p:nvSpPr>
        <p:spPr>
          <a:xfrm>
            <a:off x="0" y="0"/>
            <a:ext cx="2013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C3590-5286-ED49-BE9D-5C59C99A6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57" y="1080591"/>
            <a:ext cx="790742" cy="7907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77FD9E-9EE3-B840-ACAF-26CF859DD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557" y="2103721"/>
            <a:ext cx="790742" cy="7907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FB463A-3860-7540-901E-77A33E8AE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8557" y="3110030"/>
            <a:ext cx="790742" cy="790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7FD9F4-9224-2B49-A1A3-5ACC18CFF3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8557" y="4129524"/>
            <a:ext cx="790742" cy="790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802FB2-0499-7D43-BE6D-816F70B943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8557" y="5116668"/>
            <a:ext cx="790742" cy="7907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713840-2858-CD42-9D78-4214B758BE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8557" y="6079194"/>
            <a:ext cx="790742" cy="790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BEDD58-6C26-D948-BA11-D54A1B3606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8557" y="7073806"/>
            <a:ext cx="790742" cy="7907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CE26F1-3586-0741-8629-0792F18017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66932" y="1080591"/>
            <a:ext cx="790742" cy="790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9F9A7-E088-0C43-AFC0-C0A0F5A216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6932" y="2103721"/>
            <a:ext cx="790742" cy="7907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4EB87E-B6EF-9649-84BF-D67D7BB9D32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66932" y="3110030"/>
            <a:ext cx="790742" cy="7907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8E6838-B12E-F24C-8260-B03C8BE534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66932" y="6079194"/>
            <a:ext cx="790742" cy="7907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335F45-23B3-BB49-B7F3-1D8CE61B9E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66932" y="7073806"/>
            <a:ext cx="790742" cy="7907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83C716-7D0A-544A-BDE6-96FEAB41EA3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66932" y="4129524"/>
            <a:ext cx="790742" cy="7907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3EC742F-A976-FA44-A456-4F2E3838F1F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66932" y="5116668"/>
            <a:ext cx="790742" cy="790742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056E0DA-8A13-F046-B501-009AEBA06C02}"/>
              </a:ext>
            </a:extLst>
          </p:cNvPr>
          <p:cNvCxnSpPr>
            <a:cxnSpLocks/>
          </p:cNvCxnSpPr>
          <p:nvPr/>
        </p:nvCxnSpPr>
        <p:spPr>
          <a:xfrm>
            <a:off x="3128207" y="4089531"/>
            <a:ext cx="0" cy="8707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66F9FBD-7E65-074D-A3CF-29AE55611AD3}"/>
              </a:ext>
            </a:extLst>
          </p:cNvPr>
          <p:cNvCxnSpPr>
            <a:cxnSpLocks/>
          </p:cNvCxnSpPr>
          <p:nvPr/>
        </p:nvCxnSpPr>
        <p:spPr>
          <a:xfrm>
            <a:off x="3128207" y="5169877"/>
            <a:ext cx="0" cy="26728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Arrow 36">
            <a:extLst>
              <a:ext uri="{FF2B5EF4-FFF2-40B4-BE49-F238E27FC236}">
                <a16:creationId xmlns:a16="http://schemas.microsoft.com/office/drawing/2014/main" id="{E2A7F130-C406-A346-96E0-6FE45958AF42}"/>
              </a:ext>
            </a:extLst>
          </p:cNvPr>
          <p:cNvSpPr/>
          <p:nvPr/>
        </p:nvSpPr>
        <p:spPr>
          <a:xfrm>
            <a:off x="4157130" y="1238896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5AF6FE26-FC72-C848-99AE-DB35267A599E}"/>
              </a:ext>
            </a:extLst>
          </p:cNvPr>
          <p:cNvSpPr/>
          <p:nvPr/>
        </p:nvSpPr>
        <p:spPr>
          <a:xfrm>
            <a:off x="4157130" y="2262026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6C862CC0-1126-BE4A-A111-D71FE61FB4D8}"/>
              </a:ext>
            </a:extLst>
          </p:cNvPr>
          <p:cNvSpPr/>
          <p:nvPr/>
        </p:nvSpPr>
        <p:spPr>
          <a:xfrm>
            <a:off x="4157130" y="3268335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AFAFC8E2-6D64-D44C-B9D2-05F57E513F76}"/>
              </a:ext>
            </a:extLst>
          </p:cNvPr>
          <p:cNvSpPr/>
          <p:nvPr/>
        </p:nvSpPr>
        <p:spPr>
          <a:xfrm>
            <a:off x="4157130" y="4287829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0921441C-F2A8-F143-818C-A18EE3DB5E06}"/>
              </a:ext>
            </a:extLst>
          </p:cNvPr>
          <p:cNvSpPr/>
          <p:nvPr/>
        </p:nvSpPr>
        <p:spPr>
          <a:xfrm>
            <a:off x="4157130" y="5274973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294D301B-3FA7-4E42-9F9E-9F05136B1AAD}"/>
              </a:ext>
            </a:extLst>
          </p:cNvPr>
          <p:cNvSpPr/>
          <p:nvPr/>
        </p:nvSpPr>
        <p:spPr>
          <a:xfrm>
            <a:off x="4157130" y="6237499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EB60814D-9844-0F4F-8407-40CCA497D7A5}"/>
              </a:ext>
            </a:extLst>
          </p:cNvPr>
          <p:cNvSpPr/>
          <p:nvPr/>
        </p:nvSpPr>
        <p:spPr>
          <a:xfrm>
            <a:off x="4157130" y="7232111"/>
            <a:ext cx="304800" cy="4741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B5E28F-C058-EC48-B19F-04F306F9DF38}"/>
              </a:ext>
            </a:extLst>
          </p:cNvPr>
          <p:cNvSpPr txBox="1"/>
          <p:nvPr/>
        </p:nvSpPr>
        <p:spPr>
          <a:xfrm>
            <a:off x="3369731" y="686447"/>
            <a:ext cx="76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Day 28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BAE8C1-0B0B-324F-AEC2-5B484159816D}"/>
              </a:ext>
            </a:extLst>
          </p:cNvPr>
          <p:cNvSpPr txBox="1"/>
          <p:nvPr/>
        </p:nvSpPr>
        <p:spPr>
          <a:xfrm>
            <a:off x="4419596" y="686447"/>
            <a:ext cx="868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Day 120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C3F5EB6-F53E-E54E-91FC-82552E9F9522}"/>
              </a:ext>
            </a:extLst>
          </p:cNvPr>
          <p:cNvCxnSpPr>
            <a:cxnSpLocks/>
          </p:cNvCxnSpPr>
          <p:nvPr/>
        </p:nvCxnSpPr>
        <p:spPr>
          <a:xfrm>
            <a:off x="3128207" y="3070037"/>
            <a:ext cx="0" cy="8707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AD07070-9A33-5049-A2BE-7EEEABC7AAAC}"/>
              </a:ext>
            </a:extLst>
          </p:cNvPr>
          <p:cNvCxnSpPr>
            <a:cxnSpLocks/>
          </p:cNvCxnSpPr>
          <p:nvPr/>
        </p:nvCxnSpPr>
        <p:spPr>
          <a:xfrm>
            <a:off x="3128207" y="2063728"/>
            <a:ext cx="0" cy="8707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316DB80-AF68-C744-8FCA-23CF705DC39E}"/>
              </a:ext>
            </a:extLst>
          </p:cNvPr>
          <p:cNvCxnSpPr>
            <a:cxnSpLocks/>
          </p:cNvCxnSpPr>
          <p:nvPr/>
        </p:nvCxnSpPr>
        <p:spPr>
          <a:xfrm>
            <a:off x="3128207" y="1040598"/>
            <a:ext cx="0" cy="8707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572657A-D661-824A-B520-3D38FF5902BE}"/>
              </a:ext>
            </a:extLst>
          </p:cNvPr>
          <p:cNvSpPr txBox="1"/>
          <p:nvPr/>
        </p:nvSpPr>
        <p:spPr>
          <a:xfrm>
            <a:off x="2363556" y="1306685"/>
            <a:ext cx="643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None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4A282A-9DA9-FC4D-A939-04B1435AD349}"/>
              </a:ext>
            </a:extLst>
          </p:cNvPr>
          <p:cNvSpPr txBox="1"/>
          <p:nvPr/>
        </p:nvSpPr>
        <p:spPr>
          <a:xfrm>
            <a:off x="914399" y="2329815"/>
            <a:ext cx="2092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Weak/broad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A1314A-FF57-E441-9422-9A120CD7F02E}"/>
              </a:ext>
            </a:extLst>
          </p:cNvPr>
          <p:cNvSpPr txBox="1"/>
          <p:nvPr/>
        </p:nvSpPr>
        <p:spPr>
          <a:xfrm>
            <a:off x="1127083" y="3336124"/>
            <a:ext cx="187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NS1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DB223A-465A-6D4F-829C-54DCC1BB28EA}"/>
              </a:ext>
            </a:extLst>
          </p:cNvPr>
          <p:cNvSpPr txBox="1"/>
          <p:nvPr/>
        </p:nvSpPr>
        <p:spPr>
          <a:xfrm>
            <a:off x="1127083" y="4355618"/>
            <a:ext cx="187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NS2a/b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9DE9BA1-AB0D-6A4D-8EAF-068EE496E62D}"/>
              </a:ext>
            </a:extLst>
          </p:cNvPr>
          <p:cNvSpPr txBox="1"/>
          <p:nvPr/>
        </p:nvSpPr>
        <p:spPr>
          <a:xfrm>
            <a:off x="778933" y="6115523"/>
            <a:ext cx="2227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NS3 and/or NS5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76C00E-2F19-8349-8DF9-19FF2D1D6C1E}"/>
              </a:ext>
            </a:extLst>
          </p:cNvPr>
          <p:cNvSpPr txBox="1"/>
          <p:nvPr/>
        </p:nvSpPr>
        <p:spPr>
          <a:xfrm>
            <a:off x="1168398" y="381645"/>
            <a:ext cx="2218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Day 28 DENV-2 reactivity pattern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00F713F-62AA-0743-B74F-E27D0D963500}"/>
              </a:ext>
            </a:extLst>
          </p:cNvPr>
          <p:cNvCxnSpPr>
            <a:cxnSpLocks/>
          </p:cNvCxnSpPr>
          <p:nvPr/>
        </p:nvCxnSpPr>
        <p:spPr>
          <a:xfrm>
            <a:off x="1490133" y="940448"/>
            <a:ext cx="15409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C8D4C119-B7FE-4845-A3D4-409F9E8CDF0C}"/>
              </a:ext>
            </a:extLst>
          </p:cNvPr>
          <p:cNvSpPr>
            <a:spLocks noChangeAspect="1"/>
          </p:cNvSpPr>
          <p:nvPr/>
        </p:nvSpPr>
        <p:spPr>
          <a:xfrm>
            <a:off x="6100074" y="1233508"/>
            <a:ext cx="91440" cy="91440"/>
          </a:xfrm>
          <a:prstGeom prst="rect">
            <a:avLst/>
          </a:prstGeom>
          <a:solidFill>
            <a:srgbClr val="1C9C74"/>
          </a:solidFill>
          <a:ln>
            <a:solidFill>
              <a:srgbClr val="1D9F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80FFB2B-92A9-5F4A-9BA8-DE88CF309E70}"/>
              </a:ext>
            </a:extLst>
          </p:cNvPr>
          <p:cNvSpPr txBox="1"/>
          <p:nvPr/>
        </p:nvSpPr>
        <p:spPr>
          <a:xfrm>
            <a:off x="5453922" y="1162719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1D9F77"/>
                </a:solidFill>
              </a:rPr>
              <a:t>Cluster 1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9CC1BD7-DB54-6B49-B697-5DD7B4C46D8E}"/>
              </a:ext>
            </a:extLst>
          </p:cNvPr>
          <p:cNvSpPr>
            <a:spLocks noChangeAspect="1"/>
          </p:cNvSpPr>
          <p:nvPr/>
        </p:nvSpPr>
        <p:spPr>
          <a:xfrm>
            <a:off x="6100074" y="1609715"/>
            <a:ext cx="91440" cy="91440"/>
          </a:xfrm>
          <a:prstGeom prst="rect">
            <a:avLst/>
          </a:prstGeom>
          <a:solidFill>
            <a:srgbClr val="CE5805"/>
          </a:solidFill>
          <a:ln>
            <a:solidFill>
              <a:srgbClr val="DA5E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9238DCD-7F08-7B47-9A4E-174D788B5675}"/>
              </a:ext>
            </a:extLst>
          </p:cNvPr>
          <p:cNvSpPr txBox="1"/>
          <p:nvPr/>
        </p:nvSpPr>
        <p:spPr>
          <a:xfrm>
            <a:off x="5372362" y="1541046"/>
            <a:ext cx="734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DA5E05"/>
                </a:solidFill>
              </a:rPr>
              <a:t>Cluster 3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9BDBEF4-CC01-CC4A-9FE1-AFCEBF84B254}"/>
              </a:ext>
            </a:extLst>
          </p:cNvPr>
          <p:cNvSpPr>
            <a:spLocks noChangeAspect="1"/>
          </p:cNvSpPr>
          <p:nvPr/>
        </p:nvSpPr>
        <p:spPr>
          <a:xfrm>
            <a:off x="6100074" y="1438145"/>
            <a:ext cx="91440" cy="91440"/>
          </a:xfrm>
          <a:prstGeom prst="rect">
            <a:avLst/>
          </a:prstGeom>
          <a:solidFill>
            <a:srgbClr val="6D68A8"/>
          </a:solidFill>
          <a:ln>
            <a:solidFill>
              <a:srgbClr val="756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0D8CA69-DB96-E549-9C68-43D846DB9280}"/>
              </a:ext>
            </a:extLst>
          </p:cNvPr>
          <p:cNvSpPr txBox="1"/>
          <p:nvPr/>
        </p:nvSpPr>
        <p:spPr>
          <a:xfrm>
            <a:off x="5453922" y="1362094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756FB4"/>
                </a:solidFill>
              </a:rPr>
              <a:t>Cluster 2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81A9730-CD5A-4948-B18E-5DBD59740258}"/>
              </a:ext>
            </a:extLst>
          </p:cNvPr>
          <p:cNvSpPr>
            <a:spLocks noChangeAspect="1"/>
          </p:cNvSpPr>
          <p:nvPr/>
        </p:nvSpPr>
        <p:spPr>
          <a:xfrm>
            <a:off x="6100074" y="2162525"/>
            <a:ext cx="91440" cy="91440"/>
          </a:xfrm>
          <a:prstGeom prst="rect">
            <a:avLst/>
          </a:prstGeom>
          <a:solidFill>
            <a:srgbClr val="EC2B8A"/>
          </a:solidFill>
          <a:ln>
            <a:solidFill>
              <a:srgbClr val="EA2A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EB23A2-B5D6-D647-9A45-CD5324A5B5AA}"/>
              </a:ext>
            </a:extLst>
          </p:cNvPr>
          <p:cNvSpPr txBox="1"/>
          <p:nvPr/>
        </p:nvSpPr>
        <p:spPr>
          <a:xfrm>
            <a:off x="5453922" y="2091765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EA2A8A"/>
                </a:solidFill>
              </a:rPr>
              <a:t>Cluster 6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8C3182F-5C39-4343-B2B1-AC32F6565282}"/>
              </a:ext>
            </a:extLst>
          </p:cNvPr>
          <p:cNvSpPr>
            <a:spLocks noChangeAspect="1"/>
          </p:cNvSpPr>
          <p:nvPr/>
        </p:nvSpPr>
        <p:spPr>
          <a:xfrm>
            <a:off x="6100074" y="2352306"/>
            <a:ext cx="91440" cy="91440"/>
          </a:xfrm>
          <a:prstGeom prst="rect">
            <a:avLst/>
          </a:prstGeom>
          <a:solidFill>
            <a:srgbClr val="66A91D"/>
          </a:solidFill>
          <a:ln>
            <a:solidFill>
              <a:srgbClr val="66A8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E6C7D02-6F68-0D4E-BB39-4AC84F52AA59}"/>
              </a:ext>
            </a:extLst>
          </p:cNvPr>
          <p:cNvSpPr txBox="1"/>
          <p:nvPr/>
        </p:nvSpPr>
        <p:spPr>
          <a:xfrm>
            <a:off x="5453922" y="2277162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66A81D"/>
                </a:solidFill>
              </a:rPr>
              <a:t>Cluster 7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4B1FE8B-AC70-DA4F-8E80-A71C5F7BE642}"/>
              </a:ext>
            </a:extLst>
          </p:cNvPr>
          <p:cNvSpPr>
            <a:spLocks noChangeAspect="1"/>
          </p:cNvSpPr>
          <p:nvPr/>
        </p:nvSpPr>
        <p:spPr>
          <a:xfrm>
            <a:off x="6100074" y="1805487"/>
            <a:ext cx="91440" cy="91440"/>
          </a:xfrm>
          <a:prstGeom prst="rect">
            <a:avLst/>
          </a:prstGeom>
          <a:solidFill>
            <a:srgbClr val="DCA103"/>
          </a:solidFill>
          <a:ln>
            <a:solidFill>
              <a:srgbClr val="E8A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3693C4-FD80-4D4B-AE33-50EE0E871863}"/>
              </a:ext>
            </a:extLst>
          </p:cNvPr>
          <p:cNvSpPr txBox="1"/>
          <p:nvPr/>
        </p:nvSpPr>
        <p:spPr>
          <a:xfrm>
            <a:off x="5453922" y="1733277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E8AB03"/>
                </a:solidFill>
              </a:rPr>
              <a:t>Cluster 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2BF370B-44C8-3C4A-BEA3-7CD224724167}"/>
              </a:ext>
            </a:extLst>
          </p:cNvPr>
          <p:cNvSpPr>
            <a:spLocks noChangeAspect="1"/>
          </p:cNvSpPr>
          <p:nvPr/>
        </p:nvSpPr>
        <p:spPr>
          <a:xfrm>
            <a:off x="6100074" y="1989518"/>
            <a:ext cx="91440" cy="91440"/>
          </a:xfrm>
          <a:prstGeom prst="rect">
            <a:avLst/>
          </a:prstGeom>
          <a:solidFill>
            <a:srgbClr val="A0731B"/>
          </a:solidFill>
          <a:ln>
            <a:solidFill>
              <a:srgbClr val="A677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6930385-0BEB-114C-AF4D-AE71FAD0D68D}"/>
              </a:ext>
            </a:extLst>
          </p:cNvPr>
          <p:cNvSpPr txBox="1"/>
          <p:nvPr/>
        </p:nvSpPr>
        <p:spPr>
          <a:xfrm>
            <a:off x="5453922" y="1916638"/>
            <a:ext cx="652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rgbClr val="A6771D"/>
                </a:solidFill>
              </a:rPr>
              <a:t>Cluster 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CAE086-C60D-FB45-88BA-1A5FFA8C81F2}"/>
              </a:ext>
            </a:extLst>
          </p:cNvPr>
          <p:cNvSpPr txBox="1"/>
          <p:nvPr/>
        </p:nvSpPr>
        <p:spPr>
          <a:xfrm>
            <a:off x="0" y="8128337"/>
            <a:ext cx="6611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of DENV-2 immune clusters defined in Figure 4. Comparison of cluster location of individuals between day 28 and day 120 post TAK-003 administration. </a:t>
            </a:r>
          </a:p>
        </p:txBody>
      </p:sp>
    </p:spTree>
    <p:extLst>
      <p:ext uri="{BB962C8B-B14F-4D97-AF65-F5344CB8AC3E}">
        <p14:creationId xmlns:p14="http://schemas.microsoft.com/office/powerpoint/2010/main" val="152193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25BEC3-6625-C04D-B687-423FBEF86D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20247" y="900299"/>
          <a:ext cx="2834640" cy="1538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1880692736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85294413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408297462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094585039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5438299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807743056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304792232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168556092"/>
                    </a:ext>
                  </a:extLst>
                </a:gridCol>
              </a:tblGrid>
              <a:tr h="182001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9927990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492996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13180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6905425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559936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829772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1971209"/>
                  </a:ext>
                </a:extLst>
              </a:tr>
              <a:tr h="182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1" marR="8531" marT="853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8885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F946DE8-3195-844A-A7D0-85213C2C45BA}"/>
              </a:ext>
            </a:extLst>
          </p:cNvPr>
          <p:cNvSpPr txBox="1"/>
          <p:nvPr/>
        </p:nvSpPr>
        <p:spPr>
          <a:xfrm>
            <a:off x="0" y="0"/>
            <a:ext cx="1928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1.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3AC538-659E-9744-931A-D030E1FCCC54}"/>
              </a:ext>
            </a:extLst>
          </p:cNvPr>
          <p:cNvSpPr txBox="1"/>
          <p:nvPr/>
        </p:nvSpPr>
        <p:spPr>
          <a:xfrm>
            <a:off x="1881425" y="614393"/>
            <a:ext cx="1160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Day 120 cluster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2FCFE-4AC1-EB4B-8500-56CAB6A9BD33}"/>
              </a:ext>
            </a:extLst>
          </p:cNvPr>
          <p:cNvSpPr txBox="1"/>
          <p:nvPr/>
        </p:nvSpPr>
        <p:spPr>
          <a:xfrm rot="16200000">
            <a:off x="354033" y="1600398"/>
            <a:ext cx="1082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Day 28 cluster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A065C3-D7E1-AC47-AEAE-64467583B634}"/>
              </a:ext>
            </a:extLst>
          </p:cNvPr>
          <p:cNvSpPr/>
          <p:nvPr/>
        </p:nvSpPr>
        <p:spPr>
          <a:xfrm>
            <a:off x="0" y="3404672"/>
            <a:ext cx="62150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Table 1.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of DENV-2 immune clusters defined in Figure 4. Comparison of cluster location of individuals between day 28 and day 120 post TAK-003 administration.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758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EF6651-AF5F-484A-8B6B-3AA8DC6C913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5587" y="908458"/>
          <a:ext cx="4597431" cy="1447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2879">
                  <a:extLst>
                    <a:ext uri="{9D8B030D-6E8A-4147-A177-3AD203B41FA5}">
                      <a16:colId xmlns:a16="http://schemas.microsoft.com/office/drawing/2014/main" val="1610863914"/>
                    </a:ext>
                  </a:extLst>
                </a:gridCol>
                <a:gridCol w="771752">
                  <a:extLst>
                    <a:ext uri="{9D8B030D-6E8A-4147-A177-3AD203B41FA5}">
                      <a16:colId xmlns:a16="http://schemas.microsoft.com/office/drawing/2014/main" val="99305639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6694324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528654121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7024378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Protein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peptides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positive peptides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Fraction of peptides positive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percentage reactivity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19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224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611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438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NS2a/b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305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869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NS4a/b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58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1500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DDE2788-8F8B-0342-B7D5-1B39D6767228}"/>
              </a:ext>
            </a:extLst>
          </p:cNvPr>
          <p:cNvSpPr txBox="1"/>
          <p:nvPr/>
        </p:nvSpPr>
        <p:spPr>
          <a:xfrm>
            <a:off x="0" y="0"/>
            <a:ext cx="1928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2.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006122-FD25-2841-821B-393996467846}"/>
              </a:ext>
            </a:extLst>
          </p:cNvPr>
          <p:cNvSpPr/>
          <p:nvPr/>
        </p:nvSpPr>
        <p:spPr>
          <a:xfrm>
            <a:off x="171449" y="3076060"/>
            <a:ext cx="608647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Table 2. Reactive DENV-2 epitopes identified in this analysis.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overlapping peptides tested from each DENV-2 protein, and the number/fraction of which were recognized as immunogenic by matrix ELISPOT in at least 1 TAK-003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recipient 120 days post vaccination. Average percent reactivity indicates the average percent of subjects tested in this analysis that reacted to any given peptide within the indicated DENV2 protein.</a:t>
            </a:r>
          </a:p>
        </p:txBody>
      </p:sp>
    </p:spTree>
    <p:extLst>
      <p:ext uri="{BB962C8B-B14F-4D97-AF65-F5344CB8AC3E}">
        <p14:creationId xmlns:p14="http://schemas.microsoft.com/office/powerpoint/2010/main" val="4620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6391D3-C6C3-F245-9CD4-5C20DC2C824D}"/>
              </a:ext>
            </a:extLst>
          </p:cNvPr>
          <p:cNvSpPr txBox="1"/>
          <p:nvPr/>
        </p:nvSpPr>
        <p:spPr>
          <a:xfrm>
            <a:off x="0" y="0"/>
            <a:ext cx="555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3.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DENV2 epitope mapping, 5% or greater reactivity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34498F8-9E51-1642-A32F-F014016C20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01269" y="344656"/>
          <a:ext cx="2581171" cy="7814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903">
                  <a:extLst>
                    <a:ext uri="{9D8B030D-6E8A-4147-A177-3AD203B41FA5}">
                      <a16:colId xmlns:a16="http://schemas.microsoft.com/office/drawing/2014/main" val="23221142"/>
                    </a:ext>
                  </a:extLst>
                </a:gridCol>
                <a:gridCol w="366091">
                  <a:extLst>
                    <a:ext uri="{9D8B030D-6E8A-4147-A177-3AD203B41FA5}">
                      <a16:colId xmlns:a16="http://schemas.microsoft.com/office/drawing/2014/main" val="2102318599"/>
                    </a:ext>
                  </a:extLst>
                </a:gridCol>
                <a:gridCol w="809897">
                  <a:extLst>
                    <a:ext uri="{9D8B030D-6E8A-4147-A177-3AD203B41FA5}">
                      <a16:colId xmlns:a16="http://schemas.microsoft.com/office/drawing/2014/main" val="297234609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94126042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78023193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2477201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Peptide ID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Reactive individuals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Peptide sequence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162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CM-2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RNTPFNMLKRERNRVSTV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992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CM-4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STVQQLTKRFSLGMLQGR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520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RFSLGMLQGRGPLKLFMA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324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CM-13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NILNRRRRTAGMIIMLI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213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CM-14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RTAGMIIMLIPTVMA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664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CM-15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FHLTTRNGEPHMIVSR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21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CM-16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NGEPHMIVSRQEKGKSLL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667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CM-17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SRQEKGKSLLFKTEDGV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642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u="none" strike="noStrike" dirty="0">
                          <a:effectLst/>
                        </a:rPr>
                        <a:t>CM-23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u="none" strike="noStrike" dirty="0">
                          <a:effectLst/>
                        </a:rPr>
                        <a:t>FLKQNEPEDIDCWCNSTSTW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797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E-65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IITWIGMNSRSTSLSVSL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4013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E-66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SRSTSLSVSLVLVGVVTL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0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E-67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SLVLVGVVTLYLGVMVQA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675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NS1-1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DSGCVVSWKNKELKCGSGI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81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NS1-2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NKELKCGSGIFITDNVH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9173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RLENLMWKQITPELNHIL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310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NS1-10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KQITPELNHILSENEVKL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811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NS1-11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HILSENEVKLTIMTGDIK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471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NS1-13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IKGIMQAGKRSLQPQPTEL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626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NS1-14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RSLQPQPTELKYSWKTW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800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NS1-20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30%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TAECPNTNRAWNSLEV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23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TNRAWNSLEVEDYGFGVF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37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EVEDYGFGVFTTNIWLKL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987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VFTTNIWLKLREKQDVF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524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12.5%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LKLREKQDVFCDSKLMSA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585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VFCDSKLMSAAIKDNRAV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057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NS1-26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SAAIKDNRAVHADMGYWI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202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AVHADMGYWIESALNDTW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22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NS1-28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WIESALNDTWKIEKASFI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32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NS1-47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PLKEKEENLVNSLVTA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29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NS2a-1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GHGQIDNFSLGVLGMAL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255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NS2a-3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LGMALFLEEMLRTRVGT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59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NS2a-4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LEEMLRTRVGTKHAILL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622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NS2a-8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LITGNMSFRDLGRVMVM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0071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NS2a-9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SFRDLGRVMVMVGATMT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FD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824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NS2b-1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SWPLNEAIMAVGMVSIL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594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NS2b-2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AIMAVGMVSILASSLLK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44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YVLTGRSADLELERAAD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118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NS2b-13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SGSSPILSITISEDGSM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819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NS2b-14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LSITISEDGSMSIKNEE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091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NS2b-16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SIKNEEEEQTLTILIRT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742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NS2b-20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ISGLFPVSIPITAAAWY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345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NS2b-21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VSIPITAAAWYLWEVKK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698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NS2b-22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AAAWYLWEVKKQR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FE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878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NS3-6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VYKEGTFHTMWHVTRGAV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796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NS3-9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RIEPSWADVKKDLISY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459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NS3-10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ADVKKDLISYGGGWKL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69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LISYGGGWKLEGEWK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328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GGWKLEGEWKEGEEVQVL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566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VQVLALEPGKNPRAVQTK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736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GKNPRAVQTKPGLFKTNA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145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NS3-16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TKPGLFKTNAGTIGAVSL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42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NS3-18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SLDFSPGTSGSPIIDKK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235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NS3-22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TRSGAYVSAIAQTEKSI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10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NS3-23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SAIAQTEKSIEDNPEI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013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NS3-27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LHPGAGKTKRYLPAIVR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09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NS3-28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TKRYLPAIVREAIKRGLR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024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NS3-29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VREAIKRGLRTLILAPTR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630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NS3-30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LRTLILAPTRVVAAEM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9129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NS3-32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AEMEEALRGLPIRYQTPA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799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NS3-34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PAIRAEHTGREIVDLMCH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131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NS3-50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KAGNDIAACLRKNGKKVI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3483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NS3-51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CLRKNGKKVIQLSRKTF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825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NS3-52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KVIQLSRKTFDSEYVKTR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166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NS3-53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TFDSEYVKTRTNDWDFVV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408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NS3-54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TRTNDWDFVVTTDISEM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61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NS3-59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ILTDGEERVILAGPMPV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533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RVILAGPMPVTHSSAAQR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125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AAQRRGRIGRNPKNENDQY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883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RNPKNENDQYIYMGEPL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664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PLENDEDCAHWKEAKMLL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449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20%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LDNINTPEGIIPSMF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467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TPEGIIPSMFEPEREKV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42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NS3-69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MFEPEREKVDAIDGEYR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897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12.5%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KVDAIDGEYRLRGEARK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744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EYRLRGEARKTFVDLMRR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00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RKTFVDLMRRGDLPVWLA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911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RRGDLPVWLAYRVAAEGI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714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LAYRVAAEGINYADRRW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950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25%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EGINYADRRWCFDGIK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746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NS3-77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FDGIKNNQILEENVEVEI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257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NS3-79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EIWTKEGERKKLKPRWL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397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NS3-80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ERKKLKPRWLDAKIY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292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NS3-81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KPRWLDAKIYSDPLALK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823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NS3-82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KIYSDPLALKEFKEFAA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899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NS4a-1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SLTLNLITEMGRLPTFM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473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NS4a-2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ITEMGRLPTFMTQKARD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64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NS4a-3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LPTFMTQKARDALDNLA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026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NS4a-11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LTLLATVTGGIFLFLM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824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NS4b-4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DLDPIPYDPKFEKQLGQ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581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NS4b-6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KQLGQVMLLVLCVTQVL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008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NS4b-8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VTQVLMMRTTWALCEAL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879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NS4b-9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MRTTWALCEALTLATG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117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NS4b-10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ALCEALTLATGPISTLW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827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NS4b-11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TLATGPISTLWEGNPGR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871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NS4b-14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WNTTIAVSMANIFRGSY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634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NS5-22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GWNLVRLQSGVDVFFT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249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NS5-24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DVFFTPPEKCDTLLCDI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984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NS5-28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PTVEAGRTLRVLNLVEN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837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RIEKIKQEHETSWHYDQ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333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KQEHETSWHYDQDHPYK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979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NS5-52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SWHYDQDHPYKTWAYHG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334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DHPYKTWAYHGSYETKQ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3341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VVRLLTKPWDVVPMVTQ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128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NS5-59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KPWDVVPMVTQMAMTDT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187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NS5-60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PMVTQMAMTDTTPFGQQ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61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NS5-74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12.5%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KWKSAREAVEDSRFWEL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772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NS5-98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10%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NHMEGEHKKLAEAIFKL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087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NS5-99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12.5%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HKKLAEAIFKLTYQNKV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052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NS5-156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7.5%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 dirty="0">
                          <a:effectLst/>
                        </a:rPr>
                        <a:t>SMKRFRKEEEEAGVLW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473" marR="2473" marT="24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229068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3EA934B-D6DE-184B-973B-E8841AA0D86D}"/>
              </a:ext>
            </a:extLst>
          </p:cNvPr>
          <p:cNvSpPr/>
          <p:nvPr/>
        </p:nvSpPr>
        <p:spPr>
          <a:xfrm>
            <a:off x="0" y="8163997"/>
            <a:ext cx="68580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Table 3. Immunodominant DENV-2 epitopes identified in this analysis. </a:t>
            </a:r>
            <a:r>
              <a:rPr lang="en-US" sz="1050" dirty="0" err="1"/>
              <a:t>Immunodominant</a:t>
            </a:r>
            <a:r>
              <a:rPr lang="en-US" sz="1050" dirty="0"/>
              <a:t> DENV-2 epitopes identified in this analysis. </a:t>
            </a:r>
            <a:r>
              <a:rPr lang="en-US" sz="1050" dirty="0" err="1"/>
              <a:t>Immunodominant</a:t>
            </a:r>
            <a:r>
              <a:rPr lang="en-US" sz="1050" dirty="0"/>
              <a:t> epitopes defined as peptides eliciting a response in 5% or more of study participants following vaccination. Conservation of identified </a:t>
            </a:r>
            <a:r>
              <a:rPr lang="en-US" sz="1050" dirty="0" err="1"/>
              <a:t>immunodominant</a:t>
            </a:r>
            <a:r>
              <a:rPr lang="en-US" sz="1050" dirty="0"/>
              <a:t> DENV-2 peptides shown relative to DENV-1 (Singapore/S275/1990), DENV-3 (Philippines/H87/1956), and DENV-4 (Singapore/8976/1995). Conservation calculated as percent identify at the amino acid level. n = 40 subjects.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69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A589F1-8E99-7F47-9D06-BEF0BD65C956}"/>
              </a:ext>
            </a:extLst>
          </p:cNvPr>
          <p:cNvSpPr txBox="1"/>
          <p:nvPr/>
        </p:nvSpPr>
        <p:spPr>
          <a:xfrm>
            <a:off x="0" y="292231"/>
            <a:ext cx="3835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4.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Peptides used in this study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5BBD76-D6B5-D74C-9A8F-28A5CC97AA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1398" y="973899"/>
          <a:ext cx="5915024" cy="5687783"/>
        </p:xfrm>
        <a:graphic>
          <a:graphicData uri="http://schemas.openxmlformats.org/drawingml/2006/table">
            <a:tbl>
              <a:tblPr firstRow="1" firstCol="1" bandRow="1"/>
              <a:tblGrid>
                <a:gridCol w="634724">
                  <a:extLst>
                    <a:ext uri="{9D8B030D-6E8A-4147-A177-3AD203B41FA5}">
                      <a16:colId xmlns:a16="http://schemas.microsoft.com/office/drawing/2014/main" val="2152966316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val="3720019258"/>
                    </a:ext>
                  </a:extLst>
                </a:gridCol>
                <a:gridCol w="805652">
                  <a:extLst>
                    <a:ext uri="{9D8B030D-6E8A-4147-A177-3AD203B41FA5}">
                      <a16:colId xmlns:a16="http://schemas.microsoft.com/office/drawing/2014/main" val="1070322371"/>
                    </a:ext>
                  </a:extLst>
                </a:gridCol>
                <a:gridCol w="492796">
                  <a:extLst>
                    <a:ext uri="{9D8B030D-6E8A-4147-A177-3AD203B41FA5}">
                      <a16:colId xmlns:a16="http://schemas.microsoft.com/office/drawing/2014/main" val="1622802454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374295949"/>
                    </a:ext>
                  </a:extLst>
                </a:gridCol>
                <a:gridCol w="713232">
                  <a:extLst>
                    <a:ext uri="{9D8B030D-6E8A-4147-A177-3AD203B41FA5}">
                      <a16:colId xmlns:a16="http://schemas.microsoft.com/office/drawing/2014/main" val="800291304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189381320"/>
                    </a:ext>
                  </a:extLst>
                </a:gridCol>
                <a:gridCol w="781452">
                  <a:extLst>
                    <a:ext uri="{9D8B030D-6E8A-4147-A177-3AD203B41FA5}">
                      <a16:colId xmlns:a16="http://schemas.microsoft.com/office/drawing/2014/main" val="2636472570"/>
                    </a:ext>
                  </a:extLst>
                </a:gridCol>
              </a:tblGrid>
              <a:tr h="2708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DENV type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Strain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GenPept</a:t>
                      </a:r>
                      <a:r>
                        <a:rPr lang="en-US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ID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Protein region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Size (#aa)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Overlap (#aa)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 No.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079852"/>
                  </a:ext>
                </a:extLst>
              </a:tr>
              <a:tr h="270847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DENV-1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Nauru/West Pac/1974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P17763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C/prM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JPT Peptide Technologies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custom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613681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Nauru/West Pac/1974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P17763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NR-9241/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NR-4551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806908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Singapore/S275/1990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P33478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086285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Singapore/S275/1990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P33478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480935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Singapore/S275/1990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P33478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NR-4203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381902"/>
                  </a:ext>
                </a:extLst>
              </a:tr>
              <a:tr h="270847"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DENV-2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S16803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ADA00411.1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C/prM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JPT Peptide Technologies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custom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381083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15-20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NR-507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90278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15-19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NR-508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905268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NS2a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NR-2747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64570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NS2b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NR-2748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170750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NR-509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806824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NS4a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NR-2749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992519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NS4b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318453"/>
                  </a:ext>
                </a:extLst>
              </a:tr>
              <a:tr h="135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Guinea 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AAA42941.1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NR-2746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146109"/>
                  </a:ext>
                </a:extLst>
              </a:tr>
              <a:tr h="270847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DENV-3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CH53489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AAB69126.2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C/prM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JPT Peptide Technologies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custom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464602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Philippines/H87/1956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P27915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12-20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10-11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NR-9228/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NR-511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301063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Philippines/H87/1956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P27915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652608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Philippines/H87/1956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P27915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096479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Philippines/H87/1956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P27915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NR-4204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310079"/>
                  </a:ext>
                </a:extLst>
              </a:tr>
              <a:tr h="270847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DENV-4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Singapore/8976/1995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Q5UCB8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C/prM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JPT Peptide Technologies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custom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039308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Singapore/8976/1995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Q5UCB8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12-20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10-11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NR-9229/  NR-512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302367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Singapore/8976/1995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Q5UCB8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3530478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Singapore/8976/1995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Q5UCB8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NR-2756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100167"/>
                  </a:ext>
                </a:extLst>
              </a:tr>
              <a:tr h="270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Singapore/8976/1995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Q5UCB8</a:t>
                      </a: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13-17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 Resources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NR-4205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00" marR="5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79500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1017742-F4F5-1148-8793-867D571556E3}"/>
              </a:ext>
            </a:extLst>
          </p:cNvPr>
          <p:cNvSpPr/>
          <p:nvPr/>
        </p:nvSpPr>
        <p:spPr>
          <a:xfrm>
            <a:off x="0" y="7745377"/>
            <a:ext cx="626277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Table 4. Peptides used in this study.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peptides were dissolved at 200ug/mL in DMSO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0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1986</Words>
  <Application>Microsoft Macintosh PowerPoint</Application>
  <PresentationFormat>Letter Paper (8.5x11 in)</PresentationFormat>
  <Paragraphs>999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Friberg</dc:creator>
  <cp:lastModifiedBy>Heather Friberg</cp:lastModifiedBy>
  <cp:revision>8</cp:revision>
  <dcterms:created xsi:type="dcterms:W3CDTF">2019-04-01T17:13:30Z</dcterms:created>
  <dcterms:modified xsi:type="dcterms:W3CDTF">2019-04-19T12:27:47Z</dcterms:modified>
</cp:coreProperties>
</file>