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333" autoAdjust="0"/>
  </p:normalViewPr>
  <p:slideViewPr>
    <p:cSldViewPr snapToGrid="0" snapToObjects="1">
      <p:cViewPr>
        <p:scale>
          <a:sx n="75" d="100"/>
          <a:sy n="75" d="100"/>
        </p:scale>
        <p:origin x="-140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calcul%20ln29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calcul%20ln29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calcul%20ln29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calcul%20ln29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calcul%20ln299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calcul%20ln29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'u87 b9'!$R$1:$R$6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0.577350269189626</c:v>
                  </c:pt>
                  <c:pt idx="2">
                    <c:v>0.577350269189626</c:v>
                  </c:pt>
                  <c:pt idx="3">
                    <c:v>1.154700538379252</c:v>
                  </c:pt>
                  <c:pt idx="4">
                    <c:v>1.154700538379243</c:v>
                  </c:pt>
                  <c:pt idx="5">
                    <c:v>1.154700538379251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'u87 b9'!$A$1:$A$6</c:f>
              <c:strCache>
                <c:ptCount val="6"/>
                <c:pt idx="0">
                  <c:v>0,009</c:v>
                </c:pt>
                <c:pt idx="1">
                  <c:v>0,01</c:v>
                </c:pt>
                <c:pt idx="2">
                  <c:v>0,02</c:v>
                </c:pt>
                <c:pt idx="3">
                  <c:v>0,1</c:v>
                </c:pt>
                <c:pt idx="4">
                  <c:v>0,5</c:v>
                </c:pt>
                <c:pt idx="5">
                  <c:v>met</c:v>
                </c:pt>
              </c:strCache>
            </c:strRef>
          </c:cat>
          <c:val>
            <c:numRef>
              <c:f>'u87 b9'!$Q$1:$Q$6</c:f>
              <c:numCache>
                <c:formatCode>General</c:formatCode>
                <c:ptCount val="6"/>
                <c:pt idx="0">
                  <c:v>1.0</c:v>
                </c:pt>
                <c:pt idx="1">
                  <c:v>1.333333333333333</c:v>
                </c:pt>
                <c:pt idx="2">
                  <c:v>1.666666666666667</c:v>
                </c:pt>
                <c:pt idx="3">
                  <c:v>2.666666666666666</c:v>
                </c:pt>
                <c:pt idx="4">
                  <c:v>9.333333333333332</c:v>
                </c:pt>
                <c:pt idx="5">
                  <c:v>17.33333333333328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4428648"/>
        <c:axId val="2114026200"/>
      </c:barChart>
      <c:catAx>
        <c:axId val="-2144428648"/>
        <c:scaling>
          <c:orientation val="minMax"/>
        </c:scaling>
        <c:delete val="0"/>
        <c:axPos val="b"/>
        <c:majorTickMark val="out"/>
        <c:minorTickMark val="none"/>
        <c:tickLblPos val="nextTo"/>
        <c:crossAx val="2114026200"/>
        <c:crosses val="autoZero"/>
        <c:auto val="1"/>
        <c:lblAlgn val="ctr"/>
        <c:lblOffset val="100"/>
        <c:noMultiLvlLbl val="0"/>
      </c:catAx>
      <c:valAx>
        <c:axId val="21140262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144428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't98g b9'!$R$1:$R$6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0.577350269189626</c:v>
                  </c:pt>
                  <c:pt idx="2">
                    <c:v>1.154700538379252</c:v>
                  </c:pt>
                  <c:pt idx="3">
                    <c:v>1.154700538379268</c:v>
                  </c:pt>
                  <c:pt idx="4">
                    <c:v>1.154700538379251</c:v>
                  </c:pt>
                  <c:pt idx="5">
                    <c:v>1.154700538379254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't98g b9'!$A$1:$A$6</c:f>
              <c:strCache>
                <c:ptCount val="6"/>
                <c:pt idx="0">
                  <c:v>0,009</c:v>
                </c:pt>
                <c:pt idx="1">
                  <c:v>0,01</c:v>
                </c:pt>
                <c:pt idx="2">
                  <c:v>0,02</c:v>
                </c:pt>
                <c:pt idx="3">
                  <c:v>0,1</c:v>
                </c:pt>
                <c:pt idx="4">
                  <c:v>0,5</c:v>
                </c:pt>
                <c:pt idx="5">
                  <c:v>met</c:v>
                </c:pt>
              </c:strCache>
            </c:strRef>
          </c:cat>
          <c:val>
            <c:numRef>
              <c:f>'t98g b9'!$Q$1:$Q$6</c:f>
              <c:numCache>
                <c:formatCode>General</c:formatCode>
                <c:ptCount val="6"/>
                <c:pt idx="0">
                  <c:v>1.0</c:v>
                </c:pt>
                <c:pt idx="1">
                  <c:v>1.333333333333333</c:v>
                </c:pt>
                <c:pt idx="2">
                  <c:v>2.666666666666666</c:v>
                </c:pt>
                <c:pt idx="3">
                  <c:v>9.333333333333332</c:v>
                </c:pt>
                <c:pt idx="4">
                  <c:v>10.66666666666667</c:v>
                </c:pt>
                <c:pt idx="5">
                  <c:v>18.66666666666667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1960696"/>
        <c:axId val="-2144541304"/>
      </c:barChart>
      <c:catAx>
        <c:axId val="207196069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4541304"/>
        <c:crosses val="autoZero"/>
        <c:auto val="1"/>
        <c:lblAlgn val="ctr"/>
        <c:lblOffset val="100"/>
        <c:noMultiLvlLbl val="0"/>
      </c:catAx>
      <c:valAx>
        <c:axId val="-2144541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071960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'u87 b9'!$K$32:$K$37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0.307468757822705</c:v>
                  </c:pt>
                  <c:pt idx="2">
                    <c:v>0.277555466595486</c:v>
                  </c:pt>
                  <c:pt idx="3">
                    <c:v>0.327165152540789</c:v>
                  </c:pt>
                  <c:pt idx="4">
                    <c:v>0.390986406886953</c:v>
                  </c:pt>
                  <c:pt idx="5">
                    <c:v>0.226895309518468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'u87 b9'!$A$32:$A$37</c:f>
              <c:strCache>
                <c:ptCount val="6"/>
                <c:pt idx="0">
                  <c:v>0,009</c:v>
                </c:pt>
                <c:pt idx="1">
                  <c:v>0,01</c:v>
                </c:pt>
                <c:pt idx="2">
                  <c:v>0,02</c:v>
                </c:pt>
                <c:pt idx="3">
                  <c:v>0,1</c:v>
                </c:pt>
                <c:pt idx="4">
                  <c:v>0,5</c:v>
                </c:pt>
                <c:pt idx="5">
                  <c:v>met</c:v>
                </c:pt>
              </c:strCache>
            </c:strRef>
          </c:cat>
          <c:val>
            <c:numRef>
              <c:f>'u87 b9'!$J$32:$J$37</c:f>
              <c:numCache>
                <c:formatCode>General</c:formatCode>
                <c:ptCount val="6"/>
                <c:pt idx="0">
                  <c:v>1.0</c:v>
                </c:pt>
                <c:pt idx="1">
                  <c:v>1.33888888888889</c:v>
                </c:pt>
                <c:pt idx="2">
                  <c:v>1.577777777777778</c:v>
                </c:pt>
                <c:pt idx="3">
                  <c:v>1.522222222222222</c:v>
                </c:pt>
                <c:pt idx="4">
                  <c:v>1.672222222222222</c:v>
                </c:pt>
                <c:pt idx="5">
                  <c:v>1.922222222222222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0973800"/>
        <c:axId val="2123599496"/>
      </c:barChart>
      <c:catAx>
        <c:axId val="2130973800"/>
        <c:scaling>
          <c:orientation val="minMax"/>
        </c:scaling>
        <c:delete val="0"/>
        <c:axPos val="b"/>
        <c:majorTickMark val="out"/>
        <c:minorTickMark val="none"/>
        <c:tickLblPos val="nextTo"/>
        <c:crossAx val="2123599496"/>
        <c:crosses val="autoZero"/>
        <c:auto val="1"/>
        <c:lblAlgn val="ctr"/>
        <c:lblOffset val="100"/>
        <c:noMultiLvlLbl val="0"/>
      </c:catAx>
      <c:valAx>
        <c:axId val="2123599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130973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'ln299 b9'!$R$1:$R$6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0.577350269189626</c:v>
                  </c:pt>
                  <c:pt idx="2">
                    <c:v>0.577350269189626</c:v>
                  </c:pt>
                  <c:pt idx="3">
                    <c:v>1.154700538379252</c:v>
                  </c:pt>
                  <c:pt idx="4">
                    <c:v>1.154700538379256</c:v>
                  </c:pt>
                  <c:pt idx="5">
                    <c:v>1.154700538379254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'ln299 b9'!$A$1:$A$6</c:f>
              <c:strCache>
                <c:ptCount val="6"/>
                <c:pt idx="0">
                  <c:v>0,009</c:v>
                </c:pt>
                <c:pt idx="1">
                  <c:v>0,01</c:v>
                </c:pt>
                <c:pt idx="2">
                  <c:v>0,02</c:v>
                </c:pt>
                <c:pt idx="3">
                  <c:v>0,1</c:v>
                </c:pt>
                <c:pt idx="4">
                  <c:v>0,5</c:v>
                </c:pt>
                <c:pt idx="5">
                  <c:v>met</c:v>
                </c:pt>
              </c:strCache>
            </c:strRef>
          </c:cat>
          <c:val>
            <c:numRef>
              <c:f>'ln299 b9'!$Q$1:$Q$6</c:f>
              <c:numCache>
                <c:formatCode>General</c:formatCode>
                <c:ptCount val="6"/>
                <c:pt idx="0">
                  <c:v>1.0</c:v>
                </c:pt>
                <c:pt idx="1">
                  <c:v>1.333333333333333</c:v>
                </c:pt>
                <c:pt idx="2">
                  <c:v>1.666666666666667</c:v>
                </c:pt>
                <c:pt idx="3">
                  <c:v>2.666666666666666</c:v>
                </c:pt>
                <c:pt idx="4">
                  <c:v>8.66666666666667</c:v>
                </c:pt>
                <c:pt idx="5">
                  <c:v>18.66666666666667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6953432"/>
        <c:axId val="2080495304"/>
      </c:barChart>
      <c:catAx>
        <c:axId val="2086953432"/>
        <c:scaling>
          <c:orientation val="minMax"/>
        </c:scaling>
        <c:delete val="0"/>
        <c:axPos val="b"/>
        <c:majorTickMark val="out"/>
        <c:minorTickMark val="none"/>
        <c:tickLblPos val="nextTo"/>
        <c:crossAx val="2080495304"/>
        <c:crosses val="autoZero"/>
        <c:auto val="1"/>
        <c:lblAlgn val="ctr"/>
        <c:lblOffset val="100"/>
        <c:noMultiLvlLbl val="0"/>
      </c:catAx>
      <c:valAx>
        <c:axId val="2080495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086953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't98g b9'!$K$32:$K$37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0.0571886354311186</c:v>
                  </c:pt>
                  <c:pt idx="2">
                    <c:v>0.471649366949922</c:v>
                  </c:pt>
                  <c:pt idx="3">
                    <c:v>0.178227503078735</c:v>
                  </c:pt>
                  <c:pt idx="4">
                    <c:v>0.243144259707501</c:v>
                  </c:pt>
                  <c:pt idx="5">
                    <c:v>0.215631664102565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't98g b9'!$A$32:$A$37</c:f>
              <c:strCache>
                <c:ptCount val="6"/>
                <c:pt idx="0">
                  <c:v>0,009</c:v>
                </c:pt>
                <c:pt idx="1">
                  <c:v>0,01</c:v>
                </c:pt>
                <c:pt idx="2">
                  <c:v>0,02</c:v>
                </c:pt>
                <c:pt idx="3">
                  <c:v>0,1</c:v>
                </c:pt>
                <c:pt idx="4">
                  <c:v>0,5</c:v>
                </c:pt>
                <c:pt idx="5">
                  <c:v>met</c:v>
                </c:pt>
              </c:strCache>
            </c:strRef>
          </c:cat>
          <c:val>
            <c:numRef>
              <c:f>'t98g b9'!$J$32:$J$37</c:f>
              <c:numCache>
                <c:formatCode>General</c:formatCode>
                <c:ptCount val="6"/>
                <c:pt idx="0">
                  <c:v>1.0</c:v>
                </c:pt>
                <c:pt idx="1">
                  <c:v>1.273170731707317</c:v>
                </c:pt>
                <c:pt idx="2">
                  <c:v>1.420054200542005</c:v>
                </c:pt>
                <c:pt idx="3">
                  <c:v>1.665582655826558</c:v>
                </c:pt>
                <c:pt idx="4">
                  <c:v>1.792953929539295</c:v>
                </c:pt>
                <c:pt idx="5">
                  <c:v>2.123035230352303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7106696"/>
        <c:axId val="2118264728"/>
      </c:barChart>
      <c:catAx>
        <c:axId val="2087106696"/>
        <c:scaling>
          <c:orientation val="minMax"/>
        </c:scaling>
        <c:delete val="0"/>
        <c:axPos val="b"/>
        <c:majorTickMark val="out"/>
        <c:minorTickMark val="none"/>
        <c:tickLblPos val="nextTo"/>
        <c:crossAx val="2118264728"/>
        <c:crosses val="autoZero"/>
        <c:auto val="1"/>
        <c:lblAlgn val="ctr"/>
        <c:lblOffset val="100"/>
        <c:noMultiLvlLbl val="0"/>
      </c:catAx>
      <c:valAx>
        <c:axId val="2118264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087106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'ln299 b9'!$K$32:$K$37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0.149381440663875</c:v>
                  </c:pt>
                  <c:pt idx="2">
                    <c:v>0.256218945724449</c:v>
                  </c:pt>
                  <c:pt idx="3">
                    <c:v>0.278296069258566</c:v>
                  </c:pt>
                  <c:pt idx="4">
                    <c:v>0.320555330182838</c:v>
                  </c:pt>
                  <c:pt idx="5">
                    <c:v>0.186826317868009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'ln299 b9'!$A$32:$A$37</c:f>
              <c:strCache>
                <c:ptCount val="6"/>
                <c:pt idx="0">
                  <c:v>0,009</c:v>
                </c:pt>
                <c:pt idx="1">
                  <c:v>0,01</c:v>
                </c:pt>
                <c:pt idx="2">
                  <c:v>0,02</c:v>
                </c:pt>
                <c:pt idx="3">
                  <c:v>0,1</c:v>
                </c:pt>
                <c:pt idx="4">
                  <c:v>0,5</c:v>
                </c:pt>
                <c:pt idx="5">
                  <c:v>met</c:v>
                </c:pt>
              </c:strCache>
            </c:strRef>
          </c:cat>
          <c:val>
            <c:numRef>
              <c:f>'ln299 b9'!$J$32:$J$37</c:f>
              <c:numCache>
                <c:formatCode>General</c:formatCode>
                <c:ptCount val="6"/>
                <c:pt idx="0">
                  <c:v>1.0</c:v>
                </c:pt>
                <c:pt idx="1">
                  <c:v>1.172222222222222</c:v>
                </c:pt>
                <c:pt idx="2">
                  <c:v>1.172222222222222</c:v>
                </c:pt>
                <c:pt idx="3">
                  <c:v>1.211988304093567</c:v>
                </c:pt>
                <c:pt idx="4">
                  <c:v>1.306432748538012</c:v>
                </c:pt>
                <c:pt idx="5">
                  <c:v>1.462573099415205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9741752"/>
        <c:axId val="2131863944"/>
      </c:barChart>
      <c:catAx>
        <c:axId val="-2139741752"/>
        <c:scaling>
          <c:orientation val="minMax"/>
        </c:scaling>
        <c:delete val="0"/>
        <c:axPos val="b"/>
        <c:majorTickMark val="out"/>
        <c:minorTickMark val="none"/>
        <c:tickLblPos val="nextTo"/>
        <c:crossAx val="2131863944"/>
        <c:crosses val="autoZero"/>
        <c:auto val="1"/>
        <c:lblAlgn val="ctr"/>
        <c:lblOffset val="100"/>
        <c:noMultiLvlLbl val="0"/>
      </c:catAx>
      <c:valAx>
        <c:axId val="2131863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139741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144FA-B412-0C4D-BD82-F46E9BAE404B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90DDC-DE67-C546-A5BB-34AA90DAF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544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dirty="0" smtClean="0">
                <a:latin typeface="Arial"/>
                <a:cs typeface="Arial"/>
              </a:rPr>
              <a:t>Figure SI4</a:t>
            </a:r>
            <a:r>
              <a:rPr lang="fr-FR" sz="1100" b="1" smtClean="0">
                <a:latin typeface="Arial"/>
                <a:cs typeface="Arial"/>
              </a:rPr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90DDC-DE67-C546-A5BB-34AA90DAFF9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20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3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6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67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79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22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556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0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40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7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03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8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3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4309897"/>
              </p:ext>
            </p:extLst>
          </p:nvPr>
        </p:nvGraphicFramePr>
        <p:xfrm>
          <a:off x="2932094" y="2690523"/>
          <a:ext cx="2844177" cy="169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4" name="Connecteur droit 5"/>
          <p:cNvCxnSpPr/>
          <p:nvPr/>
        </p:nvCxnSpPr>
        <p:spPr>
          <a:xfrm>
            <a:off x="3423170" y="3203357"/>
            <a:ext cx="1653889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817306"/>
              </p:ext>
            </p:extLst>
          </p:nvPr>
        </p:nvGraphicFramePr>
        <p:xfrm>
          <a:off x="2939670" y="4740480"/>
          <a:ext cx="2955394" cy="2007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Connecteur droit 5"/>
          <p:cNvCxnSpPr/>
          <p:nvPr/>
        </p:nvCxnSpPr>
        <p:spPr>
          <a:xfrm>
            <a:off x="3473963" y="5478127"/>
            <a:ext cx="1641885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593544" y="5160447"/>
            <a:ext cx="1522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Folic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Acid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59" name="ZoneTexte 10"/>
          <p:cNvSpPr txBox="1"/>
          <p:nvPr/>
        </p:nvSpPr>
        <p:spPr>
          <a:xfrm>
            <a:off x="3453713" y="2877497"/>
            <a:ext cx="180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Folic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Acid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508074"/>
              </p:ext>
            </p:extLst>
          </p:nvPr>
        </p:nvGraphicFramePr>
        <p:xfrm>
          <a:off x="6173875" y="2686639"/>
          <a:ext cx="2659925" cy="169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5" name="ZoneTexte 34"/>
          <p:cNvSpPr txBox="1"/>
          <p:nvPr/>
        </p:nvSpPr>
        <p:spPr>
          <a:xfrm>
            <a:off x="6565784" y="2691234"/>
            <a:ext cx="1759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Folic</a:t>
            </a:r>
            <a:r>
              <a:rPr lang="fr-FR" sz="1400" dirty="0">
                <a:latin typeface="Arial"/>
                <a:cs typeface="Arial"/>
              </a:rPr>
              <a:t> </a:t>
            </a:r>
            <a:r>
              <a:rPr lang="fr-FR" sz="1400" dirty="0" err="1">
                <a:latin typeface="Arial"/>
                <a:cs typeface="Arial"/>
              </a:rPr>
              <a:t>Acid</a:t>
            </a:r>
            <a:r>
              <a:rPr lang="fr-FR" sz="1400" dirty="0">
                <a:latin typeface="Arial"/>
                <a:cs typeface="Arial"/>
              </a:rPr>
              <a:t> (</a:t>
            </a:r>
            <a:r>
              <a:rPr lang="fr-FR" sz="1400" dirty="0" err="1">
                <a:latin typeface="Arial"/>
                <a:cs typeface="Arial"/>
              </a:rPr>
              <a:t>mM</a:t>
            </a:r>
            <a:r>
              <a:rPr lang="fr-FR" sz="1400" dirty="0">
                <a:latin typeface="Arial"/>
                <a:cs typeface="Arial"/>
              </a:rPr>
              <a:t>)</a:t>
            </a:r>
          </a:p>
        </p:txBody>
      </p:sp>
      <p:cxnSp>
        <p:nvCxnSpPr>
          <p:cNvPr id="63" name="Connecteur droit 32"/>
          <p:cNvCxnSpPr/>
          <p:nvPr/>
        </p:nvCxnSpPr>
        <p:spPr>
          <a:xfrm>
            <a:off x="6596164" y="3034027"/>
            <a:ext cx="154589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7" name="ZoneTexte 34"/>
          <p:cNvSpPr txBox="1"/>
          <p:nvPr/>
        </p:nvSpPr>
        <p:spPr>
          <a:xfrm>
            <a:off x="6746156" y="474247"/>
            <a:ext cx="1677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Folic</a:t>
            </a:r>
            <a:r>
              <a:rPr lang="fr-FR" sz="1400" dirty="0">
                <a:latin typeface="Arial"/>
                <a:cs typeface="Arial"/>
              </a:rPr>
              <a:t> </a:t>
            </a:r>
            <a:r>
              <a:rPr lang="fr-FR" sz="1400" dirty="0" err="1">
                <a:latin typeface="Arial"/>
                <a:cs typeface="Arial"/>
              </a:rPr>
              <a:t>Acid</a:t>
            </a:r>
            <a:r>
              <a:rPr lang="fr-FR" sz="1400" dirty="0">
                <a:latin typeface="Arial"/>
                <a:cs typeface="Arial"/>
              </a:rPr>
              <a:t> (</a:t>
            </a:r>
            <a:r>
              <a:rPr lang="fr-FR" sz="1400" dirty="0" err="1">
                <a:latin typeface="Arial"/>
                <a:cs typeface="Arial"/>
              </a:rPr>
              <a:t>mM</a:t>
            </a:r>
            <a:r>
              <a:rPr lang="fr-FR" sz="1400" dirty="0">
                <a:latin typeface="Arial"/>
                <a:cs typeface="Arial"/>
              </a:rPr>
              <a:t>)</a:t>
            </a:r>
          </a:p>
        </p:txBody>
      </p:sp>
      <p:graphicFrame>
        <p:nvGraphicFramePr>
          <p:cNvPr id="105" name="Chart 1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551043"/>
              </p:ext>
            </p:extLst>
          </p:nvPr>
        </p:nvGraphicFramePr>
        <p:xfrm>
          <a:off x="2908996" y="255870"/>
          <a:ext cx="2883543" cy="1986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ZoneTexte 10"/>
          <p:cNvSpPr txBox="1"/>
          <p:nvPr/>
        </p:nvSpPr>
        <p:spPr>
          <a:xfrm>
            <a:off x="3449477" y="660510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Folic</a:t>
            </a:r>
            <a:r>
              <a:rPr lang="fr-FR" sz="1400" dirty="0">
                <a:latin typeface="Arial"/>
                <a:cs typeface="Arial"/>
              </a:rPr>
              <a:t> </a:t>
            </a:r>
            <a:r>
              <a:rPr lang="fr-FR" sz="1400" dirty="0" err="1">
                <a:latin typeface="Arial"/>
                <a:cs typeface="Arial"/>
              </a:rPr>
              <a:t>Acid</a:t>
            </a:r>
            <a:r>
              <a:rPr lang="fr-FR" sz="1400" dirty="0">
                <a:latin typeface="Arial"/>
                <a:cs typeface="Arial"/>
              </a:rPr>
              <a:t> (</a:t>
            </a:r>
            <a:r>
              <a:rPr lang="fr-FR" sz="1400" dirty="0" err="1">
                <a:latin typeface="Arial"/>
                <a:cs typeface="Arial"/>
              </a:rPr>
              <a:t>mM</a:t>
            </a:r>
            <a:r>
              <a:rPr lang="fr-FR" sz="1400" dirty="0">
                <a:latin typeface="Arial"/>
                <a:cs typeface="Arial"/>
              </a:rPr>
              <a:t>)</a:t>
            </a:r>
          </a:p>
        </p:txBody>
      </p: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057325"/>
              </p:ext>
            </p:extLst>
          </p:nvPr>
        </p:nvGraphicFramePr>
        <p:xfrm>
          <a:off x="6032170" y="4898594"/>
          <a:ext cx="2899789" cy="1849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5454229" y="4740480"/>
            <a:ext cx="696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MET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1947602" y="5666569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403524" y="4498006"/>
            <a:ext cx="1057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T98G TS</a:t>
            </a:r>
            <a:endParaRPr lang="fr-FR" sz="1400" dirty="0">
              <a:latin typeface="Arial"/>
              <a:cs typeface="Arial"/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6558057" y="5088668"/>
            <a:ext cx="1641885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6558057" y="4737122"/>
            <a:ext cx="1499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Folic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Acid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337944" y="6440518"/>
            <a:ext cx="622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MET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675150" y="4498006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T98G ML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38" name="ZoneTexte 1"/>
          <p:cNvSpPr txBox="1"/>
          <p:nvPr/>
        </p:nvSpPr>
        <p:spPr>
          <a:xfrm>
            <a:off x="7674055" y="5214820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</a:t>
            </a:r>
            <a:endParaRPr lang="fr-FR" sz="1100" dirty="0"/>
          </a:p>
        </p:txBody>
      </p:sp>
      <p:sp>
        <p:nvSpPr>
          <p:cNvPr id="39" name="ZoneTexte 1"/>
          <p:cNvSpPr txBox="1"/>
          <p:nvPr/>
        </p:nvSpPr>
        <p:spPr>
          <a:xfrm>
            <a:off x="6853112" y="5531046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</a:t>
            </a:r>
            <a:endParaRPr lang="fr-FR" sz="1100" dirty="0"/>
          </a:p>
        </p:txBody>
      </p:sp>
      <p:sp>
        <p:nvSpPr>
          <p:cNvPr id="40" name="ZoneTexte 1"/>
          <p:cNvSpPr txBox="1"/>
          <p:nvPr/>
        </p:nvSpPr>
        <p:spPr>
          <a:xfrm>
            <a:off x="8057162" y="5109411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</a:t>
            </a:r>
            <a:endParaRPr lang="fr-FR" sz="1100" dirty="0"/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5064316" y="5653421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55" name="ZoneTexte 1"/>
          <p:cNvSpPr txBox="1"/>
          <p:nvPr/>
        </p:nvSpPr>
        <p:spPr>
          <a:xfrm>
            <a:off x="4558971" y="5578705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***</a:t>
            </a:r>
            <a:endParaRPr lang="fr-FR" sz="1100" dirty="0"/>
          </a:p>
        </p:txBody>
      </p:sp>
      <p:sp>
        <p:nvSpPr>
          <p:cNvPr id="56" name="ZoneTexte 1"/>
          <p:cNvSpPr txBox="1"/>
          <p:nvPr/>
        </p:nvSpPr>
        <p:spPr>
          <a:xfrm>
            <a:off x="4959354" y="5512372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***</a:t>
            </a:r>
            <a:endParaRPr lang="fr-FR" sz="1100" dirty="0"/>
          </a:p>
        </p:txBody>
      </p:sp>
      <p:sp>
        <p:nvSpPr>
          <p:cNvPr id="57" name="ZoneTexte 1"/>
          <p:cNvSpPr txBox="1"/>
          <p:nvPr/>
        </p:nvSpPr>
        <p:spPr>
          <a:xfrm>
            <a:off x="5350051" y="4975565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***</a:t>
            </a:r>
            <a:endParaRPr lang="fr-FR" sz="11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682855" y="651511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099986" y="651511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528209" y="651511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911315" y="651511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309029" y="6515117"/>
            <a:ext cx="49385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48" name="ZoneTexte 15"/>
          <p:cNvSpPr txBox="1"/>
          <p:nvPr/>
        </p:nvSpPr>
        <p:spPr>
          <a:xfrm>
            <a:off x="6322046" y="6515117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0,009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49" name="ZoneTexte 16"/>
          <p:cNvSpPr txBox="1"/>
          <p:nvPr/>
        </p:nvSpPr>
        <p:spPr>
          <a:xfrm>
            <a:off x="6844442" y="651511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50" name="ZoneTexte 17"/>
          <p:cNvSpPr txBox="1"/>
          <p:nvPr/>
        </p:nvSpPr>
        <p:spPr>
          <a:xfrm>
            <a:off x="7285539" y="651511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51" name="ZoneTexte 18"/>
          <p:cNvSpPr txBox="1"/>
          <p:nvPr/>
        </p:nvSpPr>
        <p:spPr>
          <a:xfrm>
            <a:off x="7709295" y="651511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52" name="ZoneTexte 19"/>
          <p:cNvSpPr txBox="1"/>
          <p:nvPr/>
        </p:nvSpPr>
        <p:spPr>
          <a:xfrm>
            <a:off x="8058673" y="651511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53" name="ZoneTexte 22"/>
          <p:cNvSpPr txBox="1"/>
          <p:nvPr/>
        </p:nvSpPr>
        <p:spPr>
          <a:xfrm>
            <a:off x="8456257" y="6515117"/>
            <a:ext cx="49385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45" name="ZoneTexte 1"/>
          <p:cNvSpPr txBox="1"/>
          <p:nvPr/>
        </p:nvSpPr>
        <p:spPr>
          <a:xfrm>
            <a:off x="8409226" y="4975565"/>
            <a:ext cx="248250" cy="13384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***</a:t>
            </a:r>
            <a:endParaRPr lang="fr-FR" sz="1100" dirty="0"/>
          </a:p>
        </p:txBody>
      </p:sp>
      <p:sp>
        <p:nvSpPr>
          <p:cNvPr id="16" name="ZoneTexte 15"/>
          <p:cNvSpPr txBox="1"/>
          <p:nvPr/>
        </p:nvSpPr>
        <p:spPr>
          <a:xfrm>
            <a:off x="3110695" y="6515117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0,009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1" name="ZoneTexte 12"/>
          <p:cNvSpPr txBox="1"/>
          <p:nvPr/>
        </p:nvSpPr>
        <p:spPr>
          <a:xfrm rot="16200000">
            <a:off x="1925112" y="3331461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0" name="ZoneTexte 11"/>
          <p:cNvSpPr txBox="1"/>
          <p:nvPr/>
        </p:nvSpPr>
        <p:spPr>
          <a:xfrm>
            <a:off x="5164545" y="2493261"/>
            <a:ext cx="576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MET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2" name="ZoneTexte 23"/>
          <p:cNvSpPr txBox="1"/>
          <p:nvPr/>
        </p:nvSpPr>
        <p:spPr>
          <a:xfrm>
            <a:off x="3403524" y="2447271"/>
            <a:ext cx="790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U87 TS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6" name="ZoneTexte 35"/>
          <p:cNvSpPr txBox="1"/>
          <p:nvPr/>
        </p:nvSpPr>
        <p:spPr>
          <a:xfrm>
            <a:off x="8186449" y="2713390"/>
            <a:ext cx="579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MET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7" name="ZoneTexte 36"/>
          <p:cNvSpPr txBox="1"/>
          <p:nvPr/>
        </p:nvSpPr>
        <p:spPr>
          <a:xfrm>
            <a:off x="6623360" y="4076458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U87 ML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8" name="ZoneTexte 1"/>
          <p:cNvSpPr txBox="1"/>
          <p:nvPr/>
        </p:nvSpPr>
        <p:spPr>
          <a:xfrm>
            <a:off x="7292220" y="3106456"/>
            <a:ext cx="244622" cy="1284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latin typeface="Arial"/>
                <a:cs typeface="Arial"/>
              </a:rPr>
              <a:t>*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9" name="ZoneTexte 1"/>
          <p:cNvSpPr txBox="1"/>
          <p:nvPr/>
        </p:nvSpPr>
        <p:spPr>
          <a:xfrm>
            <a:off x="6901170" y="3133507"/>
            <a:ext cx="244622" cy="1284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latin typeface="Arial"/>
              <a:cs typeface="Arial"/>
            </a:endParaRPr>
          </a:p>
        </p:txBody>
      </p:sp>
      <p:sp>
        <p:nvSpPr>
          <p:cNvPr id="70" name="ZoneTexte 1"/>
          <p:cNvSpPr txBox="1"/>
          <p:nvPr/>
        </p:nvSpPr>
        <p:spPr>
          <a:xfrm>
            <a:off x="8006983" y="3036026"/>
            <a:ext cx="244622" cy="1284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latin typeface="Arial"/>
                <a:cs typeface="Arial"/>
              </a:rPr>
              <a:t>*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1" name="ZoneTexte 40"/>
          <p:cNvSpPr txBox="1"/>
          <p:nvPr/>
        </p:nvSpPr>
        <p:spPr>
          <a:xfrm rot="16200000">
            <a:off x="5096999" y="3329350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2" name="ZoneTexte 1"/>
          <p:cNvSpPr txBox="1"/>
          <p:nvPr/>
        </p:nvSpPr>
        <p:spPr>
          <a:xfrm>
            <a:off x="4876130" y="3245054"/>
            <a:ext cx="244622" cy="1284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latin typeface="Arial"/>
                <a:cs typeface="Arial"/>
              </a:rPr>
              <a:t>***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3" name="ZoneTexte 1"/>
          <p:cNvSpPr txBox="1"/>
          <p:nvPr/>
        </p:nvSpPr>
        <p:spPr>
          <a:xfrm>
            <a:off x="5251950" y="2715771"/>
            <a:ext cx="244622" cy="1284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latin typeface="Arial"/>
                <a:cs typeface="Arial"/>
              </a:rPr>
              <a:t>***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4" name="ZoneTexte 1"/>
          <p:cNvSpPr txBox="1"/>
          <p:nvPr/>
        </p:nvSpPr>
        <p:spPr>
          <a:xfrm>
            <a:off x="8329685" y="2968703"/>
            <a:ext cx="244622" cy="1284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latin typeface="Arial"/>
                <a:cs typeface="Arial"/>
              </a:rPr>
              <a:t>**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8" name="ZoneTexte 18"/>
          <p:cNvSpPr txBox="1"/>
          <p:nvPr/>
        </p:nvSpPr>
        <p:spPr>
          <a:xfrm>
            <a:off x="4580556" y="416252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9" name="ZoneTexte 19"/>
          <p:cNvSpPr txBox="1"/>
          <p:nvPr/>
        </p:nvSpPr>
        <p:spPr>
          <a:xfrm>
            <a:off x="4892375" y="416252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0" name="ZoneTexte 22"/>
          <p:cNvSpPr txBox="1"/>
          <p:nvPr/>
        </p:nvSpPr>
        <p:spPr>
          <a:xfrm>
            <a:off x="5215474" y="4162527"/>
            <a:ext cx="49385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4" name="ZoneTexte 18"/>
          <p:cNvSpPr txBox="1"/>
          <p:nvPr/>
        </p:nvSpPr>
        <p:spPr>
          <a:xfrm>
            <a:off x="7701101" y="416252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5" name="ZoneTexte 19"/>
          <p:cNvSpPr txBox="1"/>
          <p:nvPr/>
        </p:nvSpPr>
        <p:spPr>
          <a:xfrm>
            <a:off x="8020389" y="416252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6" name="ZoneTexte 22"/>
          <p:cNvSpPr txBox="1"/>
          <p:nvPr/>
        </p:nvSpPr>
        <p:spPr>
          <a:xfrm>
            <a:off x="8428193" y="4162527"/>
            <a:ext cx="49385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5" name="ZoneTexte 15"/>
          <p:cNvSpPr txBox="1"/>
          <p:nvPr/>
        </p:nvSpPr>
        <p:spPr>
          <a:xfrm>
            <a:off x="3159718" y="4162527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0,009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6" name="ZoneTexte 16"/>
          <p:cNvSpPr txBox="1"/>
          <p:nvPr/>
        </p:nvSpPr>
        <p:spPr>
          <a:xfrm>
            <a:off x="3701840" y="416252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77" name="ZoneTexte 17"/>
          <p:cNvSpPr txBox="1"/>
          <p:nvPr/>
        </p:nvSpPr>
        <p:spPr>
          <a:xfrm>
            <a:off x="4131977" y="416252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1" name="ZoneTexte 15"/>
          <p:cNvSpPr txBox="1"/>
          <p:nvPr/>
        </p:nvSpPr>
        <p:spPr>
          <a:xfrm>
            <a:off x="6293462" y="4162527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0,009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2" name="ZoneTexte 16"/>
          <p:cNvSpPr txBox="1"/>
          <p:nvPr/>
        </p:nvSpPr>
        <p:spPr>
          <a:xfrm>
            <a:off x="6817242" y="416252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83" name="ZoneTexte 17"/>
          <p:cNvSpPr txBox="1"/>
          <p:nvPr/>
        </p:nvSpPr>
        <p:spPr>
          <a:xfrm>
            <a:off x="7240475" y="416252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graphicFrame>
        <p:nvGraphicFramePr>
          <p:cNvPr id="88" name="Chart 8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881"/>
              </p:ext>
            </p:extLst>
          </p:nvPr>
        </p:nvGraphicFramePr>
        <p:xfrm>
          <a:off x="6205776" y="491846"/>
          <a:ext cx="2754726" cy="1750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89" name="Connecteur droit 5"/>
          <p:cNvCxnSpPr/>
          <p:nvPr/>
        </p:nvCxnSpPr>
        <p:spPr>
          <a:xfrm>
            <a:off x="3440874" y="968555"/>
            <a:ext cx="167748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ZoneTexte 11"/>
          <p:cNvSpPr txBox="1"/>
          <p:nvPr/>
        </p:nvSpPr>
        <p:spPr>
          <a:xfrm>
            <a:off x="5178557" y="250704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93" name="ZoneTexte 12"/>
          <p:cNvSpPr txBox="1"/>
          <p:nvPr/>
        </p:nvSpPr>
        <p:spPr>
          <a:xfrm rot="16200000">
            <a:off x="1937423" y="1103433"/>
            <a:ext cx="1704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Growth</a:t>
            </a:r>
            <a:r>
              <a:rPr lang="fr-FR" sz="1400" dirty="0" smtClean="0"/>
              <a:t> </a:t>
            </a:r>
            <a:r>
              <a:rPr lang="fr-FR" sz="1400" dirty="0" err="1" smtClean="0"/>
              <a:t>Fold</a:t>
            </a:r>
            <a:r>
              <a:rPr lang="fr-FR" sz="1400" dirty="0" smtClean="0"/>
              <a:t> Change</a:t>
            </a:r>
            <a:endParaRPr lang="fr-FR" sz="1400" dirty="0"/>
          </a:p>
        </p:txBody>
      </p:sp>
      <p:sp>
        <p:nvSpPr>
          <p:cNvPr id="94" name="ZoneTexte 23"/>
          <p:cNvSpPr txBox="1"/>
          <p:nvPr/>
        </p:nvSpPr>
        <p:spPr>
          <a:xfrm>
            <a:off x="3403524" y="210836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LN299 TS</a:t>
            </a:r>
            <a:endParaRPr lang="fr-FR" sz="1600" dirty="0"/>
          </a:p>
        </p:txBody>
      </p:sp>
      <p:cxnSp>
        <p:nvCxnSpPr>
          <p:cNvPr id="95" name="Connecteur droit 32"/>
          <p:cNvCxnSpPr/>
          <p:nvPr/>
        </p:nvCxnSpPr>
        <p:spPr>
          <a:xfrm>
            <a:off x="6746156" y="782292"/>
            <a:ext cx="1583998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8" name="ZoneTexte 35"/>
          <p:cNvSpPr txBox="1"/>
          <p:nvPr/>
        </p:nvSpPr>
        <p:spPr>
          <a:xfrm>
            <a:off x="8356216" y="403101"/>
            <a:ext cx="531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99" name="ZoneTexte 36"/>
          <p:cNvSpPr txBox="1"/>
          <p:nvPr/>
        </p:nvSpPr>
        <p:spPr>
          <a:xfrm>
            <a:off x="6675150" y="210836"/>
            <a:ext cx="1023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LN299 ML</a:t>
            </a:r>
            <a:endParaRPr lang="fr-FR" sz="1600" dirty="0"/>
          </a:p>
        </p:txBody>
      </p:sp>
      <p:sp>
        <p:nvSpPr>
          <p:cNvPr id="100" name="ZoneTexte 1"/>
          <p:cNvSpPr txBox="1"/>
          <p:nvPr/>
        </p:nvSpPr>
        <p:spPr>
          <a:xfrm>
            <a:off x="6912145" y="981883"/>
            <a:ext cx="253632" cy="13239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fr-FR" sz="1100" dirty="0"/>
          </a:p>
        </p:txBody>
      </p:sp>
      <p:sp>
        <p:nvSpPr>
          <p:cNvPr id="101" name="ZoneTexte 40"/>
          <p:cNvSpPr txBox="1"/>
          <p:nvPr/>
        </p:nvSpPr>
        <p:spPr>
          <a:xfrm rot="16200000">
            <a:off x="5243022" y="1101257"/>
            <a:ext cx="1676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Growth</a:t>
            </a:r>
            <a:r>
              <a:rPr lang="fr-FR" sz="1400" dirty="0" smtClean="0"/>
              <a:t> </a:t>
            </a:r>
            <a:r>
              <a:rPr lang="fr-FR" sz="1400" dirty="0" err="1" smtClean="0"/>
              <a:t>Fold</a:t>
            </a:r>
            <a:r>
              <a:rPr lang="fr-FR" sz="1400" dirty="0" smtClean="0"/>
              <a:t> Change</a:t>
            </a:r>
            <a:endParaRPr lang="fr-FR" sz="1400" dirty="0"/>
          </a:p>
        </p:txBody>
      </p:sp>
      <p:sp>
        <p:nvSpPr>
          <p:cNvPr id="102" name="ZoneTexte 1"/>
          <p:cNvSpPr txBox="1"/>
          <p:nvPr/>
        </p:nvSpPr>
        <p:spPr>
          <a:xfrm>
            <a:off x="4886166" y="1099958"/>
            <a:ext cx="253632" cy="13239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***</a:t>
            </a:r>
            <a:endParaRPr lang="fr-FR" sz="1100" dirty="0"/>
          </a:p>
        </p:txBody>
      </p:sp>
      <p:sp>
        <p:nvSpPr>
          <p:cNvPr id="103" name="ZoneTexte 1"/>
          <p:cNvSpPr txBox="1"/>
          <p:nvPr/>
        </p:nvSpPr>
        <p:spPr>
          <a:xfrm>
            <a:off x="5242164" y="498009"/>
            <a:ext cx="253632" cy="13239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***</a:t>
            </a:r>
            <a:endParaRPr lang="fr-FR" sz="1100" dirty="0"/>
          </a:p>
        </p:txBody>
      </p:sp>
      <p:sp>
        <p:nvSpPr>
          <p:cNvPr id="104" name="ZoneTexte 1"/>
          <p:cNvSpPr txBox="1"/>
          <p:nvPr/>
        </p:nvSpPr>
        <p:spPr>
          <a:xfrm>
            <a:off x="8499349" y="653238"/>
            <a:ext cx="253632" cy="13239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*</a:t>
            </a:r>
            <a:endParaRPr lang="fr-FR" sz="1100" dirty="0"/>
          </a:p>
        </p:txBody>
      </p:sp>
      <p:sp>
        <p:nvSpPr>
          <p:cNvPr id="106" name="ZoneTexte 15"/>
          <p:cNvSpPr txBox="1"/>
          <p:nvPr/>
        </p:nvSpPr>
        <p:spPr>
          <a:xfrm>
            <a:off x="3222683" y="2017361"/>
            <a:ext cx="59503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0,009</a:t>
            </a:r>
            <a:endParaRPr lang="fr-FR" sz="1400" dirty="0"/>
          </a:p>
        </p:txBody>
      </p:sp>
      <p:sp>
        <p:nvSpPr>
          <p:cNvPr id="107" name="ZoneTexte 16"/>
          <p:cNvSpPr txBox="1"/>
          <p:nvPr/>
        </p:nvSpPr>
        <p:spPr>
          <a:xfrm>
            <a:off x="3726000" y="2017361"/>
            <a:ext cx="502449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0,01</a:t>
            </a:r>
            <a:endParaRPr lang="fr-FR" sz="1400" dirty="0"/>
          </a:p>
        </p:txBody>
      </p:sp>
      <p:sp>
        <p:nvSpPr>
          <p:cNvPr id="108" name="ZoneTexte 17"/>
          <p:cNvSpPr txBox="1"/>
          <p:nvPr/>
        </p:nvSpPr>
        <p:spPr>
          <a:xfrm>
            <a:off x="4115225" y="2017361"/>
            <a:ext cx="50526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0,02</a:t>
            </a:r>
            <a:endParaRPr lang="fr-FR" sz="1400" dirty="0"/>
          </a:p>
        </p:txBody>
      </p:sp>
      <p:sp>
        <p:nvSpPr>
          <p:cNvPr id="109" name="ZoneTexte 18"/>
          <p:cNvSpPr txBox="1"/>
          <p:nvPr/>
        </p:nvSpPr>
        <p:spPr>
          <a:xfrm>
            <a:off x="4534518" y="2017361"/>
            <a:ext cx="41549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0,1</a:t>
            </a:r>
            <a:endParaRPr lang="fr-FR" sz="1400" dirty="0"/>
          </a:p>
        </p:txBody>
      </p:sp>
      <p:sp>
        <p:nvSpPr>
          <p:cNvPr id="110" name="ZoneTexte 19"/>
          <p:cNvSpPr txBox="1"/>
          <p:nvPr/>
        </p:nvSpPr>
        <p:spPr>
          <a:xfrm>
            <a:off x="4909509" y="2017361"/>
            <a:ext cx="41549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0,5</a:t>
            </a:r>
            <a:endParaRPr lang="fr-FR" sz="1400" dirty="0"/>
          </a:p>
        </p:txBody>
      </p:sp>
      <p:sp>
        <p:nvSpPr>
          <p:cNvPr id="111" name="ZoneTexte 22"/>
          <p:cNvSpPr txBox="1"/>
          <p:nvPr/>
        </p:nvSpPr>
        <p:spPr>
          <a:xfrm>
            <a:off x="5246525" y="2017361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mM</a:t>
            </a:r>
            <a:endParaRPr lang="fr-FR" sz="1400" dirty="0"/>
          </a:p>
        </p:txBody>
      </p:sp>
      <p:sp>
        <p:nvSpPr>
          <p:cNvPr id="113" name="ZoneTexte 16"/>
          <p:cNvSpPr txBox="1"/>
          <p:nvPr/>
        </p:nvSpPr>
        <p:spPr>
          <a:xfrm>
            <a:off x="6950377" y="2017361"/>
            <a:ext cx="502449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0,01</a:t>
            </a:r>
            <a:endParaRPr lang="fr-FR" sz="1400" dirty="0"/>
          </a:p>
        </p:txBody>
      </p:sp>
      <p:sp>
        <p:nvSpPr>
          <p:cNvPr id="114" name="ZoneTexte 17"/>
          <p:cNvSpPr txBox="1"/>
          <p:nvPr/>
        </p:nvSpPr>
        <p:spPr>
          <a:xfrm>
            <a:off x="7371758" y="2017361"/>
            <a:ext cx="50526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0,02</a:t>
            </a:r>
            <a:endParaRPr lang="fr-FR" sz="1400" dirty="0"/>
          </a:p>
        </p:txBody>
      </p:sp>
      <p:sp>
        <p:nvSpPr>
          <p:cNvPr id="115" name="ZoneTexte 18"/>
          <p:cNvSpPr txBox="1"/>
          <p:nvPr/>
        </p:nvSpPr>
        <p:spPr>
          <a:xfrm>
            <a:off x="7791936" y="2017361"/>
            <a:ext cx="41549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0,1</a:t>
            </a:r>
            <a:endParaRPr lang="fr-FR" sz="1400" dirty="0"/>
          </a:p>
        </p:txBody>
      </p:sp>
      <p:sp>
        <p:nvSpPr>
          <p:cNvPr id="116" name="ZoneTexte 19"/>
          <p:cNvSpPr txBox="1"/>
          <p:nvPr/>
        </p:nvSpPr>
        <p:spPr>
          <a:xfrm>
            <a:off x="8120564" y="2017361"/>
            <a:ext cx="41549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0,5</a:t>
            </a:r>
            <a:endParaRPr lang="fr-FR" sz="1400" dirty="0"/>
          </a:p>
        </p:txBody>
      </p:sp>
      <p:sp>
        <p:nvSpPr>
          <p:cNvPr id="117" name="ZoneTexte 22"/>
          <p:cNvSpPr txBox="1"/>
          <p:nvPr/>
        </p:nvSpPr>
        <p:spPr>
          <a:xfrm>
            <a:off x="8458638" y="2017361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mM</a:t>
            </a:r>
            <a:endParaRPr lang="fr-FR" sz="1400" dirty="0"/>
          </a:p>
        </p:txBody>
      </p:sp>
      <p:sp>
        <p:nvSpPr>
          <p:cNvPr id="112" name="ZoneTexte 15"/>
          <p:cNvSpPr txBox="1"/>
          <p:nvPr/>
        </p:nvSpPr>
        <p:spPr>
          <a:xfrm>
            <a:off x="6448540" y="2017361"/>
            <a:ext cx="59503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0,009</a:t>
            </a:r>
            <a:endParaRPr lang="fr-FR" sz="1400" dirty="0"/>
          </a:p>
        </p:txBody>
      </p:sp>
      <p:sp>
        <p:nvSpPr>
          <p:cNvPr id="96" name="ZoneTexte 23"/>
          <p:cNvSpPr txBox="1"/>
          <p:nvPr/>
        </p:nvSpPr>
        <p:spPr>
          <a:xfrm>
            <a:off x="6675150" y="2447271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U87 ML</a:t>
            </a:r>
            <a:endParaRPr lang="fr-FR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83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143</Words>
  <Application>Microsoft Macintosh PowerPoint</Application>
  <PresentationFormat>Présentation à l'écran (4:3)</PresentationFormat>
  <Paragraphs>78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 Zgheib</dc:creator>
  <cp:lastModifiedBy>F Namour</cp:lastModifiedBy>
  <cp:revision>29</cp:revision>
  <cp:lastPrinted>2019-04-23T16:14:16Z</cp:lastPrinted>
  <dcterms:created xsi:type="dcterms:W3CDTF">2019-03-19T09:28:07Z</dcterms:created>
  <dcterms:modified xsi:type="dcterms:W3CDTF">2019-04-29T08:58:26Z</dcterms:modified>
</cp:coreProperties>
</file>