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9583" autoAdjust="0"/>
  </p:normalViewPr>
  <p:slideViewPr>
    <p:cSldViewPr snapToGrid="0" snapToObjects="1">
      <p:cViewPr>
        <p:scale>
          <a:sx n="85" d="100"/>
          <a:sy n="85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dose%20repons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dose%20repons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dose%20repons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dose%20repons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dose%20repons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azgheib:Desktop:revision%20article:dose%20repons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'u87 methf'!$J$29</c:f>
              <c:strCache>
                <c:ptCount val="1"/>
                <c:pt idx="0">
                  <c:v>fold av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'u87 methf'!$K$30:$K$36</c:f>
                <c:numCache>
                  <c:formatCode>General</c:formatCode>
                  <c:ptCount val="7"/>
                  <c:pt idx="0">
                    <c:v>0.0</c:v>
                  </c:pt>
                  <c:pt idx="1">
                    <c:v>0.459871157479442</c:v>
                  </c:pt>
                  <c:pt idx="2">
                    <c:v>0.268784989109084</c:v>
                  </c:pt>
                  <c:pt idx="3">
                    <c:v>0.375770812735241</c:v>
                  </c:pt>
                  <c:pt idx="4">
                    <c:v>0.36679290756098</c:v>
                  </c:pt>
                  <c:pt idx="5">
                    <c:v>0.384809957906112</c:v>
                  </c:pt>
                  <c:pt idx="6">
                    <c:v>0.433573651310954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'u87 methf'!$A$30:$A$36</c:f>
              <c:strCache>
                <c:ptCount val="7"/>
                <c:pt idx="0">
                  <c:v>0</c:v>
                </c:pt>
                <c:pt idx="1">
                  <c:v>0.005</c:v>
                </c:pt>
                <c:pt idx="2">
                  <c:v>0.01</c:v>
                </c:pt>
                <c:pt idx="3">
                  <c:v>0.02</c:v>
                </c:pt>
                <c:pt idx="4">
                  <c:v>0.1</c:v>
                </c:pt>
                <c:pt idx="5">
                  <c:v>0.5</c:v>
                </c:pt>
                <c:pt idx="6">
                  <c:v>met </c:v>
                </c:pt>
              </c:strCache>
            </c:strRef>
          </c:cat>
          <c:val>
            <c:numRef>
              <c:f>'u87 methf'!$J$30:$J$36</c:f>
              <c:numCache>
                <c:formatCode>General</c:formatCode>
                <c:ptCount val="7"/>
                <c:pt idx="0">
                  <c:v>1.0</c:v>
                </c:pt>
                <c:pt idx="1">
                  <c:v>1.322222222222222</c:v>
                </c:pt>
                <c:pt idx="2">
                  <c:v>1.752777777777778</c:v>
                </c:pt>
                <c:pt idx="3">
                  <c:v>1.88888888888889</c:v>
                </c:pt>
                <c:pt idx="4">
                  <c:v>1.927777777777778</c:v>
                </c:pt>
                <c:pt idx="5">
                  <c:v>1.997222222222222</c:v>
                </c:pt>
                <c:pt idx="6">
                  <c:v>2.058333333333333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500136"/>
        <c:axId val="-2145039752"/>
      </c:barChart>
      <c:catAx>
        <c:axId val="2123500136"/>
        <c:scaling>
          <c:orientation val="minMax"/>
        </c:scaling>
        <c:delete val="0"/>
        <c:axPos val="b"/>
        <c:majorTickMark val="out"/>
        <c:minorTickMark val="none"/>
        <c:tickLblPos val="none"/>
        <c:crossAx val="-2145039752"/>
        <c:crosses val="autoZero"/>
        <c:auto val="1"/>
        <c:lblAlgn val="ctr"/>
        <c:lblOffset val="100"/>
        <c:noMultiLvlLbl val="0"/>
      </c:catAx>
      <c:valAx>
        <c:axId val="-2145039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fr-FR"/>
          </a:p>
        </c:txPr>
        <c:crossAx val="21235001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'u87 methf'!$P$1</c:f>
              <c:strCache>
                <c:ptCount val="1"/>
                <c:pt idx="0">
                  <c:v>moyenne fc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'u87 methf'!$Q$2:$Q$8</c:f>
                <c:numCache>
                  <c:formatCode>General</c:formatCode>
                  <c:ptCount val="7"/>
                  <c:pt idx="0">
                    <c:v>0.0</c:v>
                  </c:pt>
                  <c:pt idx="1">
                    <c:v>1.154700538379252</c:v>
                  </c:pt>
                  <c:pt idx="2">
                    <c:v>1.154700538379253</c:v>
                  </c:pt>
                  <c:pt idx="3">
                    <c:v>1.154700538379251</c:v>
                  </c:pt>
                  <c:pt idx="4">
                    <c:v>1.15470053837925</c:v>
                  </c:pt>
                  <c:pt idx="5">
                    <c:v>1.15470053837925</c:v>
                  </c:pt>
                  <c:pt idx="6">
                    <c:v>1.154700538379251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'u87 methf'!$A$2:$A$8</c:f>
              <c:strCache>
                <c:ptCount val="7"/>
                <c:pt idx="0">
                  <c:v>0</c:v>
                </c:pt>
                <c:pt idx="1">
                  <c:v>0.005</c:v>
                </c:pt>
                <c:pt idx="2">
                  <c:v>0.01</c:v>
                </c:pt>
                <c:pt idx="3">
                  <c:v>0.02</c:v>
                </c:pt>
                <c:pt idx="4">
                  <c:v>0.1</c:v>
                </c:pt>
                <c:pt idx="5">
                  <c:v>0.5</c:v>
                </c:pt>
                <c:pt idx="6">
                  <c:v>met</c:v>
                </c:pt>
              </c:strCache>
            </c:strRef>
          </c:cat>
          <c:val>
            <c:numRef>
              <c:f>'u87 methf'!$P$2:$P$8</c:f>
              <c:numCache>
                <c:formatCode>General</c:formatCode>
                <c:ptCount val="7"/>
                <c:pt idx="0">
                  <c:v>1.0</c:v>
                </c:pt>
                <c:pt idx="1">
                  <c:v>2.666666666666666</c:v>
                </c:pt>
                <c:pt idx="2">
                  <c:v>4.666666666666667</c:v>
                </c:pt>
                <c:pt idx="3">
                  <c:v>10.66666666666667</c:v>
                </c:pt>
                <c:pt idx="4">
                  <c:v>11.33333333333333</c:v>
                </c:pt>
                <c:pt idx="5">
                  <c:v>10.66666666666667</c:v>
                </c:pt>
                <c:pt idx="6">
                  <c:v>17.33333333333328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480280"/>
        <c:axId val="-2144505064"/>
      </c:barChart>
      <c:catAx>
        <c:axId val="2123480280"/>
        <c:scaling>
          <c:orientation val="minMax"/>
        </c:scaling>
        <c:delete val="0"/>
        <c:axPos val="b"/>
        <c:majorTickMark val="out"/>
        <c:minorTickMark val="none"/>
        <c:tickLblPos val="none"/>
        <c:crossAx val="-2144505064"/>
        <c:crosses val="autoZero"/>
        <c:auto val="1"/>
        <c:lblAlgn val="ctr"/>
        <c:lblOffset val="100"/>
        <c:noMultiLvlLbl val="0"/>
      </c:catAx>
      <c:valAx>
        <c:axId val="-21445050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fr-FR"/>
          </a:p>
        </c:txPr>
        <c:crossAx val="2123480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't98g methf'!$P$1</c:f>
              <c:strCache>
                <c:ptCount val="1"/>
                <c:pt idx="0">
                  <c:v>moyenne fc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't98g methf'!$Q$2:$Q$8</c:f>
                <c:numCache>
                  <c:formatCode>General</c:formatCode>
                  <c:ptCount val="7"/>
                  <c:pt idx="0">
                    <c:v>0.0</c:v>
                  </c:pt>
                  <c:pt idx="1">
                    <c:v>1.154700538379251</c:v>
                  </c:pt>
                  <c:pt idx="2">
                    <c:v>2.000000000000004</c:v>
                  </c:pt>
                  <c:pt idx="3">
                    <c:v>1.154700538379253</c:v>
                  </c:pt>
                  <c:pt idx="4">
                    <c:v>2.309401076758486</c:v>
                  </c:pt>
                  <c:pt idx="5">
                    <c:v>1.154700538379253</c:v>
                  </c:pt>
                  <c:pt idx="6">
                    <c:v>1.154700538379254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't98g methf'!$A$2:$A$8</c:f>
              <c:strCache>
                <c:ptCount val="7"/>
                <c:pt idx="0">
                  <c:v>0</c:v>
                </c:pt>
                <c:pt idx="1">
                  <c:v>0.005</c:v>
                </c:pt>
                <c:pt idx="2">
                  <c:v>0.01</c:v>
                </c:pt>
                <c:pt idx="3">
                  <c:v>0.02</c:v>
                </c:pt>
                <c:pt idx="4">
                  <c:v>0.1</c:v>
                </c:pt>
                <c:pt idx="5">
                  <c:v>0.5</c:v>
                </c:pt>
                <c:pt idx="6">
                  <c:v>met </c:v>
                </c:pt>
              </c:strCache>
            </c:strRef>
          </c:cat>
          <c:val>
            <c:numRef>
              <c:f>'t98g methf'!$P$2:$P$8</c:f>
              <c:numCache>
                <c:formatCode>General</c:formatCode>
                <c:ptCount val="7"/>
                <c:pt idx="0">
                  <c:v>1.0</c:v>
                </c:pt>
                <c:pt idx="1">
                  <c:v>3.333333333333333</c:v>
                </c:pt>
                <c:pt idx="2">
                  <c:v>8.0</c:v>
                </c:pt>
                <c:pt idx="3">
                  <c:v>14.66666666666667</c:v>
                </c:pt>
                <c:pt idx="4">
                  <c:v>15.33333333333333</c:v>
                </c:pt>
                <c:pt idx="5">
                  <c:v>14.66666666666667</c:v>
                </c:pt>
                <c:pt idx="6">
                  <c:v>18.66666666666667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8820296"/>
        <c:axId val="2117281224"/>
      </c:barChart>
      <c:catAx>
        <c:axId val="2128820296"/>
        <c:scaling>
          <c:orientation val="minMax"/>
        </c:scaling>
        <c:delete val="0"/>
        <c:axPos val="b"/>
        <c:majorTickMark val="out"/>
        <c:minorTickMark val="none"/>
        <c:tickLblPos val="none"/>
        <c:crossAx val="2117281224"/>
        <c:crosses val="autoZero"/>
        <c:auto val="1"/>
        <c:lblAlgn val="ctr"/>
        <c:lblOffset val="100"/>
        <c:noMultiLvlLbl val="0"/>
      </c:catAx>
      <c:valAx>
        <c:axId val="21172812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fr-FR"/>
          </a:p>
        </c:txPr>
        <c:crossAx val="2128820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't98g methf'!$J$29</c:f>
              <c:strCache>
                <c:ptCount val="1"/>
                <c:pt idx="0">
                  <c:v>fold av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't98g methf'!$K$30:$K$36</c:f>
                <c:numCache>
                  <c:formatCode>General</c:formatCode>
                  <c:ptCount val="7"/>
                  <c:pt idx="0">
                    <c:v>0.0</c:v>
                  </c:pt>
                  <c:pt idx="1">
                    <c:v>0.185809861424629</c:v>
                  </c:pt>
                  <c:pt idx="2">
                    <c:v>0.213182348745696</c:v>
                  </c:pt>
                  <c:pt idx="3">
                    <c:v>0.232242997956468</c:v>
                  </c:pt>
                  <c:pt idx="4">
                    <c:v>0.242544094691821</c:v>
                  </c:pt>
                  <c:pt idx="5">
                    <c:v>0.247695439206049</c:v>
                  </c:pt>
                  <c:pt idx="6">
                    <c:v>0.257999561565169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't98g methf'!$A$30:$A$36</c:f>
              <c:strCache>
                <c:ptCount val="7"/>
                <c:pt idx="0">
                  <c:v>0</c:v>
                </c:pt>
                <c:pt idx="1">
                  <c:v>0.005</c:v>
                </c:pt>
                <c:pt idx="2">
                  <c:v>0.01</c:v>
                </c:pt>
                <c:pt idx="3">
                  <c:v>0.02</c:v>
                </c:pt>
                <c:pt idx="4">
                  <c:v>0.1</c:v>
                </c:pt>
                <c:pt idx="5">
                  <c:v>0.5</c:v>
                </c:pt>
                <c:pt idx="6">
                  <c:v>met </c:v>
                </c:pt>
              </c:strCache>
            </c:strRef>
          </c:cat>
          <c:val>
            <c:numRef>
              <c:f>'t98g methf'!$J$30:$J$36</c:f>
              <c:numCache>
                <c:formatCode>General</c:formatCode>
                <c:ptCount val="7"/>
                <c:pt idx="0">
                  <c:v>1.0</c:v>
                </c:pt>
                <c:pt idx="1">
                  <c:v>1.119241192411924</c:v>
                </c:pt>
                <c:pt idx="2">
                  <c:v>1.263685636856368</c:v>
                </c:pt>
                <c:pt idx="3">
                  <c:v>1.316260162601626</c:v>
                </c:pt>
                <c:pt idx="4">
                  <c:v>1.376964769647696</c:v>
                </c:pt>
                <c:pt idx="5">
                  <c:v>1.407317073170732</c:v>
                </c:pt>
                <c:pt idx="6">
                  <c:v>1.468021680216802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7292264"/>
        <c:axId val="2129906536"/>
      </c:barChart>
      <c:catAx>
        <c:axId val="2127292264"/>
        <c:scaling>
          <c:orientation val="minMax"/>
        </c:scaling>
        <c:delete val="0"/>
        <c:axPos val="b"/>
        <c:majorTickMark val="out"/>
        <c:minorTickMark val="none"/>
        <c:tickLblPos val="none"/>
        <c:crossAx val="2129906536"/>
        <c:crosses val="autoZero"/>
        <c:auto val="1"/>
        <c:lblAlgn val="ctr"/>
        <c:lblOffset val="100"/>
        <c:noMultiLvlLbl val="0"/>
      </c:catAx>
      <c:valAx>
        <c:axId val="21299065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fr-FR"/>
          </a:p>
        </c:txPr>
        <c:crossAx val="2127292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'ln299 methf'!$J$34</c:f>
              <c:strCache>
                <c:ptCount val="1"/>
                <c:pt idx="0">
                  <c:v>fold av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'ln299 methf'!$K$35:$K$41</c:f>
                <c:numCache>
                  <c:formatCode>General</c:formatCode>
                  <c:ptCount val="7"/>
                  <c:pt idx="0">
                    <c:v>0.0</c:v>
                  </c:pt>
                  <c:pt idx="1">
                    <c:v>0.217345693557173</c:v>
                  </c:pt>
                  <c:pt idx="2">
                    <c:v>0.184012703581877</c:v>
                  </c:pt>
                  <c:pt idx="3">
                    <c:v>0.234243514552662</c:v>
                  </c:pt>
                  <c:pt idx="4">
                    <c:v>0.253203670183588</c:v>
                  </c:pt>
                  <c:pt idx="5">
                    <c:v>0.209462008794297</c:v>
                  </c:pt>
                  <c:pt idx="6">
                    <c:v>0.24753180390983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'ln299 methf'!$A$35:$A$41</c:f>
              <c:strCache>
                <c:ptCount val="7"/>
                <c:pt idx="0">
                  <c:v>0</c:v>
                </c:pt>
                <c:pt idx="1">
                  <c:v>0.005</c:v>
                </c:pt>
                <c:pt idx="2">
                  <c:v>0.01</c:v>
                </c:pt>
                <c:pt idx="3">
                  <c:v>0.02</c:v>
                </c:pt>
                <c:pt idx="4">
                  <c:v>0.1</c:v>
                </c:pt>
                <c:pt idx="5">
                  <c:v>0.5</c:v>
                </c:pt>
                <c:pt idx="6">
                  <c:v>met </c:v>
                </c:pt>
              </c:strCache>
            </c:strRef>
          </c:cat>
          <c:val>
            <c:numRef>
              <c:f>'ln299 methf'!$J$35:$J$41</c:f>
              <c:numCache>
                <c:formatCode>General</c:formatCode>
                <c:ptCount val="7"/>
                <c:pt idx="0">
                  <c:v>1.0</c:v>
                </c:pt>
                <c:pt idx="1">
                  <c:v>1.150877192982456</c:v>
                </c:pt>
                <c:pt idx="2">
                  <c:v>1.221637426900585</c:v>
                </c:pt>
                <c:pt idx="3">
                  <c:v>1.300730994152047</c:v>
                </c:pt>
                <c:pt idx="4">
                  <c:v>1.385818713450292</c:v>
                </c:pt>
                <c:pt idx="5">
                  <c:v>1.427923976608187</c:v>
                </c:pt>
                <c:pt idx="6">
                  <c:v>1.450146198830409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6993400"/>
        <c:axId val="2126878808"/>
      </c:barChart>
      <c:catAx>
        <c:axId val="-2126993400"/>
        <c:scaling>
          <c:orientation val="minMax"/>
        </c:scaling>
        <c:delete val="0"/>
        <c:axPos val="b"/>
        <c:majorTickMark val="out"/>
        <c:minorTickMark val="none"/>
        <c:tickLblPos val="none"/>
        <c:crossAx val="2126878808"/>
        <c:crosses val="autoZero"/>
        <c:auto val="1"/>
        <c:lblAlgn val="ctr"/>
        <c:lblOffset val="100"/>
        <c:noMultiLvlLbl val="0"/>
      </c:catAx>
      <c:valAx>
        <c:axId val="2126878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fr-FR"/>
          </a:p>
        </c:txPr>
        <c:crossAx val="-2126993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'ln299 methf'!$P$1</c:f>
              <c:strCache>
                <c:ptCount val="1"/>
                <c:pt idx="0">
                  <c:v>moyenne fc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'ln299 methf'!$Q$2:$Q$8</c:f>
                <c:numCache>
                  <c:formatCode>General</c:formatCode>
                  <c:ptCount val="7"/>
                  <c:pt idx="0">
                    <c:v>0.0</c:v>
                  </c:pt>
                  <c:pt idx="1">
                    <c:v>0.577350269189626</c:v>
                  </c:pt>
                  <c:pt idx="2">
                    <c:v>1.154700538379252</c:v>
                  </c:pt>
                  <c:pt idx="3">
                    <c:v>0.0</c:v>
                  </c:pt>
                  <c:pt idx="4">
                    <c:v>1.154700538379251</c:v>
                  </c:pt>
                  <c:pt idx="5">
                    <c:v>1.154700538379251</c:v>
                  </c:pt>
                  <c:pt idx="6">
                    <c:v>1.154700538379254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'ln299 methf'!$A$2:$A$8</c:f>
              <c:strCache>
                <c:ptCount val="7"/>
                <c:pt idx="0">
                  <c:v>0</c:v>
                </c:pt>
                <c:pt idx="1">
                  <c:v>0.005</c:v>
                </c:pt>
                <c:pt idx="2">
                  <c:v>0.01</c:v>
                </c:pt>
                <c:pt idx="3">
                  <c:v>0.02</c:v>
                </c:pt>
                <c:pt idx="4">
                  <c:v>0.1</c:v>
                </c:pt>
                <c:pt idx="5">
                  <c:v>0.5</c:v>
                </c:pt>
                <c:pt idx="6">
                  <c:v>met</c:v>
                </c:pt>
              </c:strCache>
            </c:strRef>
          </c:cat>
          <c:val>
            <c:numRef>
              <c:f>'ln299 methf'!$P$2:$P$8</c:f>
              <c:numCache>
                <c:formatCode>General</c:formatCode>
                <c:ptCount val="7"/>
                <c:pt idx="0">
                  <c:v>1.0</c:v>
                </c:pt>
                <c:pt idx="1">
                  <c:v>1.333333333333333</c:v>
                </c:pt>
                <c:pt idx="2">
                  <c:v>2.666666666666666</c:v>
                </c:pt>
                <c:pt idx="3">
                  <c:v>8.0</c:v>
                </c:pt>
                <c:pt idx="4">
                  <c:v>13.33333333333333</c:v>
                </c:pt>
                <c:pt idx="5">
                  <c:v>12.66666666666667</c:v>
                </c:pt>
                <c:pt idx="6">
                  <c:v>18.66666666666667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2160760"/>
        <c:axId val="-2140690888"/>
      </c:barChart>
      <c:catAx>
        <c:axId val="2132160760"/>
        <c:scaling>
          <c:orientation val="minMax"/>
        </c:scaling>
        <c:delete val="0"/>
        <c:axPos val="b"/>
        <c:majorTickMark val="out"/>
        <c:minorTickMark val="none"/>
        <c:tickLblPos val="none"/>
        <c:txPr>
          <a:bodyPr/>
          <a:lstStyle/>
          <a:p>
            <a:pPr>
              <a:defRPr sz="1400"/>
            </a:pPr>
            <a:endParaRPr lang="fr-FR"/>
          </a:p>
        </c:txPr>
        <c:crossAx val="-2140690888"/>
        <c:crosses val="autoZero"/>
        <c:auto val="1"/>
        <c:lblAlgn val="ctr"/>
        <c:lblOffset val="100"/>
        <c:noMultiLvlLbl val="0"/>
      </c:catAx>
      <c:valAx>
        <c:axId val="-21406908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fr-FR"/>
          </a:p>
        </c:txPr>
        <c:crossAx val="2132160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144FA-B412-0C4D-BD82-F46E9BAE404B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90DDC-DE67-C546-A5BB-34AA90DAF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544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SI5</a:t>
            </a:r>
            <a:r>
              <a:rPr lang="en-US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90DDC-DE67-C546-A5BB-34AA90DAFF9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992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3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6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672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797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225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556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803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400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37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03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587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F4FC1-1D36-A74B-A0C2-928A2BDECA80}" type="datetimeFigureOut">
              <a:rPr lang="en-US" smtClean="0"/>
              <a:t>29/04/19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A871D-6E8E-CB40-8166-23C541134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3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7" Type="http://schemas.openxmlformats.org/officeDocument/2006/relationships/chart" Target="../charts/chart5.xml"/><Relationship Id="rId8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6" name="Chart 18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5436772"/>
              </p:ext>
            </p:extLst>
          </p:nvPr>
        </p:nvGraphicFramePr>
        <p:xfrm>
          <a:off x="4680807" y="2498437"/>
          <a:ext cx="352044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5" name="Chart 1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7858023"/>
              </p:ext>
            </p:extLst>
          </p:nvPr>
        </p:nvGraphicFramePr>
        <p:xfrm>
          <a:off x="661310" y="2498437"/>
          <a:ext cx="352044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7" name="Chart 18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0193837"/>
              </p:ext>
            </p:extLst>
          </p:nvPr>
        </p:nvGraphicFramePr>
        <p:xfrm>
          <a:off x="662700" y="4805306"/>
          <a:ext cx="352044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8" name="Chart 18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3773023"/>
              </p:ext>
            </p:extLst>
          </p:nvPr>
        </p:nvGraphicFramePr>
        <p:xfrm>
          <a:off x="4531702" y="4780825"/>
          <a:ext cx="352044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2" name="Chart 1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2690998"/>
              </p:ext>
            </p:extLst>
          </p:nvPr>
        </p:nvGraphicFramePr>
        <p:xfrm>
          <a:off x="4527392" y="284151"/>
          <a:ext cx="352044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6" name="Chart 9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0487273"/>
              </p:ext>
            </p:extLst>
          </p:nvPr>
        </p:nvGraphicFramePr>
        <p:xfrm>
          <a:off x="628749" y="298992"/>
          <a:ext cx="3520440" cy="1828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cxnSp>
        <p:nvCxnSpPr>
          <p:cNvPr id="89" name="Connecteur droit 5"/>
          <p:cNvCxnSpPr/>
          <p:nvPr/>
        </p:nvCxnSpPr>
        <p:spPr>
          <a:xfrm>
            <a:off x="1274428" y="460565"/>
            <a:ext cx="2244410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ZoneTexte 10"/>
          <p:cNvSpPr txBox="1"/>
          <p:nvPr/>
        </p:nvSpPr>
        <p:spPr>
          <a:xfrm>
            <a:off x="1283032" y="152520"/>
            <a:ext cx="1797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atin typeface="Arial"/>
                <a:cs typeface="Arial"/>
              </a:rPr>
              <a:t>M</a:t>
            </a:r>
            <a:r>
              <a:rPr lang="fr-FR" sz="1400" dirty="0" err="1" smtClean="0">
                <a:latin typeface="Arial"/>
                <a:cs typeface="Arial"/>
              </a:rPr>
              <a:t>eTHF</a:t>
            </a:r>
            <a:r>
              <a:rPr lang="fr-FR" sz="1400" dirty="0" smtClean="0">
                <a:latin typeface="Arial"/>
                <a:cs typeface="Arial"/>
              </a:rPr>
              <a:t> (</a:t>
            </a:r>
            <a:r>
              <a:rPr lang="fr-FR" sz="1400" dirty="0" err="1" smtClean="0">
                <a:latin typeface="Arial"/>
                <a:cs typeface="Arial"/>
              </a:rPr>
              <a:t>mM</a:t>
            </a:r>
            <a:r>
              <a:rPr lang="fr-FR" sz="1400" dirty="0" smtClean="0">
                <a:latin typeface="Arial"/>
                <a:cs typeface="Arial"/>
              </a:rPr>
              <a:t>)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92" name="ZoneTexte 11"/>
          <p:cNvSpPr txBox="1"/>
          <p:nvPr/>
        </p:nvSpPr>
        <p:spPr>
          <a:xfrm>
            <a:off x="3568913" y="199905"/>
            <a:ext cx="572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MET</a:t>
            </a:r>
            <a:endParaRPr lang="fr-FR" sz="1400" dirty="0"/>
          </a:p>
        </p:txBody>
      </p:sp>
      <p:sp>
        <p:nvSpPr>
          <p:cNvPr id="93" name="ZoneTexte 12"/>
          <p:cNvSpPr txBox="1"/>
          <p:nvPr/>
        </p:nvSpPr>
        <p:spPr>
          <a:xfrm rot="16200000">
            <a:off x="-297575" y="1103433"/>
            <a:ext cx="1841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Growth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Fold</a:t>
            </a:r>
            <a:r>
              <a:rPr lang="fr-FR" sz="1400" dirty="0" smtClean="0">
                <a:latin typeface="Arial"/>
                <a:cs typeface="Arial"/>
              </a:rPr>
              <a:t> Change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94" name="ZoneTexte 23"/>
          <p:cNvSpPr txBox="1"/>
          <p:nvPr/>
        </p:nvSpPr>
        <p:spPr>
          <a:xfrm>
            <a:off x="1660404" y="-51625"/>
            <a:ext cx="966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LN299 TS</a:t>
            </a:r>
            <a:endParaRPr lang="fr-FR" sz="1600" dirty="0"/>
          </a:p>
        </p:txBody>
      </p:sp>
      <p:sp>
        <p:nvSpPr>
          <p:cNvPr id="106" name="ZoneTexte 15"/>
          <p:cNvSpPr txBox="1"/>
          <p:nvPr/>
        </p:nvSpPr>
        <p:spPr>
          <a:xfrm>
            <a:off x="1116002" y="1958095"/>
            <a:ext cx="2845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07" name="ZoneTexte 16"/>
          <p:cNvSpPr txBox="1"/>
          <p:nvPr/>
        </p:nvSpPr>
        <p:spPr>
          <a:xfrm>
            <a:off x="1335440" y="1958095"/>
            <a:ext cx="63394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0,005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08" name="ZoneTexte 17"/>
          <p:cNvSpPr txBox="1"/>
          <p:nvPr/>
        </p:nvSpPr>
        <p:spPr>
          <a:xfrm>
            <a:off x="1889016" y="1958095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09" name="ZoneTexte 18"/>
          <p:cNvSpPr txBox="1"/>
          <p:nvPr/>
        </p:nvSpPr>
        <p:spPr>
          <a:xfrm>
            <a:off x="2741598" y="1958095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10" name="ZoneTexte 19"/>
          <p:cNvSpPr txBox="1"/>
          <p:nvPr/>
        </p:nvSpPr>
        <p:spPr>
          <a:xfrm>
            <a:off x="3146471" y="1958095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11" name="ZoneTexte 22"/>
          <p:cNvSpPr txBox="1"/>
          <p:nvPr/>
        </p:nvSpPr>
        <p:spPr>
          <a:xfrm>
            <a:off x="3513369" y="1958095"/>
            <a:ext cx="48763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mM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18" name="ZoneTexte 17"/>
          <p:cNvSpPr txBox="1"/>
          <p:nvPr/>
        </p:nvSpPr>
        <p:spPr>
          <a:xfrm>
            <a:off x="2309672" y="1958095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0,02</a:t>
            </a:r>
            <a:endParaRPr lang="fr-FR" sz="1400" dirty="0">
              <a:latin typeface="Arial"/>
              <a:cs typeface="Arial"/>
            </a:endParaRPr>
          </a:p>
        </p:txBody>
      </p:sp>
      <p:cxnSp>
        <p:nvCxnSpPr>
          <p:cNvPr id="120" name="Connecteur droit 5"/>
          <p:cNvCxnSpPr/>
          <p:nvPr/>
        </p:nvCxnSpPr>
        <p:spPr>
          <a:xfrm>
            <a:off x="5173257" y="457787"/>
            <a:ext cx="2244410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1" name="ZoneTexte 10"/>
          <p:cNvSpPr txBox="1"/>
          <p:nvPr/>
        </p:nvSpPr>
        <p:spPr>
          <a:xfrm>
            <a:off x="5181861" y="149742"/>
            <a:ext cx="1797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atin typeface="Arial"/>
                <a:cs typeface="Arial"/>
              </a:rPr>
              <a:t>M</a:t>
            </a:r>
            <a:r>
              <a:rPr lang="fr-FR" sz="1400" dirty="0" err="1" smtClean="0">
                <a:latin typeface="Arial"/>
                <a:cs typeface="Arial"/>
              </a:rPr>
              <a:t>eTHF</a:t>
            </a:r>
            <a:r>
              <a:rPr lang="fr-FR" sz="1400" dirty="0" smtClean="0">
                <a:latin typeface="Arial"/>
                <a:cs typeface="Arial"/>
              </a:rPr>
              <a:t> (</a:t>
            </a:r>
            <a:r>
              <a:rPr lang="fr-FR" sz="1400" dirty="0" err="1" smtClean="0">
                <a:latin typeface="Arial"/>
                <a:cs typeface="Arial"/>
              </a:rPr>
              <a:t>mM</a:t>
            </a:r>
            <a:r>
              <a:rPr lang="fr-FR" sz="1400" dirty="0" smtClean="0">
                <a:latin typeface="Arial"/>
                <a:cs typeface="Arial"/>
              </a:rPr>
              <a:t>)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22" name="ZoneTexte 11"/>
          <p:cNvSpPr txBox="1"/>
          <p:nvPr/>
        </p:nvSpPr>
        <p:spPr>
          <a:xfrm>
            <a:off x="7452801" y="197127"/>
            <a:ext cx="572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MET</a:t>
            </a:r>
            <a:endParaRPr lang="fr-FR" sz="1400" dirty="0"/>
          </a:p>
        </p:txBody>
      </p:sp>
      <p:sp>
        <p:nvSpPr>
          <p:cNvPr id="123" name="ZoneTexte 12"/>
          <p:cNvSpPr txBox="1"/>
          <p:nvPr/>
        </p:nvSpPr>
        <p:spPr>
          <a:xfrm rot="16200000">
            <a:off x="3601254" y="1100655"/>
            <a:ext cx="1841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Growth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Fold</a:t>
            </a:r>
            <a:r>
              <a:rPr lang="fr-FR" sz="1400" dirty="0" smtClean="0">
                <a:latin typeface="Arial"/>
                <a:cs typeface="Arial"/>
              </a:rPr>
              <a:t> Change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24" name="ZoneTexte 23"/>
          <p:cNvSpPr txBox="1"/>
          <p:nvPr/>
        </p:nvSpPr>
        <p:spPr>
          <a:xfrm>
            <a:off x="5559233" y="-54403"/>
            <a:ext cx="10234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LN299 ML</a:t>
            </a:r>
            <a:endParaRPr lang="fr-FR" sz="1600" dirty="0"/>
          </a:p>
        </p:txBody>
      </p:sp>
      <p:sp>
        <p:nvSpPr>
          <p:cNvPr id="125" name="ZoneTexte 15"/>
          <p:cNvSpPr txBox="1"/>
          <p:nvPr/>
        </p:nvSpPr>
        <p:spPr>
          <a:xfrm>
            <a:off x="5014831" y="1955317"/>
            <a:ext cx="2845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26" name="ZoneTexte 16"/>
          <p:cNvSpPr txBox="1"/>
          <p:nvPr/>
        </p:nvSpPr>
        <p:spPr>
          <a:xfrm>
            <a:off x="5234269" y="1955317"/>
            <a:ext cx="63394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0,005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27" name="ZoneTexte 17"/>
          <p:cNvSpPr txBox="1"/>
          <p:nvPr/>
        </p:nvSpPr>
        <p:spPr>
          <a:xfrm>
            <a:off x="5787845" y="1955317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28" name="ZoneTexte 18"/>
          <p:cNvSpPr txBox="1"/>
          <p:nvPr/>
        </p:nvSpPr>
        <p:spPr>
          <a:xfrm>
            <a:off x="6640427" y="1955317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29" name="ZoneTexte 19"/>
          <p:cNvSpPr txBox="1"/>
          <p:nvPr/>
        </p:nvSpPr>
        <p:spPr>
          <a:xfrm>
            <a:off x="7045300" y="1955317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30" name="ZoneTexte 22"/>
          <p:cNvSpPr txBox="1"/>
          <p:nvPr/>
        </p:nvSpPr>
        <p:spPr>
          <a:xfrm>
            <a:off x="7412198" y="1955317"/>
            <a:ext cx="48763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mM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31" name="ZoneTexte 17"/>
          <p:cNvSpPr txBox="1"/>
          <p:nvPr/>
        </p:nvSpPr>
        <p:spPr>
          <a:xfrm>
            <a:off x="6208501" y="1955317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0,02</a:t>
            </a:r>
            <a:endParaRPr lang="fr-FR" sz="1400" dirty="0">
              <a:latin typeface="Arial"/>
              <a:cs typeface="Arial"/>
            </a:endParaRPr>
          </a:p>
        </p:txBody>
      </p:sp>
      <p:cxnSp>
        <p:nvCxnSpPr>
          <p:cNvPr id="134" name="Connecteur droit 5"/>
          <p:cNvCxnSpPr/>
          <p:nvPr/>
        </p:nvCxnSpPr>
        <p:spPr>
          <a:xfrm>
            <a:off x="1266994" y="2704733"/>
            <a:ext cx="224942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5" name="ZoneTexte 10"/>
          <p:cNvSpPr txBox="1"/>
          <p:nvPr/>
        </p:nvSpPr>
        <p:spPr>
          <a:xfrm>
            <a:off x="1275598" y="2396688"/>
            <a:ext cx="1797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atin typeface="Arial"/>
                <a:cs typeface="Arial"/>
              </a:rPr>
              <a:t>M</a:t>
            </a:r>
            <a:r>
              <a:rPr lang="fr-FR" sz="1400" dirty="0" err="1" smtClean="0">
                <a:latin typeface="Arial"/>
                <a:cs typeface="Arial"/>
              </a:rPr>
              <a:t>eTHF</a:t>
            </a:r>
            <a:r>
              <a:rPr lang="fr-FR" sz="1400" dirty="0" smtClean="0">
                <a:latin typeface="Arial"/>
                <a:cs typeface="Arial"/>
              </a:rPr>
              <a:t> (</a:t>
            </a:r>
            <a:r>
              <a:rPr lang="fr-FR" sz="1400" dirty="0" err="1" smtClean="0">
                <a:latin typeface="Arial"/>
                <a:cs typeface="Arial"/>
              </a:rPr>
              <a:t>mM</a:t>
            </a:r>
            <a:r>
              <a:rPr lang="fr-FR" sz="1400" dirty="0" smtClean="0">
                <a:latin typeface="Arial"/>
                <a:cs typeface="Arial"/>
              </a:rPr>
              <a:t>)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36" name="ZoneTexte 11"/>
          <p:cNvSpPr txBox="1"/>
          <p:nvPr/>
        </p:nvSpPr>
        <p:spPr>
          <a:xfrm>
            <a:off x="3568913" y="2444073"/>
            <a:ext cx="572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MET</a:t>
            </a:r>
            <a:endParaRPr lang="fr-FR" sz="1400" dirty="0"/>
          </a:p>
        </p:txBody>
      </p:sp>
      <p:sp>
        <p:nvSpPr>
          <p:cNvPr id="137" name="ZoneTexte 12"/>
          <p:cNvSpPr txBox="1"/>
          <p:nvPr/>
        </p:nvSpPr>
        <p:spPr>
          <a:xfrm rot="16200000">
            <a:off x="-305009" y="3347601"/>
            <a:ext cx="1841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Growth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Fold</a:t>
            </a:r>
            <a:r>
              <a:rPr lang="fr-FR" sz="1400" dirty="0" smtClean="0">
                <a:latin typeface="Arial"/>
                <a:cs typeface="Arial"/>
              </a:rPr>
              <a:t> Change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38" name="ZoneTexte 23"/>
          <p:cNvSpPr txBox="1"/>
          <p:nvPr/>
        </p:nvSpPr>
        <p:spPr>
          <a:xfrm>
            <a:off x="1652970" y="2162661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U87 TS</a:t>
            </a:r>
            <a:endParaRPr lang="fr-FR" sz="1600" dirty="0"/>
          </a:p>
        </p:txBody>
      </p:sp>
      <p:sp>
        <p:nvSpPr>
          <p:cNvPr id="139" name="ZoneTexte 15"/>
          <p:cNvSpPr txBox="1"/>
          <p:nvPr/>
        </p:nvSpPr>
        <p:spPr>
          <a:xfrm>
            <a:off x="1108568" y="4202263"/>
            <a:ext cx="2845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40" name="ZoneTexte 16"/>
          <p:cNvSpPr txBox="1"/>
          <p:nvPr/>
        </p:nvSpPr>
        <p:spPr>
          <a:xfrm>
            <a:off x="1328006" y="4202263"/>
            <a:ext cx="63394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0,005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41" name="ZoneTexte 17"/>
          <p:cNvSpPr txBox="1"/>
          <p:nvPr/>
        </p:nvSpPr>
        <p:spPr>
          <a:xfrm>
            <a:off x="1881582" y="4202263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42" name="ZoneTexte 18"/>
          <p:cNvSpPr txBox="1"/>
          <p:nvPr/>
        </p:nvSpPr>
        <p:spPr>
          <a:xfrm>
            <a:off x="2734164" y="4202263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43" name="ZoneTexte 19"/>
          <p:cNvSpPr txBox="1"/>
          <p:nvPr/>
        </p:nvSpPr>
        <p:spPr>
          <a:xfrm>
            <a:off x="3139037" y="4202263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44" name="ZoneTexte 22"/>
          <p:cNvSpPr txBox="1"/>
          <p:nvPr/>
        </p:nvSpPr>
        <p:spPr>
          <a:xfrm>
            <a:off x="3505935" y="4202263"/>
            <a:ext cx="48763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mM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45" name="ZoneTexte 17"/>
          <p:cNvSpPr txBox="1"/>
          <p:nvPr/>
        </p:nvSpPr>
        <p:spPr>
          <a:xfrm>
            <a:off x="2302238" y="4202263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0,02</a:t>
            </a:r>
            <a:endParaRPr lang="fr-FR" sz="1400" dirty="0">
              <a:latin typeface="Arial"/>
              <a:cs typeface="Arial"/>
            </a:endParaRPr>
          </a:p>
        </p:txBody>
      </p:sp>
      <p:cxnSp>
        <p:nvCxnSpPr>
          <p:cNvPr id="146" name="Connecteur droit 5"/>
          <p:cNvCxnSpPr/>
          <p:nvPr/>
        </p:nvCxnSpPr>
        <p:spPr>
          <a:xfrm>
            <a:off x="5165823" y="2701955"/>
            <a:ext cx="224942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7" name="ZoneTexte 10"/>
          <p:cNvSpPr txBox="1"/>
          <p:nvPr/>
        </p:nvSpPr>
        <p:spPr>
          <a:xfrm>
            <a:off x="5174427" y="2393910"/>
            <a:ext cx="1797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atin typeface="Arial"/>
                <a:cs typeface="Arial"/>
              </a:rPr>
              <a:t>M</a:t>
            </a:r>
            <a:r>
              <a:rPr lang="fr-FR" sz="1400" dirty="0" err="1" smtClean="0">
                <a:latin typeface="Arial"/>
                <a:cs typeface="Arial"/>
              </a:rPr>
              <a:t>eTHF</a:t>
            </a:r>
            <a:r>
              <a:rPr lang="fr-FR" sz="1400" dirty="0" smtClean="0">
                <a:latin typeface="Arial"/>
                <a:cs typeface="Arial"/>
              </a:rPr>
              <a:t> (</a:t>
            </a:r>
            <a:r>
              <a:rPr lang="fr-FR" sz="1400" dirty="0" err="1" smtClean="0">
                <a:latin typeface="Arial"/>
                <a:cs typeface="Arial"/>
              </a:rPr>
              <a:t>mM</a:t>
            </a:r>
            <a:r>
              <a:rPr lang="fr-FR" sz="1400" dirty="0" smtClean="0">
                <a:latin typeface="Arial"/>
                <a:cs typeface="Arial"/>
              </a:rPr>
              <a:t>)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48" name="ZoneTexte 11"/>
          <p:cNvSpPr txBox="1"/>
          <p:nvPr/>
        </p:nvSpPr>
        <p:spPr>
          <a:xfrm>
            <a:off x="7452801" y="2441295"/>
            <a:ext cx="572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MET</a:t>
            </a:r>
            <a:endParaRPr lang="fr-FR" sz="1400" dirty="0"/>
          </a:p>
        </p:txBody>
      </p:sp>
      <p:sp>
        <p:nvSpPr>
          <p:cNvPr id="149" name="ZoneTexte 12"/>
          <p:cNvSpPr txBox="1"/>
          <p:nvPr/>
        </p:nvSpPr>
        <p:spPr>
          <a:xfrm rot="16200000">
            <a:off x="3593820" y="3344823"/>
            <a:ext cx="1841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Growth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Fold</a:t>
            </a:r>
            <a:r>
              <a:rPr lang="fr-FR" sz="1400" dirty="0" smtClean="0">
                <a:latin typeface="Arial"/>
                <a:cs typeface="Arial"/>
              </a:rPr>
              <a:t> Change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50" name="ZoneTexte 23"/>
          <p:cNvSpPr txBox="1"/>
          <p:nvPr/>
        </p:nvSpPr>
        <p:spPr>
          <a:xfrm>
            <a:off x="5551799" y="2159883"/>
            <a:ext cx="832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U87 ML</a:t>
            </a:r>
            <a:endParaRPr lang="fr-FR" sz="1600" dirty="0"/>
          </a:p>
        </p:txBody>
      </p:sp>
      <p:sp>
        <p:nvSpPr>
          <p:cNvPr id="151" name="ZoneTexte 15"/>
          <p:cNvSpPr txBox="1"/>
          <p:nvPr/>
        </p:nvSpPr>
        <p:spPr>
          <a:xfrm>
            <a:off x="5007397" y="4199485"/>
            <a:ext cx="2845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52" name="ZoneTexte 16"/>
          <p:cNvSpPr txBox="1"/>
          <p:nvPr/>
        </p:nvSpPr>
        <p:spPr>
          <a:xfrm>
            <a:off x="5226835" y="4199485"/>
            <a:ext cx="63394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0,005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53" name="ZoneTexte 17"/>
          <p:cNvSpPr txBox="1"/>
          <p:nvPr/>
        </p:nvSpPr>
        <p:spPr>
          <a:xfrm>
            <a:off x="5780411" y="4199485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54" name="ZoneTexte 18"/>
          <p:cNvSpPr txBox="1"/>
          <p:nvPr/>
        </p:nvSpPr>
        <p:spPr>
          <a:xfrm>
            <a:off x="6632993" y="4199485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55" name="ZoneTexte 19"/>
          <p:cNvSpPr txBox="1"/>
          <p:nvPr/>
        </p:nvSpPr>
        <p:spPr>
          <a:xfrm>
            <a:off x="7037866" y="4199485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56" name="ZoneTexte 22"/>
          <p:cNvSpPr txBox="1"/>
          <p:nvPr/>
        </p:nvSpPr>
        <p:spPr>
          <a:xfrm>
            <a:off x="7404764" y="4199485"/>
            <a:ext cx="48763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mM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57" name="ZoneTexte 17"/>
          <p:cNvSpPr txBox="1"/>
          <p:nvPr/>
        </p:nvSpPr>
        <p:spPr>
          <a:xfrm>
            <a:off x="6201067" y="4199485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0,02</a:t>
            </a:r>
            <a:endParaRPr lang="fr-FR" sz="1400" dirty="0">
              <a:latin typeface="Arial"/>
              <a:cs typeface="Arial"/>
            </a:endParaRPr>
          </a:p>
        </p:txBody>
      </p:sp>
      <p:cxnSp>
        <p:nvCxnSpPr>
          <p:cNvPr id="160" name="Connecteur droit 5"/>
          <p:cNvCxnSpPr/>
          <p:nvPr/>
        </p:nvCxnSpPr>
        <p:spPr>
          <a:xfrm>
            <a:off x="1277418" y="4990678"/>
            <a:ext cx="224942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1" name="ZoneTexte 10"/>
          <p:cNvSpPr txBox="1"/>
          <p:nvPr/>
        </p:nvSpPr>
        <p:spPr>
          <a:xfrm>
            <a:off x="1286022" y="4682633"/>
            <a:ext cx="1797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atin typeface="Arial"/>
                <a:cs typeface="Arial"/>
              </a:rPr>
              <a:t>M</a:t>
            </a:r>
            <a:r>
              <a:rPr lang="fr-FR" sz="1400" dirty="0" err="1" smtClean="0">
                <a:latin typeface="Arial"/>
                <a:cs typeface="Arial"/>
              </a:rPr>
              <a:t>eTHF</a:t>
            </a:r>
            <a:r>
              <a:rPr lang="fr-FR" sz="1400" dirty="0" smtClean="0">
                <a:latin typeface="Arial"/>
                <a:cs typeface="Arial"/>
              </a:rPr>
              <a:t> (</a:t>
            </a:r>
            <a:r>
              <a:rPr lang="fr-FR" sz="1400" dirty="0" err="1" smtClean="0">
                <a:latin typeface="Arial"/>
                <a:cs typeface="Arial"/>
              </a:rPr>
              <a:t>mM</a:t>
            </a:r>
            <a:r>
              <a:rPr lang="fr-FR" sz="1400" dirty="0" smtClean="0">
                <a:latin typeface="Arial"/>
                <a:cs typeface="Arial"/>
              </a:rPr>
              <a:t>)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62" name="ZoneTexte 11"/>
          <p:cNvSpPr txBox="1"/>
          <p:nvPr/>
        </p:nvSpPr>
        <p:spPr>
          <a:xfrm>
            <a:off x="3568913" y="4730018"/>
            <a:ext cx="572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MET</a:t>
            </a:r>
            <a:endParaRPr lang="fr-FR" sz="1400" dirty="0"/>
          </a:p>
        </p:txBody>
      </p:sp>
      <p:sp>
        <p:nvSpPr>
          <p:cNvPr id="163" name="ZoneTexte 12"/>
          <p:cNvSpPr txBox="1"/>
          <p:nvPr/>
        </p:nvSpPr>
        <p:spPr>
          <a:xfrm rot="16200000">
            <a:off x="-294585" y="5633546"/>
            <a:ext cx="1841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Growth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Fold</a:t>
            </a:r>
            <a:r>
              <a:rPr lang="fr-FR" sz="1400" dirty="0" smtClean="0">
                <a:latin typeface="Arial"/>
                <a:cs typeface="Arial"/>
              </a:rPr>
              <a:t> Change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64" name="ZoneTexte 23"/>
          <p:cNvSpPr txBox="1"/>
          <p:nvPr/>
        </p:nvSpPr>
        <p:spPr>
          <a:xfrm>
            <a:off x="1663394" y="4478488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T98G TS</a:t>
            </a:r>
            <a:endParaRPr lang="fr-FR" sz="1600" dirty="0"/>
          </a:p>
        </p:txBody>
      </p:sp>
      <p:sp>
        <p:nvSpPr>
          <p:cNvPr id="165" name="ZoneTexte 15"/>
          <p:cNvSpPr txBox="1"/>
          <p:nvPr/>
        </p:nvSpPr>
        <p:spPr>
          <a:xfrm>
            <a:off x="1118992" y="6488208"/>
            <a:ext cx="2845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66" name="ZoneTexte 16"/>
          <p:cNvSpPr txBox="1"/>
          <p:nvPr/>
        </p:nvSpPr>
        <p:spPr>
          <a:xfrm>
            <a:off x="1338430" y="6488208"/>
            <a:ext cx="63394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0,005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67" name="ZoneTexte 17"/>
          <p:cNvSpPr txBox="1"/>
          <p:nvPr/>
        </p:nvSpPr>
        <p:spPr>
          <a:xfrm>
            <a:off x="1892006" y="6488208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68" name="ZoneTexte 18"/>
          <p:cNvSpPr txBox="1"/>
          <p:nvPr/>
        </p:nvSpPr>
        <p:spPr>
          <a:xfrm>
            <a:off x="2744588" y="6488208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69" name="ZoneTexte 19"/>
          <p:cNvSpPr txBox="1"/>
          <p:nvPr/>
        </p:nvSpPr>
        <p:spPr>
          <a:xfrm>
            <a:off x="3149461" y="6488208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70" name="ZoneTexte 22"/>
          <p:cNvSpPr txBox="1"/>
          <p:nvPr/>
        </p:nvSpPr>
        <p:spPr>
          <a:xfrm>
            <a:off x="3516359" y="6488208"/>
            <a:ext cx="48763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mM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71" name="ZoneTexte 17"/>
          <p:cNvSpPr txBox="1"/>
          <p:nvPr/>
        </p:nvSpPr>
        <p:spPr>
          <a:xfrm>
            <a:off x="2312662" y="6488208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0,02</a:t>
            </a:r>
            <a:endParaRPr lang="fr-FR" sz="1400" dirty="0">
              <a:latin typeface="Arial"/>
              <a:cs typeface="Arial"/>
            </a:endParaRPr>
          </a:p>
        </p:txBody>
      </p:sp>
      <p:cxnSp>
        <p:nvCxnSpPr>
          <p:cNvPr id="172" name="Connecteur droit 5"/>
          <p:cNvCxnSpPr/>
          <p:nvPr/>
        </p:nvCxnSpPr>
        <p:spPr>
          <a:xfrm>
            <a:off x="5176247" y="4987900"/>
            <a:ext cx="224942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3" name="ZoneTexte 10"/>
          <p:cNvSpPr txBox="1"/>
          <p:nvPr/>
        </p:nvSpPr>
        <p:spPr>
          <a:xfrm>
            <a:off x="5184851" y="4679855"/>
            <a:ext cx="1797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latin typeface="Arial"/>
                <a:cs typeface="Arial"/>
              </a:rPr>
              <a:t>M</a:t>
            </a:r>
            <a:r>
              <a:rPr lang="fr-FR" sz="1400" dirty="0" err="1" smtClean="0">
                <a:latin typeface="Arial"/>
                <a:cs typeface="Arial"/>
              </a:rPr>
              <a:t>eTHF</a:t>
            </a:r>
            <a:r>
              <a:rPr lang="fr-FR" sz="1400" dirty="0" smtClean="0">
                <a:latin typeface="Arial"/>
                <a:cs typeface="Arial"/>
              </a:rPr>
              <a:t> (</a:t>
            </a:r>
            <a:r>
              <a:rPr lang="fr-FR" sz="1400" dirty="0" err="1" smtClean="0">
                <a:latin typeface="Arial"/>
                <a:cs typeface="Arial"/>
              </a:rPr>
              <a:t>mM</a:t>
            </a:r>
            <a:r>
              <a:rPr lang="fr-FR" sz="1400" dirty="0" smtClean="0">
                <a:latin typeface="Arial"/>
                <a:cs typeface="Arial"/>
              </a:rPr>
              <a:t>)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74" name="ZoneTexte 11"/>
          <p:cNvSpPr txBox="1"/>
          <p:nvPr/>
        </p:nvSpPr>
        <p:spPr>
          <a:xfrm>
            <a:off x="7452801" y="4727240"/>
            <a:ext cx="572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MET</a:t>
            </a:r>
            <a:endParaRPr lang="fr-FR" sz="1400" dirty="0"/>
          </a:p>
        </p:txBody>
      </p:sp>
      <p:sp>
        <p:nvSpPr>
          <p:cNvPr id="175" name="ZoneTexte 12"/>
          <p:cNvSpPr txBox="1"/>
          <p:nvPr/>
        </p:nvSpPr>
        <p:spPr>
          <a:xfrm rot="16200000">
            <a:off x="3604244" y="5630768"/>
            <a:ext cx="1841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Growth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Fold</a:t>
            </a:r>
            <a:r>
              <a:rPr lang="fr-FR" sz="1400" dirty="0" smtClean="0">
                <a:latin typeface="Arial"/>
                <a:cs typeface="Arial"/>
              </a:rPr>
              <a:t> Change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76" name="ZoneTexte 23"/>
          <p:cNvSpPr txBox="1"/>
          <p:nvPr/>
        </p:nvSpPr>
        <p:spPr>
          <a:xfrm>
            <a:off x="5562223" y="4475710"/>
            <a:ext cx="930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T98G ML</a:t>
            </a:r>
            <a:endParaRPr lang="fr-FR" sz="1600" dirty="0"/>
          </a:p>
        </p:txBody>
      </p:sp>
      <p:sp>
        <p:nvSpPr>
          <p:cNvPr id="177" name="ZoneTexte 15"/>
          <p:cNvSpPr txBox="1"/>
          <p:nvPr/>
        </p:nvSpPr>
        <p:spPr>
          <a:xfrm>
            <a:off x="5017821" y="6485430"/>
            <a:ext cx="2845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78" name="ZoneTexte 16"/>
          <p:cNvSpPr txBox="1"/>
          <p:nvPr/>
        </p:nvSpPr>
        <p:spPr>
          <a:xfrm>
            <a:off x="5237259" y="6485430"/>
            <a:ext cx="63394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0,005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79" name="ZoneTexte 17"/>
          <p:cNvSpPr txBox="1"/>
          <p:nvPr/>
        </p:nvSpPr>
        <p:spPr>
          <a:xfrm>
            <a:off x="5790835" y="6485430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80" name="ZoneTexte 18"/>
          <p:cNvSpPr txBox="1"/>
          <p:nvPr/>
        </p:nvSpPr>
        <p:spPr>
          <a:xfrm>
            <a:off x="6643417" y="6485430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0,1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81" name="ZoneTexte 19"/>
          <p:cNvSpPr txBox="1"/>
          <p:nvPr/>
        </p:nvSpPr>
        <p:spPr>
          <a:xfrm>
            <a:off x="7048290" y="6485430"/>
            <a:ext cx="43424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0,5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82" name="ZoneTexte 22"/>
          <p:cNvSpPr txBox="1"/>
          <p:nvPr/>
        </p:nvSpPr>
        <p:spPr>
          <a:xfrm>
            <a:off x="7415188" y="6485430"/>
            <a:ext cx="48763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latin typeface="Arial"/>
                <a:cs typeface="Arial"/>
              </a:rPr>
              <a:t>mM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183" name="ZoneTexte 17"/>
          <p:cNvSpPr txBox="1"/>
          <p:nvPr/>
        </p:nvSpPr>
        <p:spPr>
          <a:xfrm>
            <a:off x="6211491" y="6485430"/>
            <a:ext cx="53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Arial"/>
                <a:cs typeface="Arial"/>
              </a:rPr>
              <a:t>0,02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97166" y="5961529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1976892" y="5623870"/>
            <a:ext cx="324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2353407" y="5268276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2774745" y="5181620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193093" y="5286207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611441" y="5077033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7149224" y="4990678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555621" y="4904022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1976892" y="3454400"/>
            <a:ext cx="324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2342544" y="3009152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2778823" y="2982260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3185220" y="3030073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3606558" y="2599774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916970" y="2913531"/>
            <a:ext cx="324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6410580" y="2783548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6831918" y="2786538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7265207" y="2726774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7698496" y="2667010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2313016" y="1214722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2734354" y="829246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3155692" y="906941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3577030" y="551347"/>
            <a:ext cx="39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***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7127782" y="480788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7549120" y="438955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*</a:t>
            </a:r>
            <a:endParaRPr lang="en-GB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831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157</Words>
  <Application>Microsoft Macintosh PowerPoint</Application>
  <PresentationFormat>Présentation à l'écran (4:3)</PresentationFormat>
  <Paragraphs>92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Racha Zgheib</dc:creator>
  <cp:lastModifiedBy>F Namour</cp:lastModifiedBy>
  <cp:revision>48</cp:revision>
  <dcterms:created xsi:type="dcterms:W3CDTF">2019-03-19T09:28:07Z</dcterms:created>
  <dcterms:modified xsi:type="dcterms:W3CDTF">2019-04-29T08:58:38Z</dcterms:modified>
</cp:coreProperties>
</file>