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6" r:id="rId2"/>
    <p:sldId id="282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890">
          <p15:clr>
            <a:srgbClr val="A4A3A4"/>
          </p15:clr>
        </p15:guide>
        <p15:guide id="3" pos="981">
          <p15:clr>
            <a:srgbClr val="A4A3A4"/>
          </p15:clr>
        </p15:guide>
        <p15:guide id="4" pos="3231">
          <p15:clr>
            <a:srgbClr val="A4A3A4"/>
          </p15:clr>
        </p15:guide>
        <p15:guide id="5" pos="3146">
          <p15:clr>
            <a:srgbClr val="A4A3A4"/>
          </p15:clr>
        </p15:guide>
        <p15:guide id="6" orient="horz" pos="2565">
          <p15:clr>
            <a:srgbClr val="A4A3A4"/>
          </p15:clr>
        </p15:guide>
        <p15:guide id="7" orient="horz" pos="1383">
          <p15:clr>
            <a:srgbClr val="A4A3A4"/>
          </p15:clr>
        </p15:guide>
        <p15:guide id="8" pos="1344">
          <p15:clr>
            <a:srgbClr val="A4A3A4"/>
          </p15:clr>
        </p15:guide>
        <p15:guide id="9" pos="3077">
          <p15:clr>
            <a:srgbClr val="A4A3A4"/>
          </p15:clr>
        </p15:guide>
        <p15:guide id="10" pos="3702">
          <p15:clr>
            <a:srgbClr val="A4A3A4"/>
          </p15:clr>
        </p15:guide>
        <p15:guide id="11" pos="4156">
          <p15:clr>
            <a:srgbClr val="A4A3A4"/>
          </p15:clr>
        </p15:guide>
        <p15:guide id="12" orient="horz" pos="5103">
          <p15:clr>
            <a:srgbClr val="A4A3A4"/>
          </p15:clr>
        </p15:guide>
        <p15:guide id="13" orient="horz" pos="595">
          <p15:clr>
            <a:srgbClr val="A4A3A4"/>
          </p15:clr>
        </p15:guide>
        <p15:guide id="14" orient="horz" pos="3606">
          <p15:clr>
            <a:srgbClr val="A4A3A4"/>
          </p15:clr>
        </p15:guide>
        <p15:guide id="15" orient="horz" pos="1519">
          <p15:clr>
            <a:srgbClr val="A4A3A4"/>
          </p15:clr>
        </p15:guide>
        <p15:guide id="16" pos="1639">
          <p15:clr>
            <a:srgbClr val="A4A3A4"/>
          </p15:clr>
        </p15:guide>
        <p15:guide id="17" pos="503">
          <p15:clr>
            <a:srgbClr val="A4A3A4"/>
          </p15:clr>
        </p15:guide>
        <p15:guide id="18" pos="3203">
          <p15:clr>
            <a:srgbClr val="A4A3A4"/>
          </p15:clr>
        </p15:guide>
        <p15:guide id="19" pos="2730">
          <p15:clr>
            <a:srgbClr val="A4A3A4"/>
          </p15:clr>
        </p15:guide>
        <p15:guide id="20" pos="15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79" autoAdjust="0"/>
    <p:restoredTop sz="93350" autoAdjust="0"/>
  </p:normalViewPr>
  <p:slideViewPr>
    <p:cSldViewPr snapToObjects="1">
      <p:cViewPr>
        <p:scale>
          <a:sx n="100" d="100"/>
          <a:sy n="100" d="100"/>
        </p:scale>
        <p:origin x="936" y="48"/>
      </p:cViewPr>
      <p:guideLst>
        <p:guide orient="horz" pos="2880"/>
        <p:guide pos="890"/>
        <p:guide pos="981"/>
        <p:guide pos="3231"/>
        <p:guide pos="3146"/>
        <p:guide orient="horz" pos="2565"/>
        <p:guide orient="horz" pos="1383"/>
        <p:guide pos="1344"/>
        <p:guide pos="3077"/>
        <p:guide pos="3702"/>
        <p:guide pos="4156"/>
        <p:guide orient="horz" pos="5103"/>
        <p:guide orient="horz" pos="595"/>
        <p:guide orient="horz" pos="3606"/>
        <p:guide orient="horz" pos="1519"/>
        <p:guide pos="1639"/>
        <p:guide pos="503"/>
        <p:guide pos="3203"/>
        <p:guide pos="2730"/>
        <p:guide pos="1586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6FA4-68B7-4FC4-BDD1-B1FE125619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C6E4C-ED1F-4C53-B359-F7E256DB57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2428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776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37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17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12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19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701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867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48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719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96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57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B195-6FDB-4D77-942E-D2D7F4E325F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4EACC-39C6-4BED-A2BA-8EB1CDCEEAB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293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microsoft.com/office/2007/relationships/hdphoto" Target="../media/hdphoto7.wdp"/><Relationship Id="rId26" Type="http://schemas.openxmlformats.org/officeDocument/2006/relationships/image" Target="../media/image16.png"/><Relationship Id="rId39" Type="http://schemas.openxmlformats.org/officeDocument/2006/relationships/image" Target="../media/image25.png"/><Relationship Id="rId21" Type="http://schemas.openxmlformats.org/officeDocument/2006/relationships/image" Target="../media/image12.png"/><Relationship Id="rId34" Type="http://schemas.microsoft.com/office/2007/relationships/hdphoto" Target="../media/hdphoto12.wdp"/><Relationship Id="rId42" Type="http://schemas.openxmlformats.org/officeDocument/2006/relationships/image" Target="../media/image27.png"/><Relationship Id="rId47" Type="http://schemas.microsoft.com/office/2007/relationships/hdphoto" Target="../media/hdphoto16.wdp"/><Relationship Id="rId50" Type="http://schemas.openxmlformats.org/officeDocument/2006/relationships/image" Target="../media/image32.jpe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6" Type="http://schemas.microsoft.com/office/2007/relationships/hdphoto" Target="../media/hdphoto6.wdp"/><Relationship Id="rId29" Type="http://schemas.openxmlformats.org/officeDocument/2006/relationships/image" Target="../media/image19.jpeg"/><Relationship Id="rId11" Type="http://schemas.microsoft.com/office/2007/relationships/hdphoto" Target="../media/hdphoto4.wdp"/><Relationship Id="rId24" Type="http://schemas.microsoft.com/office/2007/relationships/hdphoto" Target="../media/hdphoto9.wdp"/><Relationship Id="rId32" Type="http://schemas.microsoft.com/office/2007/relationships/hdphoto" Target="../media/hdphoto11.wdp"/><Relationship Id="rId37" Type="http://schemas.openxmlformats.org/officeDocument/2006/relationships/image" Target="../media/image23.png"/><Relationship Id="rId40" Type="http://schemas.openxmlformats.org/officeDocument/2006/relationships/image" Target="../media/image26.png"/><Relationship Id="rId45" Type="http://schemas.microsoft.com/office/2007/relationships/hdphoto" Target="../media/hdphoto15.wdp"/><Relationship Id="rId53" Type="http://schemas.openxmlformats.org/officeDocument/2006/relationships/image" Target="../media/image34.png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19" Type="http://schemas.openxmlformats.org/officeDocument/2006/relationships/image" Target="../media/image11.png"/><Relationship Id="rId31" Type="http://schemas.openxmlformats.org/officeDocument/2006/relationships/image" Target="../media/image20.jpeg"/><Relationship Id="rId44" Type="http://schemas.openxmlformats.org/officeDocument/2006/relationships/image" Target="../media/image29.png"/><Relationship Id="rId52" Type="http://schemas.openxmlformats.org/officeDocument/2006/relationships/image" Target="../media/image33.png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microsoft.com/office/2007/relationships/hdphoto" Target="../media/hdphoto5.wdp"/><Relationship Id="rId22" Type="http://schemas.openxmlformats.org/officeDocument/2006/relationships/image" Target="../media/image13.png"/><Relationship Id="rId27" Type="http://schemas.openxmlformats.org/officeDocument/2006/relationships/image" Target="../media/image17.png"/><Relationship Id="rId30" Type="http://schemas.microsoft.com/office/2007/relationships/hdphoto" Target="../media/hdphoto10.wdp"/><Relationship Id="rId35" Type="http://schemas.openxmlformats.org/officeDocument/2006/relationships/image" Target="../media/image22.jpeg"/><Relationship Id="rId43" Type="http://schemas.openxmlformats.org/officeDocument/2006/relationships/image" Target="../media/image28.png"/><Relationship Id="rId48" Type="http://schemas.openxmlformats.org/officeDocument/2006/relationships/image" Target="../media/image31.png"/><Relationship Id="rId8" Type="http://schemas.openxmlformats.org/officeDocument/2006/relationships/image" Target="../media/image5.png"/><Relationship Id="rId51" Type="http://schemas.microsoft.com/office/2007/relationships/hdphoto" Target="../media/hdphoto18.wdp"/><Relationship Id="rId3" Type="http://schemas.microsoft.com/office/2007/relationships/hdphoto" Target="../media/hdphoto1.wdp"/><Relationship Id="rId12" Type="http://schemas.openxmlformats.org/officeDocument/2006/relationships/image" Target="../media/image7.png"/><Relationship Id="rId17" Type="http://schemas.openxmlformats.org/officeDocument/2006/relationships/image" Target="../media/image10.jpeg"/><Relationship Id="rId25" Type="http://schemas.openxmlformats.org/officeDocument/2006/relationships/image" Target="../media/image15.png"/><Relationship Id="rId33" Type="http://schemas.openxmlformats.org/officeDocument/2006/relationships/image" Target="../media/image21.png"/><Relationship Id="rId38" Type="http://schemas.openxmlformats.org/officeDocument/2006/relationships/image" Target="../media/image24.png"/><Relationship Id="rId46" Type="http://schemas.openxmlformats.org/officeDocument/2006/relationships/image" Target="../media/image30.png"/><Relationship Id="rId20" Type="http://schemas.microsoft.com/office/2007/relationships/hdphoto" Target="../media/hdphoto8.wdp"/><Relationship Id="rId41" Type="http://schemas.microsoft.com/office/2007/relationships/hdphoto" Target="../media/hdphoto14.wdp"/><Relationship Id="rId54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5" Type="http://schemas.openxmlformats.org/officeDocument/2006/relationships/image" Target="../media/image9.jpeg"/><Relationship Id="rId23" Type="http://schemas.openxmlformats.org/officeDocument/2006/relationships/image" Target="../media/image14.jpeg"/><Relationship Id="rId28" Type="http://schemas.openxmlformats.org/officeDocument/2006/relationships/image" Target="../media/image18.png"/><Relationship Id="rId36" Type="http://schemas.microsoft.com/office/2007/relationships/hdphoto" Target="../media/hdphoto13.wdp"/><Relationship Id="rId49" Type="http://schemas.microsoft.com/office/2007/relationships/hdphoto" Target="../media/hdphoto17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tiff"/><Relationship Id="rId13" Type="http://schemas.openxmlformats.org/officeDocument/2006/relationships/image" Target="../media/image46.tiff"/><Relationship Id="rId3" Type="http://schemas.openxmlformats.org/officeDocument/2006/relationships/image" Target="../media/image36.tiff"/><Relationship Id="rId7" Type="http://schemas.openxmlformats.org/officeDocument/2006/relationships/image" Target="../media/image40.tiff"/><Relationship Id="rId12" Type="http://schemas.openxmlformats.org/officeDocument/2006/relationships/image" Target="../media/image45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tiff"/><Relationship Id="rId5" Type="http://schemas.openxmlformats.org/officeDocument/2006/relationships/image" Target="../media/image38.tiff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741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1: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transcriptional expression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-PCR and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the promoter </a:t>
            </a:r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hypermethylation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tumor suppressor genes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by MSP analysis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OSCC cell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lines. Related to Figure 1A.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697953" y="891045"/>
            <a:ext cx="5461420" cy="7353465"/>
            <a:chOff x="697953" y="746137"/>
            <a:chExt cx="5461420" cy="7353465"/>
          </a:xfrm>
        </p:grpSpPr>
        <p:grpSp>
          <p:nvGrpSpPr>
            <p:cNvPr id="9" name="그룹 8"/>
            <p:cNvGrpSpPr/>
            <p:nvPr/>
          </p:nvGrpSpPr>
          <p:grpSpPr>
            <a:xfrm>
              <a:off x="783457" y="750725"/>
              <a:ext cx="1731010" cy="1367296"/>
              <a:chOff x="783457" y="750725"/>
              <a:chExt cx="1731010" cy="1367296"/>
            </a:xfrm>
          </p:grpSpPr>
          <p:pic>
            <p:nvPicPr>
              <p:cNvPr id="44" name="Picture 3" descr="C:\Users\박대근\Desktop\김수연\methylation\2018.08.06 RT-PCR_SCC25,SAS\6.jpg"/>
              <p:cNvPicPr preferRelativeResize="0">
                <a:picLocks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98" t="55293" r="81474" b="40693"/>
              <a:stretch/>
            </p:blipFill>
            <p:spPr bwMode="auto">
              <a:xfrm>
                <a:off x="848066" y="1563218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/>
              <p:cNvPicPr preferRelativeResize="0">
                <a:picLocks noChangeArrowheads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6" t="34583" r="83046" b="40875"/>
              <a:stretch/>
            </p:blipFill>
            <p:spPr bwMode="auto">
              <a:xfrm>
                <a:off x="849598" y="1859107"/>
                <a:ext cx="720000" cy="1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1533894" y="1857447"/>
                <a:ext cx="6030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OSC20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615648" y="1544437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SAS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8" name="Picture 7"/>
              <p:cNvPicPr preferRelativeResize="0"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62" r="78290"/>
              <a:stretch/>
            </p:blipFill>
            <p:spPr bwMode="auto">
              <a:xfrm>
                <a:off x="2095304" y="1820654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7"/>
              <p:cNvPicPr preferRelativeResize="0"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48" r="85104"/>
              <a:stretch/>
            </p:blipFill>
            <p:spPr bwMode="auto">
              <a:xfrm>
                <a:off x="2101045" y="1510048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2062379" y="1305412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222399" y="1305412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42767" y="1327943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087284" y="1327943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270329" y="1327943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직선 연결선 54"/>
              <p:cNvCxnSpPr/>
              <p:nvPr/>
            </p:nvCxnSpPr>
            <p:spPr>
              <a:xfrm>
                <a:off x="921669" y="1344721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838645" y="1146515"/>
                <a:ext cx="8467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783457" y="967322"/>
                <a:ext cx="1728240" cy="11506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941293" y="778992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400868" y="750725"/>
                <a:ext cx="5774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MGMT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941293" y="967320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직사각형 60"/>
              <p:cNvSpPr/>
              <p:nvPr/>
            </p:nvSpPr>
            <p:spPr>
              <a:xfrm>
                <a:off x="1653395" y="967341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68046" y="937129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792714" y="942940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그룹 9"/>
            <p:cNvGrpSpPr/>
            <p:nvPr/>
          </p:nvGrpSpPr>
          <p:grpSpPr>
            <a:xfrm>
              <a:off x="783137" y="2237332"/>
              <a:ext cx="1731010" cy="1360438"/>
              <a:chOff x="783137" y="2237332"/>
              <a:chExt cx="1731010" cy="136043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583267" y="3308802"/>
                <a:ext cx="5036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YD38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572046" y="3009834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HSC3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062059" y="2792019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22079" y="2792019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783137" y="2453929"/>
                <a:ext cx="1728240" cy="114384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940973" y="2265599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398143" y="2237332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sFRP4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940973" y="2453927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1653075" y="2453948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67726" y="2423736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792394" y="2429547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0" name="Picture 7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209" t="18082" r="42907" b="25199"/>
              <a:stretch/>
            </p:blipFill>
            <p:spPr bwMode="auto">
              <a:xfrm>
                <a:off x="2106395" y="3307456"/>
                <a:ext cx="345587" cy="2539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7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" t="13811" r="92983" b="29471"/>
              <a:stretch/>
            </p:blipFill>
            <p:spPr bwMode="auto">
              <a:xfrm>
                <a:off x="2099095" y="3000554"/>
                <a:ext cx="345587" cy="2539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5"/>
              <p:cNvPicPr preferRelativeResize="0">
                <a:picLocks noChangeArrowheads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-2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51" y="3024703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31"/>
              <p:cNvPicPr preferRelativeResize="0">
                <a:picLocks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236" y="3325147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8" name="TextBox 217"/>
              <p:cNvSpPr txBox="1"/>
              <p:nvPr/>
            </p:nvSpPr>
            <p:spPr>
              <a:xfrm>
                <a:off x="864535" y="281714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1109052" y="281714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1292097" y="2817146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22" name="직선 연결선 221"/>
              <p:cNvCxnSpPr/>
              <p:nvPr/>
            </p:nvCxnSpPr>
            <p:spPr>
              <a:xfrm>
                <a:off x="943437" y="2833924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3" name="TextBox 222"/>
              <p:cNvSpPr txBox="1"/>
              <p:nvPr/>
            </p:nvSpPr>
            <p:spPr>
              <a:xfrm>
                <a:off x="860413" y="2635718"/>
                <a:ext cx="8467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그룹 10"/>
            <p:cNvGrpSpPr/>
            <p:nvPr/>
          </p:nvGrpSpPr>
          <p:grpSpPr>
            <a:xfrm>
              <a:off x="783137" y="3715712"/>
              <a:ext cx="1735818" cy="1059618"/>
              <a:chOff x="783137" y="3715712"/>
              <a:chExt cx="1735818" cy="1059618"/>
            </a:xfrm>
          </p:grpSpPr>
          <p:pic>
            <p:nvPicPr>
              <p:cNvPr id="186" name="Picture 14"/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137" r="78033"/>
              <a:stretch/>
            </p:blipFill>
            <p:spPr bwMode="auto">
              <a:xfrm>
                <a:off x="2104557" y="4403855"/>
                <a:ext cx="340896" cy="371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7" name="TextBox 186"/>
              <p:cNvSpPr txBox="1"/>
              <p:nvPr/>
            </p:nvSpPr>
            <p:spPr>
              <a:xfrm>
                <a:off x="1521359" y="4475421"/>
                <a:ext cx="62709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OSC20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2062059" y="4265616"/>
                <a:ext cx="28245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2222079" y="4265616"/>
                <a:ext cx="296876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>
                <a:off x="783137" y="3927527"/>
                <a:ext cx="1728240" cy="8205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940973" y="3739196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1390462" y="3715712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sFRP5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직사각형 197"/>
              <p:cNvSpPr/>
              <p:nvPr/>
            </p:nvSpPr>
            <p:spPr>
              <a:xfrm>
                <a:off x="940973" y="3927524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1653075" y="3927545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967726" y="3897333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1792394" y="3903144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02" name="Picture 78"/>
              <p:cNvPicPr preferRelativeResize="0">
                <a:picLocks noChangeArrowheads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22" r="3893"/>
              <a:stretch/>
            </p:blipFill>
            <p:spPr bwMode="auto">
              <a:xfrm>
                <a:off x="847961" y="4511108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4" name="TextBox 223"/>
              <p:cNvSpPr txBox="1"/>
              <p:nvPr/>
            </p:nvSpPr>
            <p:spPr>
              <a:xfrm>
                <a:off x="831873" y="428764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1076390" y="428764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1259435" y="4287646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29" name="직선 연결선 228"/>
              <p:cNvCxnSpPr/>
              <p:nvPr/>
            </p:nvCxnSpPr>
            <p:spPr>
              <a:xfrm>
                <a:off x="910775" y="4304424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0" name="TextBox 229"/>
              <p:cNvSpPr txBox="1"/>
              <p:nvPr/>
            </p:nvSpPr>
            <p:spPr>
              <a:xfrm>
                <a:off x="827751" y="4106218"/>
                <a:ext cx="8467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>
              <a:off x="2587745" y="3706300"/>
              <a:ext cx="1736605" cy="1409790"/>
              <a:chOff x="2587745" y="3706300"/>
              <a:chExt cx="1736605" cy="1409790"/>
            </a:xfrm>
          </p:grpSpPr>
          <p:pic>
            <p:nvPicPr>
              <p:cNvPr id="24" name="Picture 7" descr="C:\Users\박대근\Desktop\김수연\methylation\이주미박사님\OSCC\PCR\2018.10.02 PCR_Sox17,sFRP4,p16,sFRP1 (58C,35cycle)_OSCC\p16-5.jpg"/>
              <p:cNvPicPr preferRelativeResize="0">
                <a:picLocks noChangeArrowheads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-2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947" t="73163" r="46334" b="19354"/>
              <a:stretch/>
            </p:blipFill>
            <p:spPr bwMode="auto">
              <a:xfrm>
                <a:off x="3906166" y="4756090"/>
                <a:ext cx="372279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D:\2018.10.08 RT-PCR_sFRP1,GATA4,p16,sox17_56C 30cycle_OSCC\p16,sox17 -3.jpg"/>
              <p:cNvPicPr preferRelativeResize="0">
                <a:picLocks noChangeArrowheads="1"/>
              </p:cNvPicPr>
              <p:nvPr/>
            </p:nvPicPr>
            <p:blipFill rotWithShape="1">
              <a:blip r:embed="rId17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40000" contras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685" t="25429" r="17131" b="70655"/>
              <a:stretch/>
            </p:blipFill>
            <p:spPr bwMode="auto">
              <a:xfrm>
                <a:off x="2672635" y="4805569"/>
                <a:ext cx="720000" cy="1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7" descr="C:\Users\박대근\Desktop\김수연\methylation\이주미박사님\OSCC\PCR\2018.10.02 PCR_Sox17,sFRP4,p16,sFRP1 (58C,35cycle)_OSCC\p16-5.jpg"/>
              <p:cNvPicPr preferRelativeResize="0">
                <a:picLocks noChangeArrowheads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-2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99" t="73163" r="72613" b="19354"/>
              <a:stretch/>
            </p:blipFill>
            <p:spPr bwMode="auto">
              <a:xfrm>
                <a:off x="3883976" y="4451023"/>
                <a:ext cx="36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"/>
              <p:cNvPicPr preferRelativeResize="0">
                <a:picLocks noChangeArrowheads="1"/>
              </p:cNvPicPr>
              <p:nvPr/>
            </p:nvPicPr>
            <p:blipFill rotWithShape="1">
              <a:blip r:embed="rId19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-35000" contrast="8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135" t="32024" b="37721"/>
              <a:stretch/>
            </p:blipFill>
            <p:spPr bwMode="auto">
              <a:xfrm>
                <a:off x="2672635" y="4529368"/>
                <a:ext cx="720000" cy="1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3320245" y="4503463"/>
                <a:ext cx="6030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OSC20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866668" y="4260987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026688" y="4260987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직사각형 35"/>
              <p:cNvSpPr/>
              <p:nvPr/>
            </p:nvSpPr>
            <p:spPr>
              <a:xfrm>
                <a:off x="2587745" y="3922897"/>
                <a:ext cx="1736605" cy="11223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직사각형 36"/>
              <p:cNvSpPr/>
              <p:nvPr/>
            </p:nvSpPr>
            <p:spPr>
              <a:xfrm>
                <a:off x="2745582" y="3734567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291719" y="3706300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p16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직사각형 38"/>
              <p:cNvSpPr/>
              <p:nvPr/>
            </p:nvSpPr>
            <p:spPr>
              <a:xfrm>
                <a:off x="2745582" y="3922895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직사각형 39"/>
              <p:cNvSpPr/>
              <p:nvPr/>
            </p:nvSpPr>
            <p:spPr>
              <a:xfrm>
                <a:off x="3457684" y="3922916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772335" y="3892704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597003" y="3898515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327459" y="4798217"/>
                <a:ext cx="5886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YD10B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TextBox 241"/>
              <p:cNvSpPr txBox="1"/>
              <p:nvPr/>
            </p:nvSpPr>
            <p:spPr>
              <a:xfrm>
                <a:off x="2640306" y="4272272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2884823" y="4272272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3067868" y="4272272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9" name="직선 연결선 268"/>
              <p:cNvCxnSpPr/>
              <p:nvPr/>
            </p:nvCxnSpPr>
            <p:spPr>
              <a:xfrm>
                <a:off x="2719208" y="4289050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0" name="TextBox 269"/>
              <p:cNvSpPr txBox="1"/>
              <p:nvPr/>
            </p:nvSpPr>
            <p:spPr>
              <a:xfrm>
                <a:off x="2636184" y="4090844"/>
                <a:ext cx="8467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>
              <a:off x="2595252" y="1907630"/>
              <a:ext cx="1731010" cy="1694684"/>
              <a:chOff x="2595252" y="1907630"/>
              <a:chExt cx="1731010" cy="1694684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3358367" y="3323523"/>
                <a:ext cx="62709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OSC20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444928" y="3015389"/>
                <a:ext cx="45397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SAS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3399245" y="2706614"/>
                <a:ext cx="54534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HSC3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3" name="Picture 8"/>
              <p:cNvPicPr preferRelativeResize="0">
                <a:picLocks noChangeArrowheads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2959"/>
              <a:stretch/>
            </p:blipFill>
            <p:spPr bwMode="auto">
              <a:xfrm>
                <a:off x="3926929" y="2671647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" name="Picture 8"/>
              <p:cNvPicPr preferRelativeResize="0">
                <a:picLocks noChangeArrowheads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9" r="85940"/>
              <a:stretch/>
            </p:blipFill>
            <p:spPr bwMode="auto">
              <a:xfrm>
                <a:off x="3913435" y="2980423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"/>
              <p:cNvPicPr preferRelativeResize="0">
                <a:picLocks noChangeArrowheads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05" r="78654"/>
              <a:stretch/>
            </p:blipFill>
            <p:spPr bwMode="auto">
              <a:xfrm>
                <a:off x="3912246" y="3314314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" name="Picture 2"/>
              <p:cNvPicPr preferRelativeResize="0">
                <a:picLocks noChangeArrowheads="1"/>
              </p:cNvPicPr>
              <p:nvPr/>
            </p:nvPicPr>
            <p:blipFill rotWithShape="1">
              <a:blip r:embed="rId22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2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474" t="13249" r="24859" b="56397"/>
              <a:stretch/>
            </p:blipFill>
            <p:spPr bwMode="auto">
              <a:xfrm>
                <a:off x="2641774" y="3365688"/>
                <a:ext cx="720000" cy="18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17" name="Picture 2" descr="C:\Users\박대근\Desktop\김수연\methylation\2018.07.31 RT-PCR_HSC3_teadytaq test (60C,56C,30cycle)\6.jpg"/>
              <p:cNvPicPr preferRelativeResize="0">
                <a:picLocks noChangeArrowheads="1"/>
              </p:cNvPicPr>
              <p:nvPr/>
            </p:nvPicPr>
            <p:blipFill rotWithShape="1">
              <a:blip r:embed="rId23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-10000" contras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764" t="23496" r="25166" b="74045"/>
              <a:stretch/>
            </p:blipFill>
            <p:spPr bwMode="auto">
              <a:xfrm>
                <a:off x="2659034" y="2776923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3" descr="C:\Users\박대근\Desktop\김수연\methylation\2018.08.06 RT-PCR_SCC25,SAS\6.jpg"/>
              <p:cNvPicPr preferRelativeResize="0">
                <a:picLocks noChangeArrowheads="1"/>
              </p:cNvPicPr>
              <p:nvPr/>
            </p:nvPicPr>
            <p:blipFill rotWithShape="1">
              <a:blip r:embed="rId25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150" t="55648" r="24838" b="37678"/>
              <a:stretch/>
            </p:blipFill>
            <p:spPr bwMode="auto">
              <a:xfrm>
                <a:off x="2664634" y="3071627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9" name="TextBox 118"/>
              <p:cNvSpPr txBox="1"/>
              <p:nvPr/>
            </p:nvSpPr>
            <p:spPr>
              <a:xfrm>
                <a:off x="3874174" y="2462317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4034194" y="2462317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>
                <a:off x="2595252" y="2124227"/>
                <a:ext cx="1728240" cy="14661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직사각형 126"/>
              <p:cNvSpPr/>
              <p:nvPr/>
            </p:nvSpPr>
            <p:spPr>
              <a:xfrm>
                <a:off x="2753088" y="1935897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220678" y="1907630"/>
                <a:ext cx="5613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Timp3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직사각형 128"/>
              <p:cNvSpPr/>
              <p:nvPr/>
            </p:nvSpPr>
            <p:spPr>
              <a:xfrm>
                <a:off x="2753088" y="2124225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3465190" y="2124246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779841" y="2094034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3604509" y="2099845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TextBox 270"/>
              <p:cNvSpPr txBox="1"/>
              <p:nvPr/>
            </p:nvSpPr>
            <p:spPr>
              <a:xfrm>
                <a:off x="2660717" y="2491394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2905234" y="2491394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TextBox 272"/>
              <p:cNvSpPr txBox="1"/>
              <p:nvPr/>
            </p:nvSpPr>
            <p:spPr>
              <a:xfrm>
                <a:off x="3088279" y="2491394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4" name="직선 연결선 273"/>
              <p:cNvCxnSpPr/>
              <p:nvPr/>
            </p:nvCxnSpPr>
            <p:spPr>
              <a:xfrm>
                <a:off x="2739619" y="2508172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5" name="TextBox 274"/>
              <p:cNvSpPr txBox="1"/>
              <p:nvPr/>
            </p:nvSpPr>
            <p:spPr>
              <a:xfrm>
                <a:off x="2656595" y="2309966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그룹 33"/>
            <p:cNvGrpSpPr/>
            <p:nvPr/>
          </p:nvGrpSpPr>
          <p:grpSpPr>
            <a:xfrm>
              <a:off x="2588098" y="751863"/>
              <a:ext cx="1735394" cy="1077694"/>
              <a:chOff x="2588098" y="751863"/>
              <a:chExt cx="1735394" cy="1077694"/>
            </a:xfrm>
          </p:grpSpPr>
          <p:pic>
            <p:nvPicPr>
              <p:cNvPr id="258" name="Picture 13"/>
              <p:cNvPicPr>
                <a:picLocks noChangeAspect="1" noChangeArrowheads="1"/>
              </p:cNvPicPr>
              <p:nvPr/>
            </p:nvPicPr>
            <p:blipFill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158" r="77653"/>
              <a:stretch/>
            </p:blipFill>
            <p:spPr bwMode="auto">
              <a:xfrm>
                <a:off x="3925145" y="1505557"/>
                <a:ext cx="323638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0" name="Picture 74"/>
              <p:cNvPicPr preferRelativeResize="0">
                <a:picLocks noChangeArrowheads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8984" y="1565153"/>
                <a:ext cx="766610" cy="183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3" name="TextBox 242"/>
              <p:cNvSpPr txBox="1"/>
              <p:nvPr/>
            </p:nvSpPr>
            <p:spPr>
              <a:xfrm>
                <a:off x="3307696" y="1535822"/>
                <a:ext cx="6030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OSC20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>
                <a:off x="3867020" y="1306550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>
                <a:off x="4027040" y="1306550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직사각형 250"/>
              <p:cNvSpPr/>
              <p:nvPr/>
            </p:nvSpPr>
            <p:spPr>
              <a:xfrm>
                <a:off x="2588098" y="968461"/>
                <a:ext cx="1735394" cy="8205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직사각형 251"/>
              <p:cNvSpPr/>
              <p:nvPr/>
            </p:nvSpPr>
            <p:spPr>
              <a:xfrm>
                <a:off x="2745934" y="780130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TextBox 252"/>
              <p:cNvSpPr txBox="1"/>
              <p:nvPr/>
            </p:nvSpPr>
            <p:spPr>
              <a:xfrm>
                <a:off x="3203104" y="751863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sFRP2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직사각형 253"/>
              <p:cNvSpPr/>
              <p:nvPr/>
            </p:nvSpPr>
            <p:spPr>
              <a:xfrm>
                <a:off x="2745934" y="968458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직사각형 254"/>
              <p:cNvSpPr/>
              <p:nvPr/>
            </p:nvSpPr>
            <p:spPr>
              <a:xfrm>
                <a:off x="3458036" y="968479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TextBox 255"/>
              <p:cNvSpPr txBox="1"/>
              <p:nvPr/>
            </p:nvSpPr>
            <p:spPr>
              <a:xfrm>
                <a:off x="2772687" y="938267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TextBox 256"/>
              <p:cNvSpPr txBox="1"/>
              <p:nvPr/>
            </p:nvSpPr>
            <p:spPr>
              <a:xfrm>
                <a:off x="3597355" y="944078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2604922" y="1329233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TextBox 276"/>
              <p:cNvSpPr txBox="1"/>
              <p:nvPr/>
            </p:nvSpPr>
            <p:spPr>
              <a:xfrm>
                <a:off x="2849439" y="1329233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3032484" y="1329233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9" name="직선 연결선 278"/>
              <p:cNvCxnSpPr/>
              <p:nvPr/>
            </p:nvCxnSpPr>
            <p:spPr>
              <a:xfrm>
                <a:off x="2683824" y="1346011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0" name="TextBox 279"/>
              <p:cNvSpPr txBox="1"/>
              <p:nvPr/>
            </p:nvSpPr>
            <p:spPr>
              <a:xfrm>
                <a:off x="2600800" y="1147805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그룹 32"/>
            <p:cNvGrpSpPr/>
            <p:nvPr/>
          </p:nvGrpSpPr>
          <p:grpSpPr>
            <a:xfrm>
              <a:off x="4403416" y="746137"/>
              <a:ext cx="1728240" cy="2358949"/>
              <a:chOff x="4391224" y="746137"/>
              <a:chExt cx="1728240" cy="2358949"/>
            </a:xfrm>
          </p:grpSpPr>
          <p:pic>
            <p:nvPicPr>
              <p:cNvPr id="264" name="Picture 2"/>
              <p:cNvPicPr>
                <a:picLocks noChangeAspect="1" noChangeArrowheads="1"/>
              </p:cNvPicPr>
              <p:nvPr/>
            </p:nvPicPr>
            <p:blipFill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03" t="20147" r="85153"/>
              <a:stretch/>
            </p:blipFill>
            <p:spPr bwMode="auto">
              <a:xfrm>
                <a:off x="5712256" y="2751778"/>
                <a:ext cx="360050" cy="353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7" name="Picture 4" descr="C:\Users\박대근\Desktop\김수연\methylation\2018.08.24 RT-PCR_HSC4\HSC4-2-1.jpg"/>
              <p:cNvPicPr preferRelativeResize="0">
                <a:picLocks noChangeArrowheads="1"/>
              </p:cNvPicPr>
              <p:nvPr/>
            </p:nvPicPr>
            <p:blipFill rotWithShape="1">
              <a:blip r:embed="rId29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30000" contras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122" t="22841" r="49820" b="71082"/>
              <a:stretch/>
            </p:blipFill>
            <p:spPr bwMode="auto">
              <a:xfrm>
                <a:off x="4454734" y="2182180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8" name="Picture 2" descr="C:\Users\박대근\Desktop\김수연\methylation\2018.08.09 RT-PCR_Ca9-22(60C,35cycle)\3.jpg"/>
              <p:cNvPicPr preferRelativeResize="0">
                <a:picLocks noChangeArrowheads="1"/>
              </p:cNvPicPr>
              <p:nvPr/>
            </p:nvPicPr>
            <p:blipFill rotWithShape="1">
              <a:blip r:embed="rId31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819" t="14606" r="54535" b="80163"/>
              <a:stretch/>
            </p:blipFill>
            <p:spPr bwMode="auto">
              <a:xfrm>
                <a:off x="4451763" y="1568651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2" descr="C:\Users\박대근\Desktop\김수연\methylation\2018.08.03 RT-PCR_SCC25\6.jpg"/>
              <p:cNvPicPr preferRelativeResize="0">
                <a:picLocks noChangeArrowheads="1"/>
              </p:cNvPicPr>
              <p:nvPr/>
            </p:nvPicPr>
            <p:blipFill rotWithShape="1">
              <a:blip r:embed="rId33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071" t="26042" r="51567" b="66175"/>
              <a:stretch/>
            </p:blipFill>
            <p:spPr bwMode="auto">
              <a:xfrm>
                <a:off x="4443733" y="1870951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" name="Picture 7" descr="C:\Users\박대근\Desktop\김수연\methylation\이주미박사님\OSCC\PCR\2018.09.20 PCR_MGMT,BNC1,HIC1_OSCC, 은영쌤 RT-PCR\1-4.jpg"/>
              <p:cNvPicPr preferRelativeResize="0">
                <a:picLocks noChangeArrowheads="1"/>
              </p:cNvPicPr>
              <p:nvPr/>
            </p:nvPicPr>
            <p:blipFill rotWithShape="1">
              <a:blip r:embed="rId35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499" t="65893" r="20674" b="27493"/>
              <a:stretch/>
            </p:blipFill>
            <p:spPr bwMode="auto">
              <a:xfrm>
                <a:off x="5691412" y="2122919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1" name="Picture 7" descr="C:\Users\박대근\Desktop\김수연\methylation\이주미박사님\OSCC\PCR\2018.09.20 PCR_MGMT,BNC1,HIC1_OSCC, 은영쌤 RT-PCR\1-4.jpg"/>
              <p:cNvPicPr preferRelativeResize="0">
                <a:picLocks noChangeArrowheads="1"/>
              </p:cNvPicPr>
              <p:nvPr/>
            </p:nvPicPr>
            <p:blipFill rotWithShape="1">
              <a:blip r:embed="rId35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168" t="66864" r="56005" b="26522"/>
              <a:stretch/>
            </p:blipFill>
            <p:spPr bwMode="auto">
              <a:xfrm>
                <a:off x="5690627" y="1825424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" name="Picture 7" descr="C:\Users\박대근\Desktop\김수연\methylation\이주미박사님\OSCC\PCR\2018.09.20 PCR_MGMT,BNC1,HIC1_OSCC, 은영쌤 RT-PCR\1-4.jpg"/>
              <p:cNvPicPr preferRelativeResize="0">
                <a:picLocks noChangeArrowheads="1"/>
              </p:cNvPicPr>
              <p:nvPr/>
            </p:nvPicPr>
            <p:blipFill rotWithShape="1">
              <a:blip r:embed="rId35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24" t="67292" r="63149" b="26094"/>
              <a:stretch/>
            </p:blipFill>
            <p:spPr bwMode="auto">
              <a:xfrm>
                <a:off x="5694136" y="1529068"/>
                <a:ext cx="36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3" name="TextBox 92"/>
              <p:cNvSpPr txBox="1"/>
              <p:nvPr/>
            </p:nvSpPr>
            <p:spPr>
              <a:xfrm>
                <a:off x="5154908" y="2176509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HSC4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119642" y="1872520"/>
                <a:ext cx="5966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SCC25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116437" y="1559600"/>
                <a:ext cx="60305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Ca9-22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5657954" y="1300824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817974" y="1300824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직사각형 102"/>
              <p:cNvSpPr/>
              <p:nvPr/>
            </p:nvSpPr>
            <p:spPr>
              <a:xfrm>
                <a:off x="4391224" y="962734"/>
                <a:ext cx="1728240" cy="20659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직사각형 103"/>
              <p:cNvSpPr/>
              <p:nvPr/>
            </p:nvSpPr>
            <p:spPr>
              <a:xfrm>
                <a:off x="4549060" y="774404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5059128" y="746137"/>
                <a:ext cx="4764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HIC1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직사각형 105"/>
              <p:cNvSpPr/>
              <p:nvPr/>
            </p:nvSpPr>
            <p:spPr>
              <a:xfrm>
                <a:off x="4549060" y="962732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직사각형 106"/>
              <p:cNvSpPr/>
              <p:nvPr/>
            </p:nvSpPr>
            <p:spPr>
              <a:xfrm>
                <a:off x="5261162" y="962753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4575813" y="932541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5400481" y="938352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TextBox 258"/>
              <p:cNvSpPr txBox="1"/>
              <p:nvPr/>
            </p:nvSpPr>
            <p:spPr>
              <a:xfrm>
                <a:off x="5200118" y="2779265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SAS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5125578" y="2475276"/>
                <a:ext cx="5886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YD10B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61" name="Picture 58"/>
              <p:cNvPicPr preferRelativeResize="0">
                <a:picLocks noChangeArrowheads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3581" y="2824567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3" name="Picture 4"/>
              <p:cNvPicPr preferRelativeResize="0">
                <a:picLocks noChangeArrowheads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2489" y="2500661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5" name="Picture 2"/>
              <p:cNvPicPr>
                <a:picLocks noChangeAspect="1" noChangeArrowheads="1"/>
              </p:cNvPicPr>
              <p:nvPr/>
            </p:nvPicPr>
            <p:blipFill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800" t="15841" r="42056" b="4306"/>
              <a:stretch/>
            </p:blipFill>
            <p:spPr bwMode="auto">
              <a:xfrm>
                <a:off x="5706837" y="2390458"/>
                <a:ext cx="330183" cy="3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" name="TextBox 285"/>
              <p:cNvSpPr txBox="1"/>
              <p:nvPr/>
            </p:nvSpPr>
            <p:spPr>
              <a:xfrm>
                <a:off x="4446017" y="1315735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4690534" y="1315735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4873579" y="1315735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89" name="직선 연결선 288"/>
              <p:cNvCxnSpPr/>
              <p:nvPr/>
            </p:nvCxnSpPr>
            <p:spPr>
              <a:xfrm>
                <a:off x="4524919" y="1332513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0" name="TextBox 289"/>
              <p:cNvSpPr txBox="1"/>
              <p:nvPr/>
            </p:nvSpPr>
            <p:spPr>
              <a:xfrm>
                <a:off x="4441895" y="1134307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그룹 30"/>
            <p:cNvGrpSpPr/>
            <p:nvPr/>
          </p:nvGrpSpPr>
          <p:grpSpPr>
            <a:xfrm>
              <a:off x="4405897" y="4224142"/>
              <a:ext cx="1731010" cy="1384185"/>
              <a:chOff x="4393705" y="4224142"/>
              <a:chExt cx="1731010" cy="1384185"/>
            </a:xfrm>
          </p:grpSpPr>
          <p:pic>
            <p:nvPicPr>
              <p:cNvPr id="267" name="Picture 15"/>
              <p:cNvPicPr>
                <a:picLocks noChangeAspect="1" noChangeArrowheads="1"/>
              </p:cNvPicPr>
              <p:nvPr/>
            </p:nvPicPr>
            <p:blipFill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045" r="56603"/>
              <a:stretch/>
            </p:blipFill>
            <p:spPr bwMode="auto">
              <a:xfrm>
                <a:off x="5725244" y="4973672"/>
                <a:ext cx="366221" cy="409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Picture 15"/>
              <p:cNvPicPr>
                <a:picLocks noChangeAspect="1" noChangeArrowheads="1"/>
              </p:cNvPicPr>
              <p:nvPr/>
            </p:nvPicPr>
            <p:blipFill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653" t="12066" r="21200" b="17607"/>
              <a:stretch/>
            </p:blipFill>
            <p:spPr bwMode="auto">
              <a:xfrm>
                <a:off x="5715596" y="5317093"/>
                <a:ext cx="360000" cy="291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0" name="TextBox 149"/>
              <p:cNvSpPr txBox="1"/>
              <p:nvPr/>
            </p:nvSpPr>
            <p:spPr>
              <a:xfrm>
                <a:off x="5229100" y="5355248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YD9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5189829" y="5042238"/>
                <a:ext cx="5116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HN22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5672627" y="4778829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5832647" y="4778829"/>
                <a:ext cx="2920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>
                <a:off x="4393705" y="4440739"/>
                <a:ext cx="1721345" cy="11506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>
                <a:off x="4551541" y="4252409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4908523" y="4224142"/>
                <a:ext cx="7825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TCERG1L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직사각형 161"/>
              <p:cNvSpPr/>
              <p:nvPr/>
            </p:nvSpPr>
            <p:spPr>
              <a:xfrm>
                <a:off x="4551541" y="4440737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263643" y="4440758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4578294" y="4410546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5402962" y="4416357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8" name="Picture 84"/>
              <p:cNvPicPr preferRelativeResize="0">
                <a:picLocks noChangeArrowheads="1"/>
              </p:cNvPicPr>
              <p:nvPr/>
            </p:nvPicPr>
            <p:blipFill>
              <a:blip r:embed="rId40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brightnessContrast bright="20000" contras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0524" y="5363123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" name="Picture 44"/>
              <p:cNvPicPr preferRelativeResize="0">
                <a:picLocks noChangeArrowheads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9022" y="5075348"/>
                <a:ext cx="720000" cy="1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6" name="TextBox 295"/>
              <p:cNvSpPr txBox="1"/>
              <p:nvPr/>
            </p:nvSpPr>
            <p:spPr>
              <a:xfrm>
                <a:off x="4462158" y="480866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>
                <a:off x="4706675" y="4808666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4889720" y="4808666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99" name="직선 연결선 298"/>
              <p:cNvCxnSpPr/>
              <p:nvPr/>
            </p:nvCxnSpPr>
            <p:spPr>
              <a:xfrm>
                <a:off x="4541060" y="4825444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0" name="TextBox 299"/>
              <p:cNvSpPr txBox="1"/>
              <p:nvPr/>
            </p:nvSpPr>
            <p:spPr>
              <a:xfrm>
                <a:off x="4458036" y="4627238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그룹 31"/>
            <p:cNvGrpSpPr/>
            <p:nvPr/>
          </p:nvGrpSpPr>
          <p:grpSpPr>
            <a:xfrm>
              <a:off x="4405249" y="3074650"/>
              <a:ext cx="1754124" cy="1080453"/>
              <a:chOff x="4393057" y="3074650"/>
              <a:chExt cx="1754124" cy="1080453"/>
            </a:xfrm>
          </p:grpSpPr>
          <p:pic>
            <p:nvPicPr>
              <p:cNvPr id="184" name="Picture 12"/>
              <p:cNvPicPr>
                <a:picLocks noChangeAspect="1" noChangeArrowheads="1"/>
              </p:cNvPicPr>
              <p:nvPr/>
            </p:nvPicPr>
            <p:blipFill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241" r="92941" b="15859"/>
              <a:stretch/>
            </p:blipFill>
            <p:spPr bwMode="auto">
              <a:xfrm>
                <a:off x="5704989" y="3790634"/>
                <a:ext cx="390289" cy="3644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9" name="TextBox 168"/>
              <p:cNvSpPr txBox="1"/>
              <p:nvPr/>
            </p:nvSpPr>
            <p:spPr>
              <a:xfrm>
                <a:off x="5151126" y="3874364"/>
                <a:ext cx="5585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HSC3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5671978" y="3620707"/>
                <a:ext cx="2998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5831999" y="3620707"/>
                <a:ext cx="3151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4393057" y="3292714"/>
                <a:ext cx="1720883" cy="82608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85" name="Picture 32"/>
              <p:cNvPicPr preferRelativeResize="0">
                <a:picLocks noChangeArrowheads="1"/>
              </p:cNvPicPr>
              <p:nvPr/>
            </p:nvPicPr>
            <p:blipFill>
              <a:blip r:embed="rId44">
                <a:extLst>
                  <a:ext uri="{BEBA8EAE-BF5A-486C-A8C5-ECC9F3942E4B}">
                    <a14:imgProps xmlns:a14="http://schemas.microsoft.com/office/drawing/2010/main">
                      <a14:imgLayer r:embed="rId45">
                        <a14:imgEffect>
                          <a14:brightnessContrast bright="-10000" contras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0278" y="3895282"/>
                <a:ext cx="764397" cy="198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1" name="TextBox 290"/>
              <p:cNvSpPr txBox="1"/>
              <p:nvPr/>
            </p:nvSpPr>
            <p:spPr>
              <a:xfrm>
                <a:off x="4458264" y="3644459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4702781" y="3644459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4885826" y="3644459"/>
                <a:ext cx="341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94" name="직선 연결선 293"/>
              <p:cNvCxnSpPr/>
              <p:nvPr/>
            </p:nvCxnSpPr>
            <p:spPr>
              <a:xfrm>
                <a:off x="4537166" y="3661237"/>
                <a:ext cx="57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5" name="TextBox 294"/>
              <p:cNvSpPr txBox="1"/>
              <p:nvPr/>
            </p:nvSpPr>
            <p:spPr>
              <a:xfrm>
                <a:off x="4454142" y="3463031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5-aza-dC (</a:t>
                </a:r>
                <a:r>
                  <a:rPr lang="en-US" altLang="ko-KR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uM</a:t>
                </a:r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직사각형 336"/>
              <p:cNvSpPr/>
              <p:nvPr/>
            </p:nvSpPr>
            <p:spPr>
              <a:xfrm>
                <a:off x="4609735" y="3102917"/>
                <a:ext cx="1424204" cy="1883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8" name="TextBox 337"/>
              <p:cNvSpPr txBox="1"/>
              <p:nvPr/>
            </p:nvSpPr>
            <p:spPr>
              <a:xfrm>
                <a:off x="4966717" y="3074650"/>
                <a:ext cx="7825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TCERG1L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직사각형 338"/>
              <p:cNvSpPr/>
              <p:nvPr/>
            </p:nvSpPr>
            <p:spPr>
              <a:xfrm>
                <a:off x="4609735" y="3291245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0" name="직사각형 339"/>
              <p:cNvSpPr/>
              <p:nvPr/>
            </p:nvSpPr>
            <p:spPr>
              <a:xfrm>
                <a:off x="5321837" y="3291266"/>
                <a:ext cx="712102" cy="188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4636488" y="3261054"/>
                <a:ext cx="67037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RT-PCR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5461156" y="3266865"/>
                <a:ext cx="4619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MSP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4" name="그룹 63"/>
            <p:cNvGrpSpPr/>
            <p:nvPr/>
          </p:nvGrpSpPr>
          <p:grpSpPr>
            <a:xfrm>
              <a:off x="697953" y="4935859"/>
              <a:ext cx="1852953" cy="3163743"/>
              <a:chOff x="649185" y="4850515"/>
              <a:chExt cx="1852953" cy="3163743"/>
            </a:xfrm>
          </p:grpSpPr>
          <p:pic>
            <p:nvPicPr>
              <p:cNvPr id="217" name="Picture 3"/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BEBA8EAE-BF5A-486C-A8C5-ECC9F3942E4B}">
                    <a14:imgProps xmlns:a14="http://schemas.microsoft.com/office/drawing/2010/main">
                      <a14:imgLayer r:embed="rId47">
                        <a14:imgEffect>
                          <a14:brightnessContrast bright="-25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300" y="6281071"/>
                <a:ext cx="1104900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7" name="Picture 2"/>
              <p:cNvPicPr>
                <a:picLocks noChangeAspect="1" noChangeArrowheads="1"/>
              </p:cNvPicPr>
              <p:nvPr/>
            </p:nvPicPr>
            <p:blipFill rotWithShape="1">
              <a:blip r:embed="rId48">
                <a:extLst>
                  <a:ext uri="{BEBA8EAE-BF5A-486C-A8C5-ECC9F3942E4B}">
                    <a14:imgProps xmlns:a14="http://schemas.microsoft.com/office/drawing/2010/main">
                      <a14:imgLayer r:embed="rId49">
                        <a14:imgEffect>
                          <a14:brightnessContrast brigh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65" b="39124"/>
              <a:stretch/>
            </p:blipFill>
            <p:spPr bwMode="auto">
              <a:xfrm>
                <a:off x="1400543" y="6766089"/>
                <a:ext cx="1002535" cy="1836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7" name="Picture 7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640" r="352"/>
              <a:stretch/>
            </p:blipFill>
            <p:spPr bwMode="auto">
              <a:xfrm>
                <a:off x="1362065" y="5289313"/>
                <a:ext cx="1128798" cy="242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3" name="Picture 7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331" t="33849" b="43400"/>
              <a:stretch/>
            </p:blipFill>
            <p:spPr bwMode="auto">
              <a:xfrm>
                <a:off x="1380658" y="5672702"/>
                <a:ext cx="1087675" cy="101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4" name="Picture 8"/>
              <p:cNvPicPr>
                <a:picLocks noChangeAspect="1" noChangeArrowheads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587"/>
              <a:stretch/>
            </p:blipFill>
            <p:spPr bwMode="auto">
              <a:xfrm>
                <a:off x="1373038" y="6429949"/>
                <a:ext cx="1096080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5" name="Picture 12"/>
              <p:cNvPicPr>
                <a:picLocks noChangeAspect="1" noChangeArrowheads="1"/>
              </p:cNvPicPr>
              <p:nvPr/>
            </p:nvPicPr>
            <p:blipFill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001" t="33349" b="50000"/>
              <a:stretch/>
            </p:blipFill>
            <p:spPr bwMode="auto">
              <a:xfrm>
                <a:off x="1342330" y="7460072"/>
                <a:ext cx="1159808" cy="77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5" name="Picture 9" descr="C:\Users\박대근\Desktop\김수연\methylation\이주미박사님\OSCC\PCR\2018.10.17 PCR_normal_sFRP1,sFRP4,sFRP5\sFRP5-2.jpg"/>
              <p:cNvPicPr>
                <a:picLocks noChangeAspect="1" noChangeArrowheads="1"/>
              </p:cNvPicPr>
              <p:nvPr/>
            </p:nvPicPr>
            <p:blipFill rotWithShape="1">
              <a:blip r:embed="rId50">
                <a:extLst>
                  <a:ext uri="{BEBA8EAE-BF5A-486C-A8C5-ECC9F3942E4B}">
                    <a14:imgProps xmlns:a14="http://schemas.microsoft.com/office/drawing/2010/main">
                      <a14:imgLayer r:embed="rId51">
                        <a14:imgEffect>
                          <a14:brightnessContrast bright="20000" contrast="6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861" t="78696" r="11800" b="20006"/>
              <a:stretch/>
            </p:blipFill>
            <p:spPr bwMode="auto">
              <a:xfrm>
                <a:off x="1360656" y="5964379"/>
                <a:ext cx="1116082" cy="828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4"/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004" y="7113947"/>
                <a:ext cx="10763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1" name="TextBox 220"/>
              <p:cNvSpPr txBox="1"/>
              <p:nvPr/>
            </p:nvSpPr>
            <p:spPr>
              <a:xfrm>
                <a:off x="1298179" y="4856865"/>
                <a:ext cx="49885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ctr"/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DKO2</a:t>
                </a:r>
                <a:endParaRPr lang="en-US" altLang="ko-KR" sz="9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1720237" y="4856865"/>
                <a:ext cx="3770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ctr"/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IVD</a:t>
                </a:r>
                <a:endParaRPr lang="en-US" altLang="ko-KR" sz="9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2059410" y="4856865"/>
                <a:ext cx="40107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ctr"/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altLang="ko-KR" sz="9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endParaRPr lang="en-US" altLang="ko-KR" sz="9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1318009" y="5053815"/>
                <a:ext cx="2680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1489360" y="5053815"/>
                <a:ext cx="2808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1679984" y="5053105"/>
                <a:ext cx="2680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1843716" y="5053105"/>
                <a:ext cx="2808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2042332" y="5059892"/>
                <a:ext cx="2680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2198444" y="5059892"/>
                <a:ext cx="28084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838339" y="6777609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p16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751777" y="5297549"/>
                <a:ext cx="5774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MGMT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TextBox 240"/>
              <p:cNvSpPr txBox="1"/>
              <p:nvPr/>
            </p:nvSpPr>
            <p:spPr>
              <a:xfrm>
                <a:off x="802272" y="7073621"/>
                <a:ext cx="4764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HIC1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>
                <a:off x="649185" y="7665643"/>
                <a:ext cx="7825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TCERG1L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749373" y="5593561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sFRP4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749373" y="5889573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sFRP5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TextBox 249"/>
              <p:cNvSpPr txBox="1"/>
              <p:nvPr/>
            </p:nvSpPr>
            <p:spPr>
              <a:xfrm>
                <a:off x="749373" y="6185585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sFRP2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730938" y="7369633"/>
                <a:ext cx="6190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GATA5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759792" y="6481597"/>
                <a:ext cx="5613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0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Timp3</a:t>
                </a:r>
                <a:endParaRPr lang="ko-KR" altLang="en-US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2" name="직선 연결선 311"/>
              <p:cNvCxnSpPr/>
              <p:nvPr/>
            </p:nvCxnSpPr>
            <p:spPr>
              <a:xfrm>
                <a:off x="1432515" y="5062096"/>
                <a:ext cx="216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3" name="직선 연결선 322"/>
              <p:cNvCxnSpPr/>
              <p:nvPr/>
            </p:nvCxnSpPr>
            <p:spPr>
              <a:xfrm>
                <a:off x="1791363" y="5062096"/>
                <a:ext cx="216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8" name="직선 연결선 327"/>
              <p:cNvCxnSpPr/>
              <p:nvPr/>
            </p:nvCxnSpPr>
            <p:spPr>
              <a:xfrm>
                <a:off x="2151413" y="5062096"/>
                <a:ext cx="216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01" name="Picture 15"/>
              <p:cNvPicPr>
                <a:picLocks noChangeAspect="1" noChangeArrowheads="1"/>
              </p:cNvPicPr>
              <p:nvPr/>
            </p:nvPicPr>
            <p:blipFill rotWithShape="1">
              <a:blip r:embed="rId53">
                <a:extLst>
                  <a:ext uri="{BEBA8EAE-BF5A-486C-A8C5-ECC9F3942E4B}">
                    <a14:imgProps xmlns:a14="http://schemas.microsoft.com/office/drawing/2010/main">
                      <a14:imgLayer r:embed="rId54">
                        <a14:imgEffect>
                          <a14:brightnessContrast bright="-30000" contras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660" t="44942" r="236"/>
              <a:stretch/>
            </p:blipFill>
            <p:spPr bwMode="auto">
              <a:xfrm>
                <a:off x="1361256" y="7690027"/>
                <a:ext cx="1073885" cy="225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2" name="직사각형 301"/>
              <p:cNvSpPr/>
              <p:nvPr/>
            </p:nvSpPr>
            <p:spPr>
              <a:xfrm>
                <a:off x="729403" y="4850515"/>
                <a:ext cx="1733381" cy="316374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077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박대근\Desktop\김수연\methylation\oral cancer\이주미박사님\oral cancer _methylation\논문\figure raw data\figure 5 final\S-GATA4 N (10X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6" y="414014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박대근\Desktop\김수연\methylation\oral cancer\이주미박사님\oral cancer _methylation\논문\figure raw data\figure 5 final\S-TFPI2 T (10X)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43" y="119059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박대근\Desktop\김수연\methylation\oral cancer\이주미박사님\oral cancer _methylation\논문\figure raw data\figure 5 final\S-Sox17 T (10X)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43" y="26687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박대근\Desktop\김수연\methylation\oral cancer\이주미박사님\oral cancer _methylation\논문\figure raw data\figure 5 final\S-GATA4 T (10X)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43" y="414014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박대근\Desktop\김수연\methylation\oral cancer\이주미박사님\oral cancer _methylation\논문\figure raw data\figure 5 final\S-TFPI2 N (10X)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6" y="119059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박대근\Desktop\김수연\methylation\oral cancer\이주미박사님\oral cancer _methylation\논문\figure raw data\figure 5 final\S-Sox17 N (10X)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6" y="26687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3882124" y="3077175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20705" y="1190264"/>
            <a:ext cx="332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76650" y="119026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80050" y="2648114"/>
            <a:ext cx="332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8838" y="410767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592" y="26481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6083" y="4107674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866863" y="4172107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1289398" y="1754085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117350" y="1560757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/>
          <p:cNvCxnSpPr/>
          <p:nvPr/>
        </p:nvCxnSpPr>
        <p:spPr>
          <a:xfrm flipV="1">
            <a:off x="1484730" y="4145572"/>
            <a:ext cx="626645" cy="308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1491080" y="4815497"/>
            <a:ext cx="620295" cy="7444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V="1">
            <a:off x="1697585" y="2684197"/>
            <a:ext cx="413790" cy="5527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1697585" y="3876192"/>
            <a:ext cx="413790" cy="2120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V="1">
            <a:off x="1915592" y="1190598"/>
            <a:ext cx="195783" cy="5634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1915592" y="2393300"/>
            <a:ext cx="195783" cy="2197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4509516" y="2673350"/>
            <a:ext cx="687959" cy="4038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4509516" y="3716390"/>
            <a:ext cx="681609" cy="3761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V="1">
            <a:off x="4744742" y="1205838"/>
            <a:ext cx="448725" cy="348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4723665" y="2199972"/>
            <a:ext cx="469802" cy="4130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127422" y="1813663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TFPI2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00984" y="324559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Sox17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74103" y="4712912"/>
            <a:ext cx="765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GATA4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67886" y="858122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oral</a:t>
            </a:r>
            <a:r>
              <a:rPr lang="ko-KR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mucosa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8462" y="877143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OSCC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4251845" y="4505690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연결선 46"/>
          <p:cNvCxnSpPr/>
          <p:nvPr/>
        </p:nvCxnSpPr>
        <p:spPr>
          <a:xfrm flipV="1">
            <a:off x="4879237" y="4136048"/>
            <a:ext cx="322429" cy="3696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4879237" y="5144905"/>
            <a:ext cx="322429" cy="415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1070193" y="3236977"/>
            <a:ext cx="627392" cy="63921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9" descr="C:\Users\박대근\Desktop\김수연\methylation\oral cancer\이주미박사님\oral cancer _methylation\논문\figure raw data\figure 5 final\S-TFPI2 N (40X)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66" y="1205838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박대근\Desktop\김수연\methylation\oral cancer\이주미박사님\oral cancer _methylation\논문\figure raw data\figure 5 final\S-Sox17 N (40X)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66" y="2684197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박대근\Desktop\김수연\methylation\oral cancer\이주미박사님\oral cancer _methylation\논문\figure raw data\figure 5 final\S-GATA4 N (40X)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66" y="4155926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C:\Users\박대근\Desktop\김수연\methylation\oral cancer\이주미박사님\oral cancer _methylation\논문\figure raw data\figure 5 final\S-TFPI2 T (40X)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94" y="1205838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C:\Users\박대근\Desktop\김수연\methylation\oral cancer\이주미박사님\oral cancer _methylation\논문\figure raw data\figure 5 final\S-Sox17 T (40X)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94" y="2684197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C:\Users\박대근\Desktop\김수연\methylation\oral cancer\이주미박사님\oral cancer _methylation\논문\figure raw data\figure 5 final\S-GATA4 T (40X)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94" y="4155926"/>
            <a:ext cx="1404000" cy="1404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0" y="0"/>
            <a:ext cx="674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1: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dirty="0"/>
              <a:t>Protein expression levels of TFPI2, SOX17, and GATA4 in </a:t>
            </a:r>
            <a:r>
              <a:rPr lang="en-US" altLang="ko-KR" sz="1200" dirty="0" smtClean="0"/>
              <a:t>additional set of primary </a:t>
            </a:r>
            <a:r>
              <a:rPr lang="en-US" altLang="ko-KR" sz="1200" dirty="0"/>
              <a:t>OSCC tumors and normal oral mucosa</a:t>
            </a:r>
            <a:r>
              <a:rPr lang="en-US" altLang="ko-KR" sz="1200" dirty="0" smtClean="0"/>
              <a:t>.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Related to Figure 5.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928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11975</TotalTime>
  <Words>227</Words>
  <Application>Microsoft Office PowerPoint</Application>
  <PresentationFormat>화면 슬라이드 쇼(4:3)</PresentationFormat>
  <Paragraphs>131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박대근</dc:creator>
  <cp:lastModifiedBy>JMY</cp:lastModifiedBy>
  <cp:revision>226</cp:revision>
  <dcterms:created xsi:type="dcterms:W3CDTF">2019-04-15T04:49:07Z</dcterms:created>
  <dcterms:modified xsi:type="dcterms:W3CDTF">2019-06-07T07:06:34Z</dcterms:modified>
</cp:coreProperties>
</file>