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ppt/charts/chart5.xml" ContentType="application/vnd.openxmlformats-officedocument.drawingml.chart+xml"/>
  <Override PartName="/ppt/drawings/drawing5.xml" ContentType="application/vnd.openxmlformats-officedocument.drawingml.chartshapes+xml"/>
  <Override PartName="/ppt/charts/chart6.xml" ContentType="application/vnd.openxmlformats-officedocument.drawingml.chart+xml"/>
  <Override PartName="/ppt/drawings/drawing6.xml" ContentType="application/vnd.openxmlformats-officedocument.drawingml.chartshapes+xml"/>
  <Override PartName="/ppt/charts/chart7.xml" ContentType="application/vnd.openxmlformats-officedocument.drawingml.chart+xml"/>
  <Override PartName="/ppt/notesSlides/notesSlide1.xml" ContentType="application/vnd.openxmlformats-officedocument.presentationml.notesSlide+xml"/>
  <Override PartName="/ppt/charts/chart8.xml" ContentType="application/vnd.openxmlformats-officedocument.drawingml.chart+xml"/>
  <Override PartName="/ppt/drawings/drawing7.xml" ContentType="application/vnd.openxmlformats-officedocument.drawingml.chartshapes+xml"/>
  <Override PartName="/ppt/charts/chart9.xml" ContentType="application/vnd.openxmlformats-officedocument.drawingml.chart+xml"/>
  <Override PartName="/ppt/drawings/drawing8.xml" ContentType="application/vnd.openxmlformats-officedocument.drawingml.chartshapes+xml"/>
  <Override PartName="/ppt/notesSlides/notesSlide2.xml" ContentType="application/vnd.openxmlformats-officedocument.presentationml.notesSlide+xml"/>
  <Override PartName="/ppt/charts/chart10.xml" ContentType="application/vnd.openxmlformats-officedocument.drawingml.chart+xml"/>
  <Override PartName="/ppt/drawings/drawing9.xml" ContentType="application/vnd.openxmlformats-officedocument.drawingml.chartshapes+xml"/>
  <Override PartName="/ppt/charts/chart11.xml" ContentType="application/vnd.openxmlformats-officedocument.drawingml.chart+xml"/>
  <Override PartName="/ppt/drawings/drawing10.xml" ContentType="application/vnd.openxmlformats-officedocument.drawingml.chartshapes+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67" r:id="rId2"/>
    <p:sldId id="268" r:id="rId3"/>
    <p:sldId id="273" r:id="rId4"/>
    <p:sldId id="258" r:id="rId5"/>
    <p:sldId id="269" r:id="rId6"/>
    <p:sldId id="274" r:id="rId7"/>
    <p:sldId id="272" r:id="rId8"/>
    <p:sldId id="275" r:id="rId9"/>
    <p:sldId id="270" r:id="rId10"/>
    <p:sldId id="260" r:id="rId11"/>
    <p:sldId id="262"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9784" autoAdjust="0"/>
  </p:normalViewPr>
  <p:slideViewPr>
    <p:cSldViewPr snapToGrid="0" snapToObjects="1">
      <p:cViewPr>
        <p:scale>
          <a:sx n="75" d="100"/>
          <a:sy n="75" d="100"/>
        </p:scale>
        <p:origin x="-2032" y="-4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wangxuefeng:Desktop:IL-2%20RQ.xlsx" TargetMode="External"/><Relationship Id="rId2" Type="http://schemas.openxmlformats.org/officeDocument/2006/relationships/chartUserShapes" Target="../drawings/drawing1.xml"/></Relationships>
</file>

<file path=ppt/charts/_rels/chart10.xml.rels><?xml version="1.0" encoding="UTF-8" standalone="yes"?>
<Relationships xmlns="http://schemas.openxmlformats.org/package/2006/relationships"><Relationship Id="rId1" Type="http://schemas.openxmlformats.org/officeDocument/2006/relationships/oleObject" Target="Macintosh%20HD:Users:wangxuefeng:Documents:Research:After%2020140915:Manuscripts:20151031_IL-36b%20paper:20190501_Submission%20to%20Frontiers%20in%20immunology:Revision%20edition:Figure%20S1-S4:Figure%20S2_FSC-A.xlsx" TargetMode="External"/><Relationship Id="rId2" Type="http://schemas.openxmlformats.org/officeDocument/2006/relationships/chartUserShapes" Target="../drawings/drawing9.xml"/></Relationships>
</file>

<file path=ppt/charts/_rels/chart11.xml.rels><?xml version="1.0" encoding="UTF-8" standalone="yes"?>
<Relationships xmlns="http://schemas.openxmlformats.org/package/2006/relationships"><Relationship Id="rId1" Type="http://schemas.openxmlformats.org/officeDocument/2006/relationships/oleObject" Target="Macintosh%20HD:Users:wangxuefeng:Documents:Research:After%2020140915:Manuscripts:20151031_IL-36b%20paper:20190501_Submission%20to%20Frontiers%20in%20immunology:Revision%20edition:Figure%20S1-S4:Figure%20S2_CFSE.xlsx" TargetMode="External"/><Relationship Id="rId2" Type="http://schemas.openxmlformats.org/officeDocument/2006/relationships/chartUserShapes" Target="../drawings/drawing10.xml"/></Relationships>
</file>

<file path=ppt/charts/_rels/chart12.xml.rels><?xml version="1.0" encoding="UTF-8" standalone="yes"?>
<Relationships xmlns="http://schemas.openxmlformats.org/package/2006/relationships"><Relationship Id="rId1" Type="http://schemas.openxmlformats.org/officeDocument/2006/relationships/oleObject" Target="Macintosh%20HD:Users:wangxuefeng:Documents:Research:After%2020140915:Manuscripts:20151031_IL-36b%20paper:20190501_Submission%20to%20Frontiers%20in%20immunology:Revision%20edition:Figure%20S1-S4:Fig%20S1:Fig%20S2C_IFN-g+_p-S6+.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Macintosh%20HD:Users:wangxuefeng:Documents:Research:After%2020140915:Manuscripts:20151031_IL-36b%20paper:20190501_Submission%20to%20Frontiers%20in%20immunology:Revision%20edition:Figure%20S1-S4:Fig%20S1:Fig%20S3_cell%20line%20growth.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Macintosh%20HD:Users:wangxuefeng:Documents:Research:After%2020140915:Manuscripts:20151031_IL-36b%20paper:20190501_Submission%20to%20Frontiers%20in%20immunology:Revision%20edition:Figure%20S1-S4:Fig%20S1:Fig%20S3_IL-36beta%20RQ.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Macintosh%20HD:Users:wangxuefeng:Desktop:Figure_B16-IL-36beta%20on%20nude%20mice_Tumor%20diameter.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Macintosh%20HD:Users:wangxuefeng:Documents:Research:After%2020140915:Manuscripts:20151031_IL-36b%20paper:20190501_Submission%20to%20Frontiers%20in%20immunology:Revision%20edition:Figure%20S1-S4:Fig%20S1:Fig%20S3_IL-36R%20RQ.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Macintosh%20HD:Users:wangxuefeng:Documents:Research:After%2020140915:Manuscripts:20151031_IL-36b%20paper:20190501_Submission%20to%20Frontiers%20in%20immunology:Revision%20edition:Figure%20S1-S4:Fig%20S1:Figure%20S3_Tumor%20diameter_Rapa.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Macintosh%20HD:Users:wangxuefeng:Desktop:Figure%20S3_Tumor%20diameter_injection%20of%20IL-36.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D:\&#31185;&#30740;\Work%20at%20Pittsburgh%20University\Resutls\IL-36b\IL-36b%20paper\Fig%20material\Fig-6C_CD8_NK_gdT.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wangxuefeng:Desktop:GzmB%20RQ.xlsx" TargetMode="External"/><Relationship Id="rId2" Type="http://schemas.openxmlformats.org/officeDocument/2006/relationships/chartUserShapes" Target="../drawings/drawing2.xml"/></Relationships>
</file>

<file path=ppt/charts/_rels/chart20.xml.rels><?xml version="1.0" encoding="UTF-8" standalone="yes"?>
<Relationships xmlns="http://schemas.openxmlformats.org/package/2006/relationships"><Relationship Id="rId1" Type="http://schemas.openxmlformats.org/officeDocument/2006/relationships/oleObject" Target="file:///D:\&#31185;&#30740;\Work%20at%20Pittsburgh%20University\Resutls\IL-36b\IL-36b%20paper\Fig%20material\Fig-6C_CD8_NK_gdT.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D:\&#31185;&#30740;\Work%20at%20Pittsburgh%20University\Resutls\IL-36b\IL-36b%20paper\Fig%20material\Fig-6C_B220xlsx.xlsx"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D:\&#31185;&#30740;\After%2020140915\Results\20141130_Xinzhao%20data\IL-36b_MDSC_MHCII.xlsx" TargetMode="External"/></Relationships>
</file>

<file path=ppt/charts/_rels/chart23.xml.rels><?xml version="1.0" encoding="UTF-8" standalone="yes"?>
<Relationships xmlns="http://schemas.openxmlformats.org/package/2006/relationships"><Relationship Id="rId1" Type="http://schemas.openxmlformats.org/officeDocument/2006/relationships/oleObject" Target="file:///D:\&#31185;&#30740;\After%2020140915\Results\20141130_Xinzhao%20data\IL-36b_MDSC_MHCII.xlsx" TargetMode="External"/></Relationships>
</file>

<file path=ppt/charts/_rels/chart24.xml.rels><?xml version="1.0" encoding="UTF-8" standalone="yes"?>
<Relationships xmlns="http://schemas.openxmlformats.org/package/2006/relationships"><Relationship Id="rId1" Type="http://schemas.openxmlformats.org/officeDocument/2006/relationships/oleObject" Target="Macintosh%20HD:Users:wangxuefeng:Documents:Research:After%2020140915:Manuscripts:20151031_IL-36b%20paper:20190501_Submission%20to%20Frontiers%20in%20immunology:Revision%20edition:Figure%20S1-S4:Fig%20S1:Fig%20S4_CD45%20number.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wangxuefeng:Desktop:GzmC%20RQ.xlsx" TargetMode="External"/><Relationship Id="rId2"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wangxuefeng:Desktop:IFN-g%20RQ.xlsx" TargetMode="External"/><Relationship Id="rId2" Type="http://schemas.openxmlformats.org/officeDocument/2006/relationships/chartUserShapes" Target="../drawings/drawing4.xm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wangxuefeng:Desktop:IFN-g%20ELISA.xlsx" TargetMode="External"/><Relationship Id="rId2" Type="http://schemas.openxmlformats.org/officeDocument/2006/relationships/chartUserShapes" Target="../drawings/drawing5.xm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wangxuefeng:Desktop:IL-2%20ELISA.xlsx" TargetMode="External"/><Relationship Id="rId2" Type="http://schemas.openxmlformats.org/officeDocument/2006/relationships/chartUserShapes" Target="../drawings/drawing6.xml"/></Relationships>
</file>

<file path=ppt/charts/_rels/chart7.xml.rels><?xml version="1.0" encoding="UTF-8" standalone="yes"?>
<Relationships xmlns="http://schemas.openxmlformats.org/package/2006/relationships"><Relationship Id="rId1" Type="http://schemas.openxmlformats.org/officeDocument/2006/relationships/oleObject" Target="Macintosh%20HD:Users:wangxuefeng:Desktop:Fig%20S1C_CD8%20IFN-g%20in%20vitro%20flow.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Macintosh%20HD:Users:wangxuefeng:Documents:Research:After%2020140915:Manuscripts:20151031_IL-36b%20paper:Rapamycin_IL-2,%20IFN-g_48h:IFN-g_48h_rapamycin-2.xlsx" TargetMode="External"/><Relationship Id="rId2" Type="http://schemas.openxmlformats.org/officeDocument/2006/relationships/chartUserShapes" Target="../drawings/drawing7.xml"/></Relationships>
</file>

<file path=ppt/charts/_rels/chart9.xml.rels><?xml version="1.0" encoding="UTF-8" standalone="yes"?>
<Relationships xmlns="http://schemas.openxmlformats.org/package/2006/relationships"><Relationship Id="rId1" Type="http://schemas.openxmlformats.org/officeDocument/2006/relationships/oleObject" Target="Macintosh%20HD:Users:wangxuefeng:Documents:Research:After%2020140915:Manuscripts:20151031_IL-36b%20paper:Rapamycin_IL-2,%20IFN-g_48h:IL-2_rapamycin_48h-2.xlsx" TargetMode="External"/><Relationship Id="rId2" Type="http://schemas.openxmlformats.org/officeDocument/2006/relationships/chartUserShapes" Target="../drawings/drawing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0.13684617951526"/>
          <c:y val="0.203399229743905"/>
          <c:w val="0.7196167766698"/>
          <c:h val="0.651916883136037"/>
        </c:manualLayout>
      </c:layout>
      <c:barChart>
        <c:barDir val="col"/>
        <c:grouping val="clustered"/>
        <c:varyColors val="0"/>
        <c:ser>
          <c:idx val="0"/>
          <c:order val="0"/>
          <c:tx>
            <c:strRef>
              <c:f>Sheet1!$B$4</c:f>
              <c:strCache>
                <c:ptCount val="1"/>
                <c:pt idx="0">
                  <c:v>αCD3</c:v>
                </c:pt>
              </c:strCache>
            </c:strRef>
          </c:tx>
          <c:spPr>
            <a:solidFill>
              <a:schemeClr val="bg1"/>
            </a:solidFill>
            <a:ln>
              <a:solidFill>
                <a:schemeClr val="tx1"/>
              </a:solidFill>
            </a:ln>
            <a:effectLst/>
          </c:spPr>
          <c:invertIfNegative val="0"/>
          <c:errBars>
            <c:errBarType val="plus"/>
            <c:errValType val="cust"/>
            <c:noEndCap val="0"/>
            <c:plus>
              <c:numRef>
                <c:f>Sheet1!$G$4:$H$4</c:f>
                <c:numCache>
                  <c:formatCode>General</c:formatCode>
                  <c:ptCount val="2"/>
                  <c:pt idx="0">
                    <c:v>1.6</c:v>
                  </c:pt>
                  <c:pt idx="1">
                    <c:v>1.22947576994228</c:v>
                  </c:pt>
                </c:numCache>
              </c:numRef>
            </c:plus>
            <c:minus>
              <c:numRef>
                <c:f>Sheet1!$I$4:$J$4</c:f>
                <c:numCache>
                  <c:formatCode>General</c:formatCode>
                  <c:ptCount val="2"/>
                  <c:pt idx="0">
                    <c:v>0.427611389584969</c:v>
                  </c:pt>
                </c:numCache>
              </c:numRef>
            </c:minus>
            <c:spPr>
              <a:noFill/>
              <a:ln w="9525" cap="flat" cmpd="sng" algn="ctr">
                <a:solidFill>
                  <a:schemeClr val="tx1"/>
                </a:solidFill>
                <a:round/>
              </a:ln>
              <a:effectLst/>
            </c:spPr>
          </c:errBars>
          <c:cat>
            <c:numRef>
              <c:f>Sheet1!$C$3:$E$3</c:f>
              <c:numCache>
                <c:formatCode>General</c:formatCode>
                <c:ptCount val="3"/>
              </c:numCache>
            </c:numRef>
          </c:cat>
          <c:val>
            <c:numRef>
              <c:f>Sheet1!$C$4:$E$4</c:f>
              <c:numCache>
                <c:formatCode>0.00_ </c:formatCode>
                <c:ptCount val="3"/>
                <c:pt idx="0">
                  <c:v>30.43542634255158</c:v>
                </c:pt>
                <c:pt idx="1">
                  <c:v>11.1137906536271</c:v>
                </c:pt>
                <c:pt idx="2">
                  <c:v>1.56870294775527</c:v>
                </c:pt>
              </c:numCache>
            </c:numRef>
          </c:val>
        </c:ser>
        <c:ser>
          <c:idx val="1"/>
          <c:order val="1"/>
          <c:tx>
            <c:strRef>
              <c:f>Sheet1!$B$5</c:f>
              <c:strCache>
                <c:ptCount val="1"/>
                <c:pt idx="0">
                  <c:v>αCD3+IL-36β</c:v>
                </c:pt>
              </c:strCache>
            </c:strRef>
          </c:tx>
          <c:spPr>
            <a:solidFill>
              <a:schemeClr val="tx1"/>
            </a:solidFill>
            <a:ln>
              <a:solidFill>
                <a:schemeClr val="tx1"/>
              </a:solidFill>
            </a:ln>
            <a:effectLst/>
          </c:spPr>
          <c:invertIfNegative val="0"/>
          <c:errBars>
            <c:errBarType val="plus"/>
            <c:errValType val="cust"/>
            <c:noEndCap val="0"/>
            <c:plus>
              <c:numRef>
                <c:f>Sheet1!$G$5:$H$5</c:f>
                <c:numCache>
                  <c:formatCode>General</c:formatCode>
                  <c:ptCount val="2"/>
                  <c:pt idx="0">
                    <c:v>4.72349871647112</c:v>
                  </c:pt>
                  <c:pt idx="1">
                    <c:v>3.37587711654634</c:v>
                  </c:pt>
                </c:numCache>
              </c:numRef>
            </c:plus>
            <c:minus>
              <c:numRef>
                <c:f>Sheet1!$I$5:$J$5</c:f>
                <c:numCache>
                  <c:formatCode>General</c:formatCode>
                  <c:ptCount val="2"/>
                  <c:pt idx="0">
                    <c:v>0.5</c:v>
                  </c:pt>
                </c:numCache>
              </c:numRef>
            </c:minus>
            <c:spPr>
              <a:noFill/>
              <a:ln w="9525" cap="flat" cmpd="sng" algn="ctr">
                <a:solidFill>
                  <a:schemeClr val="tx1"/>
                </a:solidFill>
                <a:round/>
              </a:ln>
              <a:effectLst/>
            </c:spPr>
          </c:errBars>
          <c:cat>
            <c:numRef>
              <c:f>Sheet1!$C$3:$E$3</c:f>
              <c:numCache>
                <c:formatCode>General</c:formatCode>
                <c:ptCount val="3"/>
              </c:numCache>
            </c:numRef>
          </c:cat>
          <c:val>
            <c:numRef>
              <c:f>Sheet1!$C$5:$E$5</c:f>
              <c:numCache>
                <c:formatCode>0.00_ </c:formatCode>
                <c:ptCount val="3"/>
                <c:pt idx="0">
                  <c:v>77.5331607791086</c:v>
                </c:pt>
                <c:pt idx="1">
                  <c:v>43.0891600039372</c:v>
                </c:pt>
                <c:pt idx="2">
                  <c:v>2.5139866004219</c:v>
                </c:pt>
              </c:numCache>
            </c:numRef>
          </c:val>
        </c:ser>
        <c:dLbls>
          <c:showLegendKey val="0"/>
          <c:showVal val="0"/>
          <c:showCatName val="0"/>
          <c:showSerName val="0"/>
          <c:showPercent val="0"/>
          <c:showBubbleSize val="0"/>
        </c:dLbls>
        <c:gapWidth val="210"/>
        <c:axId val="2118814360"/>
        <c:axId val="2118817896"/>
      </c:barChart>
      <c:catAx>
        <c:axId val="2118814360"/>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0" vertOverflow="ellipsis" vert="horz" wrap="square" anchor="ctr" anchorCtr="1"/>
          <a:lstStyle/>
          <a:p>
            <a:pPr>
              <a:defRPr lang="zh-CN" sz="1600" b="0" i="0" u="none" strike="noStrike" kern="1200" cap="none" spc="0" normalizeH="0" baseline="0">
                <a:solidFill>
                  <a:schemeClr val="tx1"/>
                </a:solidFill>
                <a:uFill>
                  <a:solidFill>
                    <a:schemeClr val="tx1"/>
                  </a:solidFill>
                </a:uFill>
                <a:latin typeface="Arial"/>
                <a:ea typeface="+mn-ea"/>
                <a:cs typeface="Arial"/>
              </a:defRPr>
            </a:pPr>
            <a:endParaRPr lang="en-US"/>
          </a:p>
        </c:txPr>
        <c:crossAx val="2118817896"/>
        <c:crosses val="autoZero"/>
        <c:auto val="1"/>
        <c:lblAlgn val="ctr"/>
        <c:lblOffset val="100"/>
        <c:noMultiLvlLbl val="0"/>
      </c:catAx>
      <c:valAx>
        <c:axId val="2118817896"/>
        <c:scaling>
          <c:orientation val="minMax"/>
        </c:scaling>
        <c:delete val="0"/>
        <c:axPos val="l"/>
        <c:majorGridlines>
          <c:spPr>
            <a:ln w="9525" cap="flat" cmpd="sng" algn="ctr">
              <a:noFill/>
              <a:round/>
            </a:ln>
            <a:effectLst/>
          </c:spPr>
        </c:majorGridlines>
        <c:numFmt formatCode="General" sourceLinked="0"/>
        <c:majorTickMark val="out"/>
        <c:minorTickMark val="none"/>
        <c:tickLblPos val="nextTo"/>
        <c:spPr>
          <a:noFill/>
          <a:ln>
            <a:solidFill>
              <a:schemeClr val="tx1"/>
            </a:solidFill>
          </a:ln>
          <a:effectLst/>
        </c:spPr>
        <c:txPr>
          <a:bodyPr rot="-6000000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crossAx val="2118814360"/>
        <c:crosses val="autoZero"/>
        <c:crossBetween val="between"/>
      </c:valAx>
      <c:spPr>
        <a:noFill/>
        <a:ln>
          <a:noFill/>
        </a:ln>
        <a:effectLst/>
      </c:spPr>
    </c:plotArea>
    <c:legend>
      <c:legendPos val="r"/>
      <c:legendEntry>
        <c:idx val="0"/>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egendEntry>
        <c:idx val="1"/>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ayout>
        <c:manualLayout>
          <c:xMode val="edge"/>
          <c:yMode val="edge"/>
          <c:x val="0.22050656880801"/>
          <c:y val="0.00430664968096501"/>
          <c:w val="0.622564273703723"/>
          <c:h val="0.161124743509145"/>
        </c:manualLayout>
      </c:layout>
      <c:overlay val="0"/>
      <c:spPr>
        <a:noFill/>
        <a:ln>
          <a:noFill/>
        </a:ln>
        <a:effectLst/>
      </c:spPr>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
    <c:plotVisOnly val="1"/>
    <c:dispBlanksAs val="gap"/>
    <c:showDLblsOverMax val="0"/>
  </c:chart>
  <c:spPr>
    <a:solidFill>
      <a:schemeClr val="bg1"/>
    </a:solidFill>
    <a:ln w="12700" cap="flat" cmpd="sng" algn="ctr">
      <a:noFill/>
      <a:round/>
    </a:ln>
    <a:effectLst/>
  </c:spPr>
  <c:txPr>
    <a:bodyPr/>
    <a:lstStyle/>
    <a:p>
      <a:pPr>
        <a:defRPr lang="zh-CN" u="none" strike="noStrike" kern="1200" cap="none" spc="0" normalizeH="0">
          <a:solidFill>
            <a:schemeClr val="tx1"/>
          </a:solidFill>
          <a:uFill>
            <a:solidFill>
              <a:schemeClr val="tx1"/>
            </a:solidFill>
          </a:uFill>
        </a:defRPr>
      </a:pPr>
      <a:endParaRPr lang="en-US"/>
    </a:p>
  </c:txPr>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0.13684617951526"/>
          <c:y val="0.0675996511908734"/>
          <c:w val="0.756177353907481"/>
          <c:h val="0.78771645021645"/>
        </c:manualLayout>
      </c:layout>
      <c:barChart>
        <c:barDir val="col"/>
        <c:grouping val="clustered"/>
        <c:varyColors val="0"/>
        <c:ser>
          <c:idx val="0"/>
          <c:order val="0"/>
          <c:tx>
            <c:strRef>
              <c:f>Sheet1!$B$34</c:f>
              <c:strCache>
                <c:ptCount val="1"/>
                <c:pt idx="0">
                  <c:v>0</c:v>
                </c:pt>
              </c:strCache>
            </c:strRef>
          </c:tx>
          <c:spPr>
            <a:solidFill>
              <a:schemeClr val="bg1">
                <a:lumMod val="75000"/>
              </a:schemeClr>
            </a:solidFill>
            <a:ln>
              <a:noFill/>
            </a:ln>
            <a:effectLst/>
          </c:spPr>
          <c:invertIfNegative val="0"/>
          <c:errBars>
            <c:errBarType val="plus"/>
            <c:errValType val="cust"/>
            <c:noEndCap val="0"/>
            <c:plus>
              <c:numRef>
                <c:f>Sheet1!$E$34:$F$34</c:f>
                <c:numCache>
                  <c:formatCode>General</c:formatCode>
                  <c:ptCount val="2"/>
                  <c:pt idx="0">
                    <c:v>2.2</c:v>
                  </c:pt>
                  <c:pt idx="1">
                    <c:v>1.5</c:v>
                  </c:pt>
                </c:numCache>
              </c:numRef>
            </c:plus>
            <c:minus>
              <c:numRef>
                <c:f>Sheet1!$G$34:$H$34</c:f>
                <c:numCache>
                  <c:formatCode>General</c:formatCode>
                  <c:ptCount val="2"/>
                  <c:pt idx="0">
                    <c:v>1.1</c:v>
                  </c:pt>
                  <c:pt idx="1">
                    <c:v>0.75</c:v>
                  </c:pt>
                </c:numCache>
              </c:numRef>
            </c:minus>
            <c:spPr>
              <a:noFill/>
              <a:ln w="9525" cap="flat" cmpd="sng" algn="ctr">
                <a:solidFill>
                  <a:schemeClr val="tx1">
                    <a:lumMod val="65000"/>
                    <a:lumOff val="35000"/>
                  </a:schemeClr>
                </a:solidFill>
                <a:round/>
              </a:ln>
              <a:effectLst/>
            </c:spPr>
          </c:errBars>
          <c:cat>
            <c:strRef>
              <c:f>Sheet1!$C$33:$D$33</c:f>
              <c:strCache>
                <c:ptCount val="2"/>
                <c:pt idx="0">
                  <c:v>αCD3+DMSO</c:v>
                </c:pt>
                <c:pt idx="1">
                  <c:v>αCD3+Rapa</c:v>
                </c:pt>
              </c:strCache>
            </c:strRef>
          </c:cat>
          <c:val>
            <c:numRef>
              <c:f>Sheet1!$C$34:$D$34</c:f>
              <c:numCache>
                <c:formatCode>General</c:formatCode>
                <c:ptCount val="2"/>
                <c:pt idx="0">
                  <c:v>34.8</c:v>
                </c:pt>
                <c:pt idx="1">
                  <c:v>17.5</c:v>
                </c:pt>
              </c:numCache>
            </c:numRef>
          </c:val>
        </c:ser>
        <c:ser>
          <c:idx val="1"/>
          <c:order val="1"/>
          <c:tx>
            <c:strRef>
              <c:f>Sheet1!$B$35</c:f>
              <c:strCache>
                <c:ptCount val="1"/>
                <c:pt idx="0">
                  <c:v>1</c:v>
                </c:pt>
              </c:strCache>
            </c:strRef>
          </c:tx>
          <c:spPr>
            <a:solidFill>
              <a:schemeClr val="bg1">
                <a:lumMod val="65000"/>
              </a:schemeClr>
            </a:solidFill>
            <a:ln>
              <a:noFill/>
            </a:ln>
            <a:effectLst/>
          </c:spPr>
          <c:invertIfNegative val="0"/>
          <c:errBars>
            <c:errBarType val="plus"/>
            <c:errValType val="cust"/>
            <c:noEndCap val="0"/>
            <c:plus>
              <c:numRef>
                <c:f>Sheet1!$E$35:$F$35</c:f>
                <c:numCache>
                  <c:formatCode>General</c:formatCode>
                  <c:ptCount val="2"/>
                  <c:pt idx="0">
                    <c:v>3.0</c:v>
                  </c:pt>
                  <c:pt idx="1">
                    <c:v>1.9</c:v>
                  </c:pt>
                </c:numCache>
              </c:numRef>
            </c:plus>
            <c:minus>
              <c:numRef>
                <c:f>Sheet1!$G$35:$H$35</c:f>
                <c:numCache>
                  <c:formatCode>General</c:formatCode>
                  <c:ptCount val="2"/>
                  <c:pt idx="0">
                    <c:v>1.5</c:v>
                  </c:pt>
                  <c:pt idx="1">
                    <c:v>0.95</c:v>
                  </c:pt>
                </c:numCache>
              </c:numRef>
            </c:minus>
            <c:spPr>
              <a:noFill/>
              <a:ln w="9525" cap="flat" cmpd="sng" algn="ctr">
                <a:solidFill>
                  <a:schemeClr val="tx1">
                    <a:lumMod val="65000"/>
                    <a:lumOff val="35000"/>
                  </a:schemeClr>
                </a:solidFill>
                <a:round/>
              </a:ln>
              <a:effectLst/>
            </c:spPr>
          </c:errBars>
          <c:cat>
            <c:strRef>
              <c:f>Sheet1!$C$33:$D$33</c:f>
              <c:strCache>
                <c:ptCount val="2"/>
                <c:pt idx="0">
                  <c:v>αCD3+DMSO</c:v>
                </c:pt>
                <c:pt idx="1">
                  <c:v>αCD3+Rapa</c:v>
                </c:pt>
              </c:strCache>
            </c:strRef>
          </c:cat>
          <c:val>
            <c:numRef>
              <c:f>Sheet1!$C$35:$D$35</c:f>
              <c:numCache>
                <c:formatCode>General</c:formatCode>
                <c:ptCount val="2"/>
                <c:pt idx="0">
                  <c:v>48.5</c:v>
                </c:pt>
                <c:pt idx="1">
                  <c:v>20.2</c:v>
                </c:pt>
              </c:numCache>
            </c:numRef>
          </c:val>
        </c:ser>
        <c:ser>
          <c:idx val="2"/>
          <c:order val="2"/>
          <c:tx>
            <c:strRef>
              <c:f>Sheet1!$B$36</c:f>
              <c:strCache>
                <c:ptCount val="1"/>
                <c:pt idx="0">
                  <c:v>5</c:v>
                </c:pt>
              </c:strCache>
            </c:strRef>
          </c:tx>
          <c:spPr>
            <a:solidFill>
              <a:schemeClr val="dk1">
                <a:tint val="75000"/>
              </a:schemeClr>
            </a:solidFill>
            <a:ln>
              <a:noFill/>
            </a:ln>
            <a:effectLst/>
          </c:spPr>
          <c:invertIfNegative val="0"/>
          <c:errBars>
            <c:errBarType val="plus"/>
            <c:errValType val="cust"/>
            <c:noEndCap val="0"/>
            <c:plus>
              <c:numRef>
                <c:f>Sheet1!$E$36:$F$36</c:f>
                <c:numCache>
                  <c:formatCode>General</c:formatCode>
                  <c:ptCount val="2"/>
                  <c:pt idx="0">
                    <c:v>7.5</c:v>
                  </c:pt>
                  <c:pt idx="1">
                    <c:v>2.1</c:v>
                  </c:pt>
                </c:numCache>
              </c:numRef>
            </c:plus>
            <c:minus>
              <c:numRef>
                <c:f>Sheet1!$G$36:$H$36</c:f>
                <c:numCache>
                  <c:formatCode>General</c:formatCode>
                  <c:ptCount val="2"/>
                  <c:pt idx="0">
                    <c:v>3.75</c:v>
                  </c:pt>
                  <c:pt idx="1">
                    <c:v>1.05</c:v>
                  </c:pt>
                </c:numCache>
              </c:numRef>
            </c:minus>
            <c:spPr>
              <a:noFill/>
              <a:ln w="9525" cap="flat" cmpd="sng" algn="ctr">
                <a:solidFill>
                  <a:schemeClr val="tx1">
                    <a:lumMod val="65000"/>
                    <a:lumOff val="35000"/>
                  </a:schemeClr>
                </a:solidFill>
                <a:round/>
              </a:ln>
              <a:effectLst/>
            </c:spPr>
          </c:errBars>
          <c:cat>
            <c:strRef>
              <c:f>Sheet1!$C$33:$D$33</c:f>
              <c:strCache>
                <c:ptCount val="2"/>
                <c:pt idx="0">
                  <c:v>αCD3+DMSO</c:v>
                </c:pt>
                <c:pt idx="1">
                  <c:v>αCD3+Rapa</c:v>
                </c:pt>
              </c:strCache>
            </c:strRef>
          </c:cat>
          <c:val>
            <c:numRef>
              <c:f>Sheet1!$C$36:$D$36</c:f>
              <c:numCache>
                <c:formatCode>General</c:formatCode>
                <c:ptCount val="2"/>
                <c:pt idx="0">
                  <c:v>61.2</c:v>
                </c:pt>
                <c:pt idx="1">
                  <c:v>26.8</c:v>
                </c:pt>
              </c:numCache>
            </c:numRef>
          </c:val>
        </c:ser>
        <c:ser>
          <c:idx val="3"/>
          <c:order val="3"/>
          <c:tx>
            <c:strRef>
              <c:f>Sheet1!$B$37</c:f>
              <c:strCache>
                <c:ptCount val="1"/>
                <c:pt idx="0">
                  <c:v>25</c:v>
                </c:pt>
              </c:strCache>
            </c:strRef>
          </c:tx>
          <c:spPr>
            <a:solidFill>
              <a:schemeClr val="bg1">
                <a:lumMod val="50000"/>
              </a:schemeClr>
            </a:solidFill>
            <a:ln>
              <a:noFill/>
            </a:ln>
            <a:effectLst/>
          </c:spPr>
          <c:invertIfNegative val="0"/>
          <c:errBars>
            <c:errBarType val="plus"/>
            <c:errValType val="cust"/>
            <c:noEndCap val="0"/>
            <c:plus>
              <c:numRef>
                <c:f>Sheet1!$E$37:$F$37</c:f>
                <c:numCache>
                  <c:formatCode>General</c:formatCode>
                  <c:ptCount val="2"/>
                  <c:pt idx="0">
                    <c:v>7.1</c:v>
                  </c:pt>
                  <c:pt idx="1">
                    <c:v>3.2</c:v>
                  </c:pt>
                </c:numCache>
              </c:numRef>
            </c:plus>
            <c:minus>
              <c:numRef>
                <c:f>Sheet1!$G$37:$H$37</c:f>
                <c:numCache>
                  <c:formatCode>General</c:formatCode>
                  <c:ptCount val="2"/>
                  <c:pt idx="0">
                    <c:v>3.55</c:v>
                  </c:pt>
                  <c:pt idx="1">
                    <c:v>1.6</c:v>
                  </c:pt>
                </c:numCache>
              </c:numRef>
            </c:minus>
            <c:spPr>
              <a:noFill/>
              <a:ln w="9525" cap="flat" cmpd="sng" algn="ctr">
                <a:solidFill>
                  <a:schemeClr val="tx1">
                    <a:lumMod val="65000"/>
                    <a:lumOff val="35000"/>
                  </a:schemeClr>
                </a:solidFill>
                <a:round/>
              </a:ln>
              <a:effectLst/>
            </c:spPr>
          </c:errBars>
          <c:cat>
            <c:strRef>
              <c:f>Sheet1!$C$33:$D$33</c:f>
              <c:strCache>
                <c:ptCount val="2"/>
                <c:pt idx="0">
                  <c:v>αCD3+DMSO</c:v>
                </c:pt>
                <c:pt idx="1">
                  <c:v>αCD3+Rapa</c:v>
                </c:pt>
              </c:strCache>
            </c:strRef>
          </c:cat>
          <c:val>
            <c:numRef>
              <c:f>Sheet1!$C$37:$D$37</c:f>
              <c:numCache>
                <c:formatCode>General</c:formatCode>
                <c:ptCount val="2"/>
                <c:pt idx="0">
                  <c:v>78.5</c:v>
                </c:pt>
                <c:pt idx="1">
                  <c:v>29.3</c:v>
                </c:pt>
              </c:numCache>
            </c:numRef>
          </c:val>
        </c:ser>
        <c:ser>
          <c:idx val="4"/>
          <c:order val="4"/>
          <c:tx>
            <c:strRef>
              <c:f>Sheet1!$B$38</c:f>
              <c:strCache>
                <c:ptCount val="1"/>
                <c:pt idx="0">
                  <c:v>50</c:v>
                </c:pt>
              </c:strCache>
            </c:strRef>
          </c:tx>
          <c:spPr>
            <a:solidFill>
              <a:schemeClr val="tx1">
                <a:lumMod val="75000"/>
                <a:lumOff val="25000"/>
              </a:schemeClr>
            </a:solidFill>
            <a:ln>
              <a:noFill/>
            </a:ln>
            <a:effectLst/>
          </c:spPr>
          <c:invertIfNegative val="0"/>
          <c:errBars>
            <c:errBarType val="plus"/>
            <c:errValType val="cust"/>
            <c:noEndCap val="0"/>
            <c:plus>
              <c:numRef>
                <c:f>Sheet1!$E$38:$F$38</c:f>
                <c:numCache>
                  <c:formatCode>General</c:formatCode>
                  <c:ptCount val="2"/>
                  <c:pt idx="0">
                    <c:v>8.8</c:v>
                  </c:pt>
                  <c:pt idx="1">
                    <c:v>4.7</c:v>
                  </c:pt>
                </c:numCache>
              </c:numRef>
            </c:plus>
            <c:minus>
              <c:numRef>
                <c:f>Sheet1!$G$38:$H$38</c:f>
                <c:numCache>
                  <c:formatCode>General</c:formatCode>
                  <c:ptCount val="2"/>
                  <c:pt idx="0">
                    <c:v>4.4</c:v>
                  </c:pt>
                  <c:pt idx="1">
                    <c:v>2.35</c:v>
                  </c:pt>
                </c:numCache>
              </c:numRef>
            </c:minus>
            <c:spPr>
              <a:noFill/>
              <a:ln w="9525" cap="flat" cmpd="sng" algn="ctr">
                <a:solidFill>
                  <a:schemeClr val="tx1">
                    <a:lumMod val="65000"/>
                    <a:lumOff val="35000"/>
                  </a:schemeClr>
                </a:solidFill>
                <a:round/>
              </a:ln>
              <a:effectLst/>
            </c:spPr>
          </c:errBars>
          <c:cat>
            <c:strRef>
              <c:f>Sheet1!$C$33:$D$33</c:f>
              <c:strCache>
                <c:ptCount val="2"/>
                <c:pt idx="0">
                  <c:v>αCD3+DMSO</c:v>
                </c:pt>
                <c:pt idx="1">
                  <c:v>αCD3+Rapa</c:v>
                </c:pt>
              </c:strCache>
            </c:strRef>
          </c:cat>
          <c:val>
            <c:numRef>
              <c:f>Sheet1!$C$38:$D$38</c:f>
              <c:numCache>
                <c:formatCode>General</c:formatCode>
                <c:ptCount val="2"/>
                <c:pt idx="0">
                  <c:v>86.5</c:v>
                </c:pt>
                <c:pt idx="1">
                  <c:v>33.6</c:v>
                </c:pt>
              </c:numCache>
            </c:numRef>
          </c:val>
        </c:ser>
        <c:ser>
          <c:idx val="5"/>
          <c:order val="5"/>
          <c:tx>
            <c:strRef>
              <c:f>Sheet1!$B$39</c:f>
              <c:strCache>
                <c:ptCount val="1"/>
                <c:pt idx="0">
                  <c:v>100</c:v>
                </c:pt>
              </c:strCache>
            </c:strRef>
          </c:tx>
          <c:spPr>
            <a:solidFill>
              <a:schemeClr val="tx1">
                <a:lumMod val="95000"/>
                <a:lumOff val="5000"/>
              </a:schemeClr>
            </a:solidFill>
            <a:ln>
              <a:noFill/>
            </a:ln>
            <a:effectLst/>
          </c:spPr>
          <c:invertIfNegative val="0"/>
          <c:errBars>
            <c:errBarType val="plus"/>
            <c:errValType val="cust"/>
            <c:noEndCap val="0"/>
            <c:plus>
              <c:numRef>
                <c:f>Sheet1!$E$39:$F$39</c:f>
                <c:numCache>
                  <c:formatCode>General</c:formatCode>
                  <c:ptCount val="2"/>
                  <c:pt idx="0">
                    <c:v>8.5</c:v>
                  </c:pt>
                  <c:pt idx="1">
                    <c:v>5.8</c:v>
                  </c:pt>
                </c:numCache>
              </c:numRef>
            </c:plus>
            <c:minus>
              <c:numRef>
                <c:f>Sheet1!$G$39:$H$39</c:f>
                <c:numCache>
                  <c:formatCode>General</c:formatCode>
                  <c:ptCount val="2"/>
                  <c:pt idx="0">
                    <c:v>4.25</c:v>
                  </c:pt>
                  <c:pt idx="1">
                    <c:v>2.9</c:v>
                  </c:pt>
                </c:numCache>
              </c:numRef>
            </c:minus>
            <c:spPr>
              <a:noFill/>
              <a:ln w="9525" cap="flat" cmpd="sng" algn="ctr">
                <a:solidFill>
                  <a:schemeClr val="tx1">
                    <a:lumMod val="65000"/>
                    <a:lumOff val="35000"/>
                  </a:schemeClr>
                </a:solidFill>
                <a:round/>
              </a:ln>
              <a:effectLst/>
            </c:spPr>
          </c:errBars>
          <c:cat>
            <c:strRef>
              <c:f>Sheet1!$C$33:$D$33</c:f>
              <c:strCache>
                <c:ptCount val="2"/>
                <c:pt idx="0">
                  <c:v>αCD3+DMSO</c:v>
                </c:pt>
                <c:pt idx="1">
                  <c:v>αCD3+Rapa</c:v>
                </c:pt>
              </c:strCache>
            </c:strRef>
          </c:cat>
          <c:val>
            <c:numRef>
              <c:f>Sheet1!$C$39:$D$39</c:f>
              <c:numCache>
                <c:formatCode>General</c:formatCode>
                <c:ptCount val="2"/>
                <c:pt idx="0">
                  <c:v>88.6</c:v>
                </c:pt>
                <c:pt idx="1">
                  <c:v>35.5</c:v>
                </c:pt>
              </c:numCache>
            </c:numRef>
          </c:val>
        </c:ser>
        <c:dLbls>
          <c:showLegendKey val="0"/>
          <c:showVal val="0"/>
          <c:showCatName val="0"/>
          <c:showSerName val="0"/>
          <c:showPercent val="0"/>
          <c:showBubbleSize val="0"/>
        </c:dLbls>
        <c:gapWidth val="210"/>
        <c:axId val="2121798728"/>
        <c:axId val="2121802280"/>
      </c:barChart>
      <c:catAx>
        <c:axId val="2121798728"/>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0" vertOverflow="ellipsis" vert="horz" wrap="square" anchor="ctr" anchorCtr="1"/>
          <a:lstStyle/>
          <a:p>
            <a:pPr>
              <a:defRPr lang="zh-CN" sz="1600" b="0" i="0" u="none" strike="noStrike" kern="1200" cap="none" spc="0" normalizeH="0" baseline="0">
                <a:solidFill>
                  <a:schemeClr val="tx1"/>
                </a:solidFill>
                <a:uFill>
                  <a:solidFill>
                    <a:schemeClr val="tx1"/>
                  </a:solidFill>
                </a:uFill>
                <a:latin typeface="Arial"/>
                <a:ea typeface="+mn-ea"/>
                <a:cs typeface="Arial"/>
              </a:defRPr>
            </a:pPr>
            <a:endParaRPr lang="en-US"/>
          </a:p>
        </c:txPr>
        <c:crossAx val="2121802280"/>
        <c:crosses val="autoZero"/>
        <c:auto val="1"/>
        <c:lblAlgn val="ctr"/>
        <c:lblOffset val="100"/>
        <c:noMultiLvlLbl val="0"/>
      </c:catAx>
      <c:valAx>
        <c:axId val="2121802280"/>
        <c:scaling>
          <c:orientation val="minMax"/>
          <c:max val="100.0"/>
        </c:scaling>
        <c:delete val="0"/>
        <c:axPos val="l"/>
        <c:majorGridlines>
          <c:spPr>
            <a:ln w="9525" cap="flat" cmpd="sng" algn="ctr">
              <a:noFill/>
              <a:round/>
            </a:ln>
            <a:effectLst/>
          </c:spPr>
        </c:majorGridlines>
        <c:numFmt formatCode="General" sourceLinked="1"/>
        <c:majorTickMark val="out"/>
        <c:minorTickMark val="none"/>
        <c:tickLblPos val="nextTo"/>
        <c:spPr>
          <a:noFill/>
          <a:ln>
            <a:solidFill>
              <a:schemeClr val="tx1"/>
            </a:solidFill>
          </a:ln>
          <a:effectLst/>
        </c:spPr>
        <c:txPr>
          <a:bodyPr rot="-6000000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crossAx val="2121798728"/>
        <c:crosses val="autoZero"/>
        <c:crossBetween val="between"/>
        <c:majorUnit val="20.0"/>
      </c:valAx>
      <c:spPr>
        <a:noFill/>
        <a:ln>
          <a:solidFill>
            <a:schemeClr val="bg1"/>
          </a:solidFill>
        </a:ln>
        <a:effectLst/>
      </c:spPr>
    </c:plotArea>
    <c:legend>
      <c:legendPos val="r"/>
      <c:legendEntry>
        <c:idx val="0"/>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egendEntry>
        <c:idx val="1"/>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egendEntry>
        <c:idx val="2"/>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egendEntry>
        <c:idx val="3"/>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egendEntry>
        <c:idx val="4"/>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egendEntry>
        <c:idx val="5"/>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ayout>
        <c:manualLayout>
          <c:xMode val="edge"/>
          <c:yMode val="edge"/>
          <c:x val="0.5745063827876"/>
          <c:y val="0.100542539356629"/>
          <c:w val="0.341547151210975"/>
          <c:h val="0.247099468386635"/>
        </c:manualLayout>
      </c:layout>
      <c:overlay val="0"/>
      <c:spPr>
        <a:noFill/>
        <a:ln>
          <a:noFill/>
        </a:ln>
        <a:effectLst/>
      </c:spPr>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
    <c:plotVisOnly val="1"/>
    <c:dispBlanksAs val="gap"/>
    <c:showDLblsOverMax val="0"/>
  </c:chart>
  <c:spPr>
    <a:solidFill>
      <a:schemeClr val="bg1"/>
    </a:solidFill>
    <a:ln w="12700" cap="flat" cmpd="sng" algn="ctr">
      <a:solidFill>
        <a:schemeClr val="bg1"/>
      </a:solidFill>
      <a:round/>
    </a:ln>
    <a:effectLst/>
  </c:spPr>
  <c:txPr>
    <a:bodyPr/>
    <a:lstStyle/>
    <a:p>
      <a:pPr>
        <a:defRPr lang="zh-CN" u="none" strike="noStrike" kern="1200" cap="none" spc="0" normalizeH="0">
          <a:solidFill>
            <a:schemeClr val="tx1"/>
          </a:solidFill>
          <a:uFill>
            <a:solidFill>
              <a:schemeClr val="tx1"/>
            </a:solidFill>
          </a:uFill>
        </a:defRPr>
      </a:pPr>
      <a:endParaRPr lang="en-US"/>
    </a:p>
  </c:txPr>
  <c:externalData r:id="rId1">
    <c:autoUpdate val="0"/>
  </c:externalData>
  <c:userShapes r:id="rId2"/>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0.13684617951526"/>
          <c:y val="0.13746009475655"/>
          <c:w val="0.756177353907481"/>
          <c:h val="0.717855934062592"/>
        </c:manualLayout>
      </c:layout>
      <c:barChart>
        <c:barDir val="col"/>
        <c:grouping val="clustered"/>
        <c:varyColors val="0"/>
        <c:ser>
          <c:idx val="0"/>
          <c:order val="0"/>
          <c:tx>
            <c:strRef>
              <c:f>Sheet1!$B$34</c:f>
              <c:strCache>
                <c:ptCount val="1"/>
                <c:pt idx="0">
                  <c:v>0</c:v>
                </c:pt>
              </c:strCache>
            </c:strRef>
          </c:tx>
          <c:spPr>
            <a:solidFill>
              <a:schemeClr val="bg1">
                <a:lumMod val="75000"/>
              </a:schemeClr>
            </a:solidFill>
            <a:ln>
              <a:noFill/>
            </a:ln>
            <a:effectLst/>
          </c:spPr>
          <c:invertIfNegative val="0"/>
          <c:errBars>
            <c:errBarType val="plus"/>
            <c:errValType val="cust"/>
            <c:noEndCap val="0"/>
            <c:plus>
              <c:numRef>
                <c:f>Sheet1!$E$34:$F$34</c:f>
                <c:numCache>
                  <c:formatCode>General</c:formatCode>
                  <c:ptCount val="2"/>
                  <c:pt idx="0">
                    <c:v>3.5</c:v>
                  </c:pt>
                  <c:pt idx="1">
                    <c:v>2.1</c:v>
                  </c:pt>
                </c:numCache>
              </c:numRef>
            </c:plus>
            <c:minus>
              <c:numRef>
                <c:f>Sheet1!$G$34:$H$34</c:f>
                <c:numCache>
                  <c:formatCode>General</c:formatCode>
                  <c:ptCount val="2"/>
                  <c:pt idx="0">
                    <c:v>1.75</c:v>
                  </c:pt>
                  <c:pt idx="1">
                    <c:v>1.05</c:v>
                  </c:pt>
                </c:numCache>
              </c:numRef>
            </c:minus>
            <c:spPr>
              <a:noFill/>
              <a:ln w="9525" cap="flat" cmpd="sng" algn="ctr">
                <a:solidFill>
                  <a:schemeClr val="tx1">
                    <a:lumMod val="65000"/>
                    <a:lumOff val="35000"/>
                  </a:schemeClr>
                </a:solidFill>
                <a:round/>
              </a:ln>
              <a:effectLst/>
            </c:spPr>
          </c:errBars>
          <c:cat>
            <c:strRef>
              <c:f>Sheet1!$C$33:$D$33</c:f>
              <c:strCache>
                <c:ptCount val="2"/>
                <c:pt idx="0">
                  <c:v>αCD3+DMSO</c:v>
                </c:pt>
                <c:pt idx="1">
                  <c:v>αCD3+Rapa</c:v>
                </c:pt>
              </c:strCache>
            </c:strRef>
          </c:cat>
          <c:val>
            <c:numRef>
              <c:f>Sheet1!$C$34:$D$34</c:f>
              <c:numCache>
                <c:formatCode>General</c:formatCode>
                <c:ptCount val="2"/>
                <c:pt idx="0">
                  <c:v>69.6</c:v>
                </c:pt>
                <c:pt idx="1">
                  <c:v>43.2</c:v>
                </c:pt>
              </c:numCache>
            </c:numRef>
          </c:val>
        </c:ser>
        <c:ser>
          <c:idx val="1"/>
          <c:order val="1"/>
          <c:tx>
            <c:strRef>
              <c:f>Sheet1!$B$35</c:f>
              <c:strCache>
                <c:ptCount val="1"/>
                <c:pt idx="0">
                  <c:v>1</c:v>
                </c:pt>
              </c:strCache>
            </c:strRef>
          </c:tx>
          <c:spPr>
            <a:solidFill>
              <a:schemeClr val="bg1">
                <a:lumMod val="65000"/>
              </a:schemeClr>
            </a:solidFill>
            <a:ln>
              <a:noFill/>
            </a:ln>
            <a:effectLst/>
          </c:spPr>
          <c:invertIfNegative val="0"/>
          <c:errBars>
            <c:errBarType val="plus"/>
            <c:errValType val="cust"/>
            <c:noEndCap val="0"/>
            <c:plus>
              <c:numRef>
                <c:f>Sheet1!$E$35:$F$35</c:f>
                <c:numCache>
                  <c:formatCode>General</c:formatCode>
                  <c:ptCount val="2"/>
                  <c:pt idx="0">
                    <c:v>3.8</c:v>
                  </c:pt>
                  <c:pt idx="1">
                    <c:v>2.5</c:v>
                  </c:pt>
                </c:numCache>
              </c:numRef>
            </c:plus>
            <c:minus>
              <c:numRef>
                <c:f>Sheet1!$G$35:$H$35</c:f>
                <c:numCache>
                  <c:formatCode>General</c:formatCode>
                  <c:ptCount val="2"/>
                  <c:pt idx="0">
                    <c:v>1.9</c:v>
                  </c:pt>
                  <c:pt idx="1">
                    <c:v>1.25</c:v>
                  </c:pt>
                </c:numCache>
              </c:numRef>
            </c:minus>
            <c:spPr>
              <a:noFill/>
              <a:ln w="9525" cap="flat" cmpd="sng" algn="ctr">
                <a:solidFill>
                  <a:schemeClr val="tx1">
                    <a:lumMod val="65000"/>
                    <a:lumOff val="35000"/>
                  </a:schemeClr>
                </a:solidFill>
                <a:round/>
              </a:ln>
              <a:effectLst/>
            </c:spPr>
          </c:errBars>
          <c:cat>
            <c:strRef>
              <c:f>Sheet1!$C$33:$D$33</c:f>
              <c:strCache>
                <c:ptCount val="2"/>
                <c:pt idx="0">
                  <c:v>αCD3+DMSO</c:v>
                </c:pt>
                <c:pt idx="1">
                  <c:v>αCD3+Rapa</c:v>
                </c:pt>
              </c:strCache>
            </c:strRef>
          </c:cat>
          <c:val>
            <c:numRef>
              <c:f>Sheet1!$C$35:$D$35</c:f>
              <c:numCache>
                <c:formatCode>General</c:formatCode>
                <c:ptCount val="2"/>
                <c:pt idx="0">
                  <c:v>75.3</c:v>
                </c:pt>
                <c:pt idx="1">
                  <c:v>45.2</c:v>
                </c:pt>
              </c:numCache>
            </c:numRef>
          </c:val>
        </c:ser>
        <c:ser>
          <c:idx val="2"/>
          <c:order val="2"/>
          <c:tx>
            <c:strRef>
              <c:f>Sheet1!$B$36</c:f>
              <c:strCache>
                <c:ptCount val="1"/>
                <c:pt idx="0">
                  <c:v>5</c:v>
                </c:pt>
              </c:strCache>
            </c:strRef>
          </c:tx>
          <c:spPr>
            <a:solidFill>
              <a:schemeClr val="dk1">
                <a:tint val="75000"/>
              </a:schemeClr>
            </a:solidFill>
            <a:ln>
              <a:noFill/>
            </a:ln>
            <a:effectLst/>
          </c:spPr>
          <c:invertIfNegative val="0"/>
          <c:errBars>
            <c:errBarType val="plus"/>
            <c:errValType val="cust"/>
            <c:noEndCap val="0"/>
            <c:plus>
              <c:numRef>
                <c:f>Sheet1!$E$36:$F$36</c:f>
                <c:numCache>
                  <c:formatCode>General</c:formatCode>
                  <c:ptCount val="2"/>
                  <c:pt idx="0">
                    <c:v>4.5</c:v>
                  </c:pt>
                  <c:pt idx="1">
                    <c:v>2.9</c:v>
                  </c:pt>
                </c:numCache>
              </c:numRef>
            </c:plus>
            <c:minus>
              <c:numRef>
                <c:f>Sheet1!$G$36:$H$36</c:f>
                <c:numCache>
                  <c:formatCode>General</c:formatCode>
                  <c:ptCount val="2"/>
                  <c:pt idx="0">
                    <c:v>2.25</c:v>
                  </c:pt>
                  <c:pt idx="1">
                    <c:v>1.45</c:v>
                  </c:pt>
                </c:numCache>
              </c:numRef>
            </c:minus>
            <c:spPr>
              <a:noFill/>
              <a:ln w="9525" cap="flat" cmpd="sng" algn="ctr">
                <a:solidFill>
                  <a:schemeClr val="tx1">
                    <a:lumMod val="65000"/>
                    <a:lumOff val="35000"/>
                  </a:schemeClr>
                </a:solidFill>
                <a:round/>
              </a:ln>
              <a:effectLst/>
            </c:spPr>
          </c:errBars>
          <c:cat>
            <c:strRef>
              <c:f>Sheet1!$C$33:$D$33</c:f>
              <c:strCache>
                <c:ptCount val="2"/>
                <c:pt idx="0">
                  <c:v>αCD3+DMSO</c:v>
                </c:pt>
                <c:pt idx="1">
                  <c:v>αCD3+Rapa</c:v>
                </c:pt>
              </c:strCache>
            </c:strRef>
          </c:cat>
          <c:val>
            <c:numRef>
              <c:f>Sheet1!$C$36:$D$36</c:f>
              <c:numCache>
                <c:formatCode>General</c:formatCode>
                <c:ptCount val="2"/>
                <c:pt idx="0">
                  <c:v>79.6</c:v>
                </c:pt>
                <c:pt idx="1">
                  <c:v>46.7</c:v>
                </c:pt>
              </c:numCache>
            </c:numRef>
          </c:val>
        </c:ser>
        <c:ser>
          <c:idx val="3"/>
          <c:order val="3"/>
          <c:tx>
            <c:strRef>
              <c:f>Sheet1!$B$37</c:f>
              <c:strCache>
                <c:ptCount val="1"/>
                <c:pt idx="0">
                  <c:v>25</c:v>
                </c:pt>
              </c:strCache>
            </c:strRef>
          </c:tx>
          <c:spPr>
            <a:solidFill>
              <a:schemeClr val="bg1">
                <a:lumMod val="50000"/>
              </a:schemeClr>
            </a:solidFill>
            <a:ln>
              <a:noFill/>
            </a:ln>
            <a:effectLst/>
          </c:spPr>
          <c:invertIfNegative val="0"/>
          <c:errBars>
            <c:errBarType val="plus"/>
            <c:errValType val="cust"/>
            <c:noEndCap val="0"/>
            <c:plus>
              <c:numRef>
                <c:f>Sheet1!$E$37:$F$37</c:f>
                <c:numCache>
                  <c:formatCode>General</c:formatCode>
                  <c:ptCount val="2"/>
                  <c:pt idx="0">
                    <c:v>5.8</c:v>
                  </c:pt>
                  <c:pt idx="1">
                    <c:v>3.1</c:v>
                  </c:pt>
                </c:numCache>
              </c:numRef>
            </c:plus>
            <c:minus>
              <c:numRef>
                <c:f>Sheet1!$G$37:$H$37</c:f>
                <c:numCache>
                  <c:formatCode>General</c:formatCode>
                  <c:ptCount val="2"/>
                  <c:pt idx="0">
                    <c:v>2.9</c:v>
                  </c:pt>
                  <c:pt idx="1">
                    <c:v>1.55</c:v>
                  </c:pt>
                </c:numCache>
              </c:numRef>
            </c:minus>
            <c:spPr>
              <a:noFill/>
              <a:ln w="9525" cap="flat" cmpd="sng" algn="ctr">
                <a:solidFill>
                  <a:schemeClr val="tx1">
                    <a:lumMod val="65000"/>
                    <a:lumOff val="35000"/>
                  </a:schemeClr>
                </a:solidFill>
                <a:round/>
              </a:ln>
              <a:effectLst/>
            </c:spPr>
          </c:errBars>
          <c:cat>
            <c:strRef>
              <c:f>Sheet1!$C$33:$D$33</c:f>
              <c:strCache>
                <c:ptCount val="2"/>
                <c:pt idx="0">
                  <c:v>αCD3+DMSO</c:v>
                </c:pt>
                <c:pt idx="1">
                  <c:v>αCD3+Rapa</c:v>
                </c:pt>
              </c:strCache>
            </c:strRef>
          </c:cat>
          <c:val>
            <c:numRef>
              <c:f>Sheet1!$C$37:$D$37</c:f>
              <c:numCache>
                <c:formatCode>General</c:formatCode>
                <c:ptCount val="2"/>
                <c:pt idx="0">
                  <c:v>85.5</c:v>
                </c:pt>
                <c:pt idx="1">
                  <c:v>52.5</c:v>
                </c:pt>
              </c:numCache>
            </c:numRef>
          </c:val>
        </c:ser>
        <c:ser>
          <c:idx val="4"/>
          <c:order val="4"/>
          <c:tx>
            <c:strRef>
              <c:f>Sheet1!$B$38</c:f>
              <c:strCache>
                <c:ptCount val="1"/>
                <c:pt idx="0">
                  <c:v>50</c:v>
                </c:pt>
              </c:strCache>
            </c:strRef>
          </c:tx>
          <c:spPr>
            <a:solidFill>
              <a:schemeClr val="tx1">
                <a:lumMod val="75000"/>
                <a:lumOff val="25000"/>
              </a:schemeClr>
            </a:solidFill>
            <a:ln>
              <a:noFill/>
            </a:ln>
            <a:effectLst/>
          </c:spPr>
          <c:invertIfNegative val="0"/>
          <c:errBars>
            <c:errBarType val="plus"/>
            <c:errValType val="cust"/>
            <c:noEndCap val="0"/>
            <c:plus>
              <c:numRef>
                <c:f>Sheet1!$E$38:$F$38</c:f>
                <c:numCache>
                  <c:formatCode>General</c:formatCode>
                  <c:ptCount val="2"/>
                  <c:pt idx="0">
                    <c:v>7.1</c:v>
                  </c:pt>
                  <c:pt idx="1">
                    <c:v>3.2</c:v>
                  </c:pt>
                </c:numCache>
              </c:numRef>
            </c:plus>
            <c:minus>
              <c:numRef>
                <c:f>Sheet1!$G$38:$H$38</c:f>
                <c:numCache>
                  <c:formatCode>General</c:formatCode>
                  <c:ptCount val="2"/>
                  <c:pt idx="0">
                    <c:v>3.55</c:v>
                  </c:pt>
                  <c:pt idx="1">
                    <c:v>1.6</c:v>
                  </c:pt>
                </c:numCache>
              </c:numRef>
            </c:minus>
            <c:spPr>
              <a:noFill/>
              <a:ln w="9525" cap="flat" cmpd="sng" algn="ctr">
                <a:solidFill>
                  <a:schemeClr val="tx1">
                    <a:lumMod val="65000"/>
                    <a:lumOff val="35000"/>
                  </a:schemeClr>
                </a:solidFill>
                <a:round/>
              </a:ln>
              <a:effectLst/>
            </c:spPr>
          </c:errBars>
          <c:cat>
            <c:strRef>
              <c:f>Sheet1!$C$33:$D$33</c:f>
              <c:strCache>
                <c:ptCount val="2"/>
                <c:pt idx="0">
                  <c:v>αCD3+DMSO</c:v>
                </c:pt>
                <c:pt idx="1">
                  <c:v>αCD3+Rapa</c:v>
                </c:pt>
              </c:strCache>
            </c:strRef>
          </c:cat>
          <c:val>
            <c:numRef>
              <c:f>Sheet1!$C$38:$D$38</c:f>
              <c:numCache>
                <c:formatCode>General</c:formatCode>
                <c:ptCount val="2"/>
                <c:pt idx="0">
                  <c:v>88.8</c:v>
                </c:pt>
                <c:pt idx="1">
                  <c:v>56.8</c:v>
                </c:pt>
              </c:numCache>
            </c:numRef>
          </c:val>
        </c:ser>
        <c:ser>
          <c:idx val="5"/>
          <c:order val="5"/>
          <c:tx>
            <c:strRef>
              <c:f>Sheet1!$B$39</c:f>
              <c:strCache>
                <c:ptCount val="1"/>
                <c:pt idx="0">
                  <c:v>100</c:v>
                </c:pt>
              </c:strCache>
            </c:strRef>
          </c:tx>
          <c:spPr>
            <a:solidFill>
              <a:schemeClr val="tx1">
                <a:lumMod val="95000"/>
                <a:lumOff val="5000"/>
              </a:schemeClr>
            </a:solidFill>
            <a:ln>
              <a:noFill/>
            </a:ln>
            <a:effectLst/>
          </c:spPr>
          <c:invertIfNegative val="0"/>
          <c:errBars>
            <c:errBarType val="plus"/>
            <c:errValType val="cust"/>
            <c:noEndCap val="0"/>
            <c:plus>
              <c:numRef>
                <c:f>Sheet1!$E$39:$F$39</c:f>
                <c:numCache>
                  <c:formatCode>General</c:formatCode>
                  <c:ptCount val="2"/>
                  <c:pt idx="0">
                    <c:v>7.5</c:v>
                  </c:pt>
                  <c:pt idx="1">
                    <c:v>3.5</c:v>
                  </c:pt>
                </c:numCache>
              </c:numRef>
            </c:plus>
            <c:minus>
              <c:numRef>
                <c:f>Sheet1!$G$39:$H$39</c:f>
                <c:numCache>
                  <c:formatCode>General</c:formatCode>
                  <c:ptCount val="2"/>
                  <c:pt idx="0">
                    <c:v>3.75</c:v>
                  </c:pt>
                  <c:pt idx="1">
                    <c:v>1.75</c:v>
                  </c:pt>
                </c:numCache>
              </c:numRef>
            </c:minus>
            <c:spPr>
              <a:noFill/>
              <a:ln w="9525" cap="flat" cmpd="sng" algn="ctr">
                <a:solidFill>
                  <a:schemeClr val="tx1">
                    <a:lumMod val="65000"/>
                    <a:lumOff val="35000"/>
                  </a:schemeClr>
                </a:solidFill>
                <a:round/>
              </a:ln>
              <a:effectLst/>
            </c:spPr>
          </c:errBars>
          <c:cat>
            <c:strRef>
              <c:f>Sheet1!$C$33:$D$33</c:f>
              <c:strCache>
                <c:ptCount val="2"/>
                <c:pt idx="0">
                  <c:v>αCD3+DMSO</c:v>
                </c:pt>
                <c:pt idx="1">
                  <c:v>αCD3+Rapa</c:v>
                </c:pt>
              </c:strCache>
            </c:strRef>
          </c:cat>
          <c:val>
            <c:numRef>
              <c:f>Sheet1!$C$39:$D$39</c:f>
              <c:numCache>
                <c:formatCode>General</c:formatCode>
                <c:ptCount val="2"/>
                <c:pt idx="0">
                  <c:v>91.5</c:v>
                </c:pt>
                <c:pt idx="1">
                  <c:v>58.8</c:v>
                </c:pt>
              </c:numCache>
            </c:numRef>
          </c:val>
        </c:ser>
        <c:dLbls>
          <c:showLegendKey val="0"/>
          <c:showVal val="0"/>
          <c:showCatName val="0"/>
          <c:showSerName val="0"/>
          <c:showPercent val="0"/>
          <c:showBubbleSize val="0"/>
        </c:dLbls>
        <c:gapWidth val="210"/>
        <c:axId val="2120506248"/>
        <c:axId val="2120502648"/>
      </c:barChart>
      <c:catAx>
        <c:axId val="2120506248"/>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0" vertOverflow="ellipsis" vert="horz" wrap="square" anchor="ctr" anchorCtr="1"/>
          <a:lstStyle/>
          <a:p>
            <a:pPr>
              <a:defRPr lang="zh-CN" sz="1600" b="0" i="0" u="none" strike="noStrike" kern="1200" cap="none" spc="0" normalizeH="0" baseline="0">
                <a:solidFill>
                  <a:schemeClr val="tx1"/>
                </a:solidFill>
                <a:uFill>
                  <a:solidFill>
                    <a:schemeClr val="tx1"/>
                  </a:solidFill>
                </a:uFill>
                <a:latin typeface="Arial"/>
                <a:ea typeface="+mn-ea"/>
                <a:cs typeface="Arial"/>
              </a:defRPr>
            </a:pPr>
            <a:endParaRPr lang="en-US"/>
          </a:p>
        </c:txPr>
        <c:crossAx val="2120502648"/>
        <c:crosses val="autoZero"/>
        <c:auto val="1"/>
        <c:lblAlgn val="ctr"/>
        <c:lblOffset val="100"/>
        <c:noMultiLvlLbl val="0"/>
      </c:catAx>
      <c:valAx>
        <c:axId val="2120502648"/>
        <c:scaling>
          <c:orientation val="minMax"/>
          <c:max val="100.0"/>
          <c:min val="40.0"/>
        </c:scaling>
        <c:delete val="0"/>
        <c:axPos val="l"/>
        <c:majorGridlines>
          <c:spPr>
            <a:ln w="9525" cap="flat" cmpd="sng" algn="ctr">
              <a:noFill/>
              <a:round/>
            </a:ln>
            <a:effectLst/>
          </c:spPr>
        </c:majorGridlines>
        <c:numFmt formatCode="General" sourceLinked="1"/>
        <c:majorTickMark val="out"/>
        <c:minorTickMark val="none"/>
        <c:tickLblPos val="nextTo"/>
        <c:spPr>
          <a:noFill/>
          <a:ln>
            <a:solidFill>
              <a:schemeClr val="tx1"/>
            </a:solidFill>
          </a:ln>
          <a:effectLst/>
        </c:spPr>
        <c:txPr>
          <a:bodyPr rot="-6000000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crossAx val="2120506248"/>
        <c:crosses val="autoZero"/>
        <c:crossBetween val="between"/>
        <c:majorUnit val="20.0"/>
      </c:valAx>
      <c:spPr>
        <a:noFill/>
        <a:ln>
          <a:noFill/>
        </a:ln>
        <a:effectLst/>
      </c:spPr>
    </c:plotArea>
    <c:legend>
      <c:legendPos val="r"/>
      <c:legendEntry>
        <c:idx val="0"/>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egendEntry>
        <c:idx val="1"/>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egendEntry>
        <c:idx val="2"/>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egendEntry>
        <c:idx val="3"/>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egendEntry>
        <c:idx val="4"/>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egendEntry>
        <c:idx val="5"/>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ayout>
        <c:manualLayout>
          <c:xMode val="edge"/>
          <c:yMode val="edge"/>
          <c:x val="0.528229771754803"/>
          <c:y val="0.129213388617695"/>
          <c:w val="0.434909873498711"/>
          <c:h val="0.194761532801414"/>
        </c:manualLayout>
      </c:layout>
      <c:overlay val="0"/>
      <c:spPr>
        <a:noFill/>
        <a:ln>
          <a:noFill/>
        </a:ln>
        <a:effectLst/>
      </c:spPr>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
    <c:plotVisOnly val="1"/>
    <c:dispBlanksAs val="gap"/>
    <c:showDLblsOverMax val="0"/>
  </c:chart>
  <c:spPr>
    <a:solidFill>
      <a:schemeClr val="bg1"/>
    </a:solidFill>
    <a:ln w="12700" cap="flat" cmpd="sng" algn="ctr">
      <a:solidFill>
        <a:schemeClr val="bg1"/>
      </a:solidFill>
      <a:round/>
    </a:ln>
    <a:effectLst/>
  </c:spPr>
  <c:txPr>
    <a:bodyPr/>
    <a:lstStyle/>
    <a:p>
      <a:pPr>
        <a:defRPr lang="zh-CN" u="none" strike="noStrike" kern="1200" cap="none" spc="0" normalizeH="0">
          <a:solidFill>
            <a:schemeClr val="tx1"/>
          </a:solidFill>
          <a:uFill>
            <a:solidFill>
              <a:schemeClr val="tx1"/>
            </a:solidFill>
          </a:uFill>
        </a:defRPr>
      </a:pPr>
      <a:endParaRPr lang="en-US"/>
    </a:p>
  </c:txPr>
  <c:externalData r:id="rId1">
    <c:autoUpdate val="0"/>
  </c:externalData>
  <c:userShapes r:id="rId2"/>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stacked"/>
        <c:varyColors val="0"/>
        <c:ser>
          <c:idx val="0"/>
          <c:order val="0"/>
          <c:spPr>
            <a:solidFill>
              <a:schemeClr val="tx1"/>
            </a:solidFill>
            <a:ln>
              <a:solidFill>
                <a:schemeClr val="tx1"/>
              </a:solidFill>
            </a:ln>
          </c:spPr>
          <c:invertIfNegative val="0"/>
          <c:dLbls>
            <c:showLegendKey val="0"/>
            <c:showVal val="1"/>
            <c:showCatName val="0"/>
            <c:showSerName val="0"/>
            <c:showPercent val="0"/>
            <c:showBubbleSize val="0"/>
            <c:showLeaderLines val="0"/>
          </c:dLbls>
          <c:errBars>
            <c:errBarType val="plus"/>
            <c:errValType val="cust"/>
            <c:noEndCap val="0"/>
            <c:plus>
              <c:numRef>
                <c:f>'无标题-7'!$G$17:$G$18</c:f>
                <c:numCache>
                  <c:formatCode>General</c:formatCode>
                  <c:ptCount val="2"/>
                  <c:pt idx="0">
                    <c:v>4.2</c:v>
                  </c:pt>
                  <c:pt idx="1">
                    <c:v>5.3</c:v>
                  </c:pt>
                </c:numCache>
              </c:numRef>
            </c:plus>
            <c:minus>
              <c:numLit>
                <c:formatCode>General</c:formatCode>
                <c:ptCount val="1"/>
                <c:pt idx="0">
                  <c:v>1.0</c:v>
                </c:pt>
              </c:numLit>
            </c:minus>
          </c:errBars>
          <c:cat>
            <c:strRef>
              <c:f>'无标题-7'!$F$14:$F$15</c:f>
              <c:strCache>
                <c:ptCount val="2"/>
                <c:pt idx="0">
                  <c:v>αCD3</c:v>
                </c:pt>
                <c:pt idx="1">
                  <c:v>αCD3+IL-36β</c:v>
                </c:pt>
              </c:strCache>
            </c:strRef>
          </c:cat>
          <c:val>
            <c:numRef>
              <c:f>'无标题-7'!$G$14:$G$15</c:f>
              <c:numCache>
                <c:formatCode>General</c:formatCode>
                <c:ptCount val="2"/>
                <c:pt idx="0">
                  <c:v>95.0</c:v>
                </c:pt>
                <c:pt idx="1">
                  <c:v>91.0</c:v>
                </c:pt>
              </c:numCache>
            </c:numRef>
          </c:val>
        </c:ser>
        <c:dLbls>
          <c:showLegendKey val="0"/>
          <c:showVal val="0"/>
          <c:showCatName val="0"/>
          <c:showSerName val="0"/>
          <c:showPercent val="0"/>
          <c:showBubbleSize val="0"/>
        </c:dLbls>
        <c:gapWidth val="150"/>
        <c:overlap val="100"/>
        <c:axId val="2121905448"/>
        <c:axId val="2121901928"/>
      </c:barChart>
      <c:catAx>
        <c:axId val="2121905448"/>
        <c:scaling>
          <c:orientation val="minMax"/>
        </c:scaling>
        <c:delete val="0"/>
        <c:axPos val="b"/>
        <c:majorTickMark val="out"/>
        <c:minorTickMark val="none"/>
        <c:tickLblPos val="nextTo"/>
        <c:spPr>
          <a:ln w="12700">
            <a:solidFill>
              <a:schemeClr val="tx1"/>
            </a:solidFill>
          </a:ln>
        </c:spPr>
        <c:txPr>
          <a:bodyPr/>
          <a:lstStyle/>
          <a:p>
            <a:pPr>
              <a:defRPr sz="1500">
                <a:latin typeface="Arial"/>
              </a:defRPr>
            </a:pPr>
            <a:endParaRPr lang="en-US"/>
          </a:p>
        </c:txPr>
        <c:crossAx val="2121901928"/>
        <c:crosses val="autoZero"/>
        <c:auto val="1"/>
        <c:lblAlgn val="ctr"/>
        <c:lblOffset val="100"/>
        <c:noMultiLvlLbl val="0"/>
      </c:catAx>
      <c:valAx>
        <c:axId val="2121901928"/>
        <c:scaling>
          <c:orientation val="minMax"/>
          <c:max val="100.0"/>
          <c:min val="0.0"/>
        </c:scaling>
        <c:delete val="0"/>
        <c:axPos val="l"/>
        <c:numFmt formatCode="General" sourceLinked="1"/>
        <c:majorTickMark val="out"/>
        <c:minorTickMark val="none"/>
        <c:tickLblPos val="nextTo"/>
        <c:spPr>
          <a:ln w="12700">
            <a:solidFill>
              <a:schemeClr val="tx1"/>
            </a:solidFill>
          </a:ln>
        </c:spPr>
        <c:txPr>
          <a:bodyPr/>
          <a:lstStyle/>
          <a:p>
            <a:pPr>
              <a:defRPr sz="1500">
                <a:latin typeface="Arial"/>
              </a:defRPr>
            </a:pPr>
            <a:endParaRPr lang="en-US"/>
          </a:p>
        </c:txPr>
        <c:crossAx val="2121905448"/>
        <c:crosses val="autoZero"/>
        <c:crossBetween val="between"/>
      </c:valAx>
    </c:plotArea>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stacked"/>
        <c:varyColors val="0"/>
        <c:ser>
          <c:idx val="0"/>
          <c:order val="0"/>
          <c:spPr>
            <a:solidFill>
              <a:schemeClr val="tx1"/>
            </a:solidFill>
            <a:ln>
              <a:solidFill>
                <a:schemeClr val="tx1"/>
              </a:solidFill>
            </a:ln>
          </c:spPr>
          <c:invertIfNegative val="0"/>
          <c:dLbls>
            <c:showLegendKey val="0"/>
            <c:showVal val="1"/>
            <c:showCatName val="0"/>
            <c:showSerName val="0"/>
            <c:showPercent val="0"/>
            <c:showBubbleSize val="0"/>
            <c:showLeaderLines val="0"/>
          </c:dLbls>
          <c:errBars>
            <c:errBarType val="plus"/>
            <c:errValType val="cust"/>
            <c:noEndCap val="0"/>
            <c:plus>
              <c:numRef>
                <c:f>'无标题-7'!$G$17:$G$18</c:f>
                <c:numCache>
                  <c:formatCode>General</c:formatCode>
                  <c:ptCount val="2"/>
                  <c:pt idx="0">
                    <c:v>3.5</c:v>
                  </c:pt>
                  <c:pt idx="1">
                    <c:v>3.8</c:v>
                  </c:pt>
                </c:numCache>
              </c:numRef>
            </c:plus>
            <c:minus>
              <c:numLit>
                <c:formatCode>General</c:formatCode>
                <c:ptCount val="1"/>
                <c:pt idx="0">
                  <c:v>1.0</c:v>
                </c:pt>
              </c:numLit>
            </c:minus>
          </c:errBars>
          <c:cat>
            <c:strRef>
              <c:f>'无标题-7'!$F$14:$F$15</c:f>
              <c:strCache>
                <c:ptCount val="2"/>
                <c:pt idx="0">
                  <c:v>B16-vec</c:v>
                </c:pt>
                <c:pt idx="1">
                  <c:v>B16-IL-36β</c:v>
                </c:pt>
              </c:strCache>
            </c:strRef>
          </c:cat>
          <c:val>
            <c:numRef>
              <c:f>'无标题-7'!$G$14:$G$15</c:f>
              <c:numCache>
                <c:formatCode>General</c:formatCode>
                <c:ptCount val="2"/>
                <c:pt idx="0">
                  <c:v>23.2</c:v>
                </c:pt>
                <c:pt idx="1">
                  <c:v>23.5</c:v>
                </c:pt>
              </c:numCache>
            </c:numRef>
          </c:val>
        </c:ser>
        <c:dLbls>
          <c:showLegendKey val="0"/>
          <c:showVal val="0"/>
          <c:showCatName val="0"/>
          <c:showSerName val="0"/>
          <c:showPercent val="0"/>
          <c:showBubbleSize val="0"/>
        </c:dLbls>
        <c:gapWidth val="150"/>
        <c:overlap val="100"/>
        <c:axId val="2121751720"/>
        <c:axId val="2121731768"/>
      </c:barChart>
      <c:catAx>
        <c:axId val="2121751720"/>
        <c:scaling>
          <c:orientation val="minMax"/>
        </c:scaling>
        <c:delete val="0"/>
        <c:axPos val="b"/>
        <c:majorTickMark val="out"/>
        <c:minorTickMark val="none"/>
        <c:tickLblPos val="nextTo"/>
        <c:spPr>
          <a:ln w="12700">
            <a:solidFill>
              <a:schemeClr val="tx1"/>
            </a:solidFill>
          </a:ln>
        </c:spPr>
        <c:txPr>
          <a:bodyPr/>
          <a:lstStyle/>
          <a:p>
            <a:pPr>
              <a:defRPr sz="1500">
                <a:latin typeface="Arial"/>
              </a:defRPr>
            </a:pPr>
            <a:endParaRPr lang="en-US"/>
          </a:p>
        </c:txPr>
        <c:crossAx val="2121731768"/>
        <c:crosses val="autoZero"/>
        <c:auto val="1"/>
        <c:lblAlgn val="ctr"/>
        <c:lblOffset val="100"/>
        <c:noMultiLvlLbl val="0"/>
      </c:catAx>
      <c:valAx>
        <c:axId val="2121731768"/>
        <c:scaling>
          <c:orientation val="minMax"/>
          <c:max val="30.0"/>
          <c:min val="0.0"/>
        </c:scaling>
        <c:delete val="0"/>
        <c:axPos val="l"/>
        <c:numFmt formatCode="General" sourceLinked="1"/>
        <c:majorTickMark val="out"/>
        <c:minorTickMark val="none"/>
        <c:tickLblPos val="nextTo"/>
        <c:spPr>
          <a:ln w="12700">
            <a:solidFill>
              <a:schemeClr val="tx1"/>
            </a:solidFill>
          </a:ln>
        </c:spPr>
        <c:txPr>
          <a:bodyPr/>
          <a:lstStyle/>
          <a:p>
            <a:pPr>
              <a:defRPr sz="1500">
                <a:latin typeface="Arial"/>
              </a:defRPr>
            </a:pPr>
            <a:endParaRPr lang="en-US"/>
          </a:p>
        </c:txPr>
        <c:crossAx val="2121751720"/>
        <c:crosses val="autoZero"/>
        <c:crossBetween val="between"/>
      </c:valAx>
    </c:plotArea>
    <c:plotVisOnly val="1"/>
    <c:dispBlanksAs val="gap"/>
    <c:showDLblsOverMax val="0"/>
  </c:chart>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stacked"/>
        <c:varyColors val="0"/>
        <c:ser>
          <c:idx val="0"/>
          <c:order val="0"/>
          <c:spPr>
            <a:solidFill>
              <a:schemeClr val="tx1"/>
            </a:solidFill>
            <a:ln>
              <a:solidFill>
                <a:schemeClr val="tx1"/>
              </a:solidFill>
            </a:ln>
          </c:spPr>
          <c:invertIfNegative val="0"/>
          <c:errBars>
            <c:errBarType val="plus"/>
            <c:errValType val="cust"/>
            <c:noEndCap val="0"/>
            <c:plus>
              <c:numRef>
                <c:f>'无标题-7'!$G$17:$G$18</c:f>
                <c:numCache>
                  <c:formatCode>General</c:formatCode>
                  <c:ptCount val="2"/>
                  <c:pt idx="0">
                    <c:v>3.5</c:v>
                  </c:pt>
                  <c:pt idx="1">
                    <c:v>191.0</c:v>
                  </c:pt>
                </c:numCache>
              </c:numRef>
            </c:plus>
            <c:minus>
              <c:numLit>
                <c:formatCode>General</c:formatCode>
                <c:ptCount val="1"/>
                <c:pt idx="0">
                  <c:v>1.0</c:v>
                </c:pt>
              </c:numLit>
            </c:minus>
          </c:errBars>
          <c:cat>
            <c:strRef>
              <c:f>'无标题-7'!$F$14:$F$15</c:f>
              <c:strCache>
                <c:ptCount val="2"/>
                <c:pt idx="0">
                  <c:v>B16-vec</c:v>
                </c:pt>
                <c:pt idx="1">
                  <c:v>B16-IL-36β</c:v>
                </c:pt>
              </c:strCache>
            </c:strRef>
          </c:cat>
          <c:val>
            <c:numRef>
              <c:f>'无标题-7'!$G$14:$G$15</c:f>
              <c:numCache>
                <c:formatCode>General</c:formatCode>
                <c:ptCount val="2"/>
                <c:pt idx="0">
                  <c:v>1.003</c:v>
                </c:pt>
                <c:pt idx="1">
                  <c:v>2887.1</c:v>
                </c:pt>
              </c:numCache>
            </c:numRef>
          </c:val>
        </c:ser>
        <c:dLbls>
          <c:showLegendKey val="0"/>
          <c:showVal val="0"/>
          <c:showCatName val="0"/>
          <c:showSerName val="0"/>
          <c:showPercent val="0"/>
          <c:showBubbleSize val="0"/>
        </c:dLbls>
        <c:gapWidth val="150"/>
        <c:overlap val="100"/>
        <c:axId val="2121966280"/>
        <c:axId val="2121969528"/>
      </c:barChart>
      <c:catAx>
        <c:axId val="2121966280"/>
        <c:scaling>
          <c:orientation val="minMax"/>
        </c:scaling>
        <c:delete val="0"/>
        <c:axPos val="b"/>
        <c:majorTickMark val="out"/>
        <c:minorTickMark val="none"/>
        <c:tickLblPos val="nextTo"/>
        <c:spPr>
          <a:ln w="12700">
            <a:solidFill>
              <a:schemeClr val="tx1"/>
            </a:solidFill>
          </a:ln>
        </c:spPr>
        <c:txPr>
          <a:bodyPr/>
          <a:lstStyle/>
          <a:p>
            <a:pPr>
              <a:defRPr sz="1500">
                <a:latin typeface="Arial"/>
              </a:defRPr>
            </a:pPr>
            <a:endParaRPr lang="en-US"/>
          </a:p>
        </c:txPr>
        <c:crossAx val="2121969528"/>
        <c:crossesAt val="0.0"/>
        <c:auto val="1"/>
        <c:lblAlgn val="ctr"/>
        <c:lblOffset val="100"/>
        <c:noMultiLvlLbl val="0"/>
      </c:catAx>
      <c:valAx>
        <c:axId val="2121969528"/>
        <c:scaling>
          <c:orientation val="minMax"/>
          <c:max val="3500.0"/>
          <c:min val="0.0"/>
        </c:scaling>
        <c:delete val="0"/>
        <c:axPos val="l"/>
        <c:numFmt formatCode="General" sourceLinked="1"/>
        <c:majorTickMark val="out"/>
        <c:minorTickMark val="none"/>
        <c:tickLblPos val="nextTo"/>
        <c:spPr>
          <a:ln w="12700">
            <a:solidFill>
              <a:schemeClr val="tx1"/>
            </a:solidFill>
          </a:ln>
        </c:spPr>
        <c:txPr>
          <a:bodyPr/>
          <a:lstStyle/>
          <a:p>
            <a:pPr>
              <a:defRPr sz="1500">
                <a:latin typeface="Arial"/>
              </a:defRPr>
            </a:pPr>
            <a:endParaRPr lang="en-US"/>
          </a:p>
        </c:txPr>
        <c:crossAx val="2121966280"/>
        <c:crosses val="autoZero"/>
        <c:crossBetween val="between"/>
        <c:majorUnit val="500.0"/>
        <c:minorUnit val="1.0"/>
      </c:valAx>
    </c:plotArea>
    <c:plotVisOnly val="1"/>
    <c:dispBlanksAs val="gap"/>
    <c:showDLblsOverMax val="0"/>
  </c:chart>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0240594925634"/>
          <c:y val="0.215292111581454"/>
          <c:w val="0.847574803149606"/>
          <c:h val="0.63284115748461"/>
        </c:manualLayout>
      </c:layout>
      <c:scatterChart>
        <c:scatterStyle val="lineMarker"/>
        <c:varyColors val="0"/>
        <c:ser>
          <c:idx val="0"/>
          <c:order val="0"/>
          <c:tx>
            <c:strRef>
              <c:f>Sheet1!$B$4</c:f>
              <c:strCache>
                <c:ptCount val="1"/>
                <c:pt idx="0">
                  <c:v>B16-vec</c:v>
                </c:pt>
              </c:strCache>
            </c:strRef>
          </c:tx>
          <c:spPr>
            <a:ln w="19050">
              <a:solidFill>
                <a:sysClr val="windowText" lastClr="000000"/>
              </a:solidFill>
            </a:ln>
          </c:spPr>
          <c:marker>
            <c:symbol val="diamond"/>
            <c:size val="8"/>
            <c:spPr>
              <a:solidFill>
                <a:schemeClr val="bg1">
                  <a:alpha val="0"/>
                </a:schemeClr>
              </a:solidFill>
              <a:ln w="12700">
                <a:solidFill>
                  <a:schemeClr val="tx1"/>
                </a:solidFill>
              </a:ln>
            </c:spPr>
          </c:marker>
          <c:errBars>
            <c:errDir val="y"/>
            <c:errBarType val="both"/>
            <c:errValType val="cust"/>
            <c:noEndCap val="0"/>
            <c:plus>
              <c:numRef>
                <c:f>Sheet1!$J$8:$Q$8</c:f>
                <c:numCache>
                  <c:formatCode>General</c:formatCode>
                  <c:ptCount val="8"/>
                  <c:pt idx="0">
                    <c:v>0.3</c:v>
                  </c:pt>
                  <c:pt idx="1">
                    <c:v>0.8</c:v>
                  </c:pt>
                  <c:pt idx="2">
                    <c:v>0.9</c:v>
                  </c:pt>
                  <c:pt idx="3">
                    <c:v>1.0</c:v>
                  </c:pt>
                  <c:pt idx="4">
                    <c:v>1.3</c:v>
                  </c:pt>
                  <c:pt idx="5">
                    <c:v>1.3</c:v>
                  </c:pt>
                  <c:pt idx="6">
                    <c:v>1.3</c:v>
                  </c:pt>
                  <c:pt idx="7">
                    <c:v>1.3</c:v>
                  </c:pt>
                </c:numCache>
              </c:numRef>
            </c:plus>
            <c:minus>
              <c:numRef>
                <c:f>Sheet1!$J$8:$Q$8</c:f>
                <c:numCache>
                  <c:formatCode>General</c:formatCode>
                  <c:ptCount val="8"/>
                  <c:pt idx="0">
                    <c:v>0.3</c:v>
                  </c:pt>
                  <c:pt idx="1">
                    <c:v>0.8</c:v>
                  </c:pt>
                  <c:pt idx="2">
                    <c:v>0.9</c:v>
                  </c:pt>
                  <c:pt idx="3">
                    <c:v>1.0</c:v>
                  </c:pt>
                  <c:pt idx="4">
                    <c:v>1.3</c:v>
                  </c:pt>
                  <c:pt idx="5">
                    <c:v>1.3</c:v>
                  </c:pt>
                  <c:pt idx="6">
                    <c:v>1.3</c:v>
                  </c:pt>
                  <c:pt idx="7">
                    <c:v>1.3</c:v>
                  </c:pt>
                </c:numCache>
              </c:numRef>
            </c:minus>
          </c:errBars>
          <c:xVal>
            <c:numRef>
              <c:f>Sheet1!$C$3:$J$3</c:f>
              <c:numCache>
                <c:formatCode>General</c:formatCode>
                <c:ptCount val="8"/>
                <c:pt idx="0">
                  <c:v>7.0</c:v>
                </c:pt>
                <c:pt idx="1">
                  <c:v>9.0</c:v>
                </c:pt>
                <c:pt idx="2">
                  <c:v>11.0</c:v>
                </c:pt>
                <c:pt idx="3">
                  <c:v>13.0</c:v>
                </c:pt>
                <c:pt idx="4">
                  <c:v>15.0</c:v>
                </c:pt>
                <c:pt idx="5">
                  <c:v>17.0</c:v>
                </c:pt>
                <c:pt idx="6">
                  <c:v>19.0</c:v>
                </c:pt>
                <c:pt idx="7">
                  <c:v>21.0</c:v>
                </c:pt>
              </c:numCache>
            </c:numRef>
          </c:xVal>
          <c:yVal>
            <c:numRef>
              <c:f>Sheet1!$C$4:$J$4</c:f>
              <c:numCache>
                <c:formatCode>General</c:formatCode>
                <c:ptCount val="8"/>
                <c:pt idx="0">
                  <c:v>3.9</c:v>
                </c:pt>
                <c:pt idx="1">
                  <c:v>4.71</c:v>
                </c:pt>
                <c:pt idx="2">
                  <c:v>6.8</c:v>
                </c:pt>
                <c:pt idx="3">
                  <c:v>8.9</c:v>
                </c:pt>
                <c:pt idx="4">
                  <c:v>10.56</c:v>
                </c:pt>
                <c:pt idx="5">
                  <c:v>13.2</c:v>
                </c:pt>
                <c:pt idx="6">
                  <c:v>16.25</c:v>
                </c:pt>
                <c:pt idx="7">
                  <c:v>18.55</c:v>
                </c:pt>
              </c:numCache>
            </c:numRef>
          </c:yVal>
          <c:smooth val="0"/>
        </c:ser>
        <c:ser>
          <c:idx val="1"/>
          <c:order val="1"/>
          <c:tx>
            <c:strRef>
              <c:f>Sheet1!$B$5</c:f>
              <c:strCache>
                <c:ptCount val="1"/>
                <c:pt idx="0">
                  <c:v>B16-IL-36β</c:v>
                </c:pt>
              </c:strCache>
            </c:strRef>
          </c:tx>
          <c:spPr>
            <a:ln w="19050">
              <a:solidFill>
                <a:sysClr val="windowText" lastClr="000000"/>
              </a:solidFill>
            </a:ln>
          </c:spPr>
          <c:marker>
            <c:symbol val="diamond"/>
            <c:size val="8"/>
            <c:spPr>
              <a:solidFill>
                <a:sysClr val="windowText" lastClr="000000"/>
              </a:solidFill>
              <a:ln w="12700">
                <a:solidFill>
                  <a:schemeClr val="tx1"/>
                </a:solidFill>
              </a:ln>
            </c:spPr>
          </c:marker>
          <c:errBars>
            <c:errDir val="y"/>
            <c:errBarType val="both"/>
            <c:errValType val="cust"/>
            <c:noEndCap val="0"/>
            <c:plus>
              <c:numRef>
                <c:f>Sheet1!$J$9:$Q$9</c:f>
                <c:numCache>
                  <c:formatCode>General</c:formatCode>
                  <c:ptCount val="8"/>
                  <c:pt idx="0">
                    <c:v>0.2</c:v>
                  </c:pt>
                  <c:pt idx="1">
                    <c:v>0.7</c:v>
                  </c:pt>
                  <c:pt idx="2">
                    <c:v>0.8</c:v>
                  </c:pt>
                  <c:pt idx="3">
                    <c:v>1.1</c:v>
                  </c:pt>
                  <c:pt idx="4">
                    <c:v>1.2</c:v>
                  </c:pt>
                  <c:pt idx="5">
                    <c:v>1.35</c:v>
                  </c:pt>
                  <c:pt idx="6">
                    <c:v>1.3</c:v>
                  </c:pt>
                  <c:pt idx="7">
                    <c:v>1.6</c:v>
                  </c:pt>
                </c:numCache>
              </c:numRef>
            </c:plus>
            <c:minus>
              <c:numRef>
                <c:f>Sheet1!$J$9:$Q$9</c:f>
                <c:numCache>
                  <c:formatCode>General</c:formatCode>
                  <c:ptCount val="8"/>
                  <c:pt idx="0">
                    <c:v>0.2</c:v>
                  </c:pt>
                  <c:pt idx="1">
                    <c:v>0.7</c:v>
                  </c:pt>
                  <c:pt idx="2">
                    <c:v>0.8</c:v>
                  </c:pt>
                  <c:pt idx="3">
                    <c:v>1.1</c:v>
                  </c:pt>
                  <c:pt idx="4">
                    <c:v>1.2</c:v>
                  </c:pt>
                  <c:pt idx="5">
                    <c:v>1.35</c:v>
                  </c:pt>
                  <c:pt idx="6">
                    <c:v>1.3</c:v>
                  </c:pt>
                  <c:pt idx="7">
                    <c:v>1.6</c:v>
                  </c:pt>
                </c:numCache>
              </c:numRef>
            </c:minus>
          </c:errBars>
          <c:xVal>
            <c:numRef>
              <c:f>Sheet1!$C$3:$J$3</c:f>
              <c:numCache>
                <c:formatCode>General</c:formatCode>
                <c:ptCount val="8"/>
                <c:pt idx="0">
                  <c:v>7.0</c:v>
                </c:pt>
                <c:pt idx="1">
                  <c:v>9.0</c:v>
                </c:pt>
                <c:pt idx="2">
                  <c:v>11.0</c:v>
                </c:pt>
                <c:pt idx="3">
                  <c:v>13.0</c:v>
                </c:pt>
                <c:pt idx="4">
                  <c:v>15.0</c:v>
                </c:pt>
                <c:pt idx="5">
                  <c:v>17.0</c:v>
                </c:pt>
                <c:pt idx="6">
                  <c:v>19.0</c:v>
                </c:pt>
                <c:pt idx="7">
                  <c:v>21.0</c:v>
                </c:pt>
              </c:numCache>
            </c:numRef>
          </c:xVal>
          <c:yVal>
            <c:numRef>
              <c:f>Sheet1!$C$5:$J$5</c:f>
              <c:numCache>
                <c:formatCode>General</c:formatCode>
                <c:ptCount val="8"/>
                <c:pt idx="0">
                  <c:v>4.8</c:v>
                </c:pt>
                <c:pt idx="1">
                  <c:v>6.27</c:v>
                </c:pt>
                <c:pt idx="2">
                  <c:v>8.4</c:v>
                </c:pt>
                <c:pt idx="3">
                  <c:v>10.77</c:v>
                </c:pt>
                <c:pt idx="4">
                  <c:v>12.56</c:v>
                </c:pt>
                <c:pt idx="5">
                  <c:v>16.07</c:v>
                </c:pt>
                <c:pt idx="6">
                  <c:v>19.6</c:v>
                </c:pt>
                <c:pt idx="7">
                  <c:v>22.0</c:v>
                </c:pt>
              </c:numCache>
            </c:numRef>
          </c:yVal>
          <c:smooth val="0"/>
        </c:ser>
        <c:dLbls>
          <c:showLegendKey val="0"/>
          <c:showVal val="0"/>
          <c:showCatName val="0"/>
          <c:showSerName val="0"/>
          <c:showPercent val="0"/>
          <c:showBubbleSize val="0"/>
        </c:dLbls>
        <c:axId val="2122014216"/>
        <c:axId val="2122017480"/>
      </c:scatterChart>
      <c:valAx>
        <c:axId val="2122014216"/>
        <c:scaling>
          <c:orientation val="minMax"/>
          <c:max val="23.0"/>
          <c:min val="5.0"/>
        </c:scaling>
        <c:delete val="0"/>
        <c:axPos val="b"/>
        <c:numFmt formatCode="General" sourceLinked="1"/>
        <c:majorTickMark val="out"/>
        <c:minorTickMark val="none"/>
        <c:tickLblPos val="nextTo"/>
        <c:spPr>
          <a:ln w="12700">
            <a:solidFill>
              <a:sysClr val="windowText" lastClr="000000"/>
            </a:solidFill>
          </a:ln>
        </c:spPr>
        <c:txPr>
          <a:bodyPr/>
          <a:lstStyle/>
          <a:p>
            <a:pPr>
              <a:defRPr sz="1500" baseline="0">
                <a:latin typeface="Arial" pitchFamily="34" charset="0"/>
              </a:defRPr>
            </a:pPr>
            <a:endParaRPr lang="en-US"/>
          </a:p>
        </c:txPr>
        <c:crossAx val="2122017480"/>
        <c:crosses val="autoZero"/>
        <c:crossBetween val="midCat"/>
        <c:majorUnit val="2.0"/>
      </c:valAx>
      <c:valAx>
        <c:axId val="2122017480"/>
        <c:scaling>
          <c:orientation val="minMax"/>
          <c:max val="25.0"/>
          <c:min val="0.0"/>
        </c:scaling>
        <c:delete val="0"/>
        <c:axPos val="l"/>
        <c:numFmt formatCode="General" sourceLinked="1"/>
        <c:majorTickMark val="out"/>
        <c:minorTickMark val="none"/>
        <c:tickLblPos val="nextTo"/>
        <c:spPr>
          <a:ln w="12700">
            <a:solidFill>
              <a:schemeClr val="tx1"/>
            </a:solidFill>
          </a:ln>
        </c:spPr>
        <c:txPr>
          <a:bodyPr/>
          <a:lstStyle/>
          <a:p>
            <a:pPr>
              <a:defRPr sz="1500" baseline="0">
                <a:latin typeface="Arial" pitchFamily="34" charset="0"/>
              </a:defRPr>
            </a:pPr>
            <a:endParaRPr lang="en-US"/>
          </a:p>
        </c:txPr>
        <c:crossAx val="2122014216"/>
        <c:crosses val="autoZero"/>
        <c:crossBetween val="midCat"/>
        <c:majorUnit val="5.0"/>
      </c:valAx>
    </c:plotArea>
    <c:legend>
      <c:legendPos val="r"/>
      <c:layout>
        <c:manualLayout>
          <c:xMode val="edge"/>
          <c:yMode val="edge"/>
          <c:x val="0.120306884317196"/>
          <c:y val="0.0291002440237537"/>
          <c:w val="0.403347234599823"/>
          <c:h val="0.14039752992967"/>
        </c:manualLayout>
      </c:layout>
      <c:overlay val="0"/>
      <c:txPr>
        <a:bodyPr/>
        <a:lstStyle/>
        <a:p>
          <a:pPr>
            <a:defRPr sz="1500" baseline="0">
              <a:latin typeface="Arial" pitchFamily="34" charset="0"/>
            </a:defRPr>
          </a:pPr>
          <a:endParaRPr lang="en-US"/>
        </a:p>
      </c:txPr>
    </c:legend>
    <c:plotVisOnly val="1"/>
    <c:dispBlanksAs val="gap"/>
    <c:showDLblsOverMax val="0"/>
  </c:chart>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stacked"/>
        <c:varyColors val="0"/>
        <c:ser>
          <c:idx val="0"/>
          <c:order val="0"/>
          <c:spPr>
            <a:solidFill>
              <a:schemeClr val="tx1"/>
            </a:solidFill>
            <a:ln>
              <a:solidFill>
                <a:schemeClr val="tx1"/>
              </a:solidFill>
            </a:ln>
          </c:spPr>
          <c:invertIfNegative val="0"/>
          <c:errBars>
            <c:errBarType val="plus"/>
            <c:errValType val="cust"/>
            <c:noEndCap val="0"/>
            <c:plus>
              <c:numRef>
                <c:f>'无标题-7'!$G$22:$G$26</c:f>
                <c:numCache>
                  <c:formatCode>General</c:formatCode>
                  <c:ptCount val="5"/>
                  <c:pt idx="0">
                    <c:v>0.36</c:v>
                  </c:pt>
                  <c:pt idx="1">
                    <c:v>0.39</c:v>
                  </c:pt>
                  <c:pt idx="2">
                    <c:v>1.8</c:v>
                  </c:pt>
                  <c:pt idx="3">
                    <c:v>1.6</c:v>
                  </c:pt>
                  <c:pt idx="4">
                    <c:v>3.5</c:v>
                  </c:pt>
                </c:numCache>
              </c:numRef>
            </c:plus>
            <c:minus>
              <c:numLit>
                <c:formatCode>General</c:formatCode>
                <c:ptCount val="1"/>
                <c:pt idx="0">
                  <c:v>1.0</c:v>
                </c:pt>
              </c:numLit>
            </c:minus>
          </c:errBars>
          <c:cat>
            <c:strRef>
              <c:f>'无标题-7'!$F$11:$F$15</c:f>
              <c:strCache>
                <c:ptCount val="5"/>
                <c:pt idx="0">
                  <c:v>B16-vec</c:v>
                </c:pt>
                <c:pt idx="1">
                  <c:v>B16-IL-36β</c:v>
                </c:pt>
                <c:pt idx="2">
                  <c:v>CD4+ T cells</c:v>
                </c:pt>
                <c:pt idx="3">
                  <c:v>CD8+ T cells</c:v>
                </c:pt>
                <c:pt idx="4">
                  <c:v>Splenocytes</c:v>
                </c:pt>
              </c:strCache>
            </c:strRef>
          </c:cat>
          <c:val>
            <c:numRef>
              <c:f>'无标题-7'!$G$11:$G$15</c:f>
              <c:numCache>
                <c:formatCode>General</c:formatCode>
                <c:ptCount val="5"/>
                <c:pt idx="0">
                  <c:v>0.75</c:v>
                </c:pt>
                <c:pt idx="1">
                  <c:v>0.78</c:v>
                </c:pt>
                <c:pt idx="2">
                  <c:v>9.5</c:v>
                </c:pt>
                <c:pt idx="3">
                  <c:v>6.5</c:v>
                </c:pt>
                <c:pt idx="4">
                  <c:v>19.4993</c:v>
                </c:pt>
              </c:numCache>
            </c:numRef>
          </c:val>
        </c:ser>
        <c:dLbls>
          <c:showLegendKey val="0"/>
          <c:showVal val="0"/>
          <c:showCatName val="0"/>
          <c:showSerName val="0"/>
          <c:showPercent val="0"/>
          <c:showBubbleSize val="0"/>
        </c:dLbls>
        <c:gapWidth val="150"/>
        <c:overlap val="100"/>
        <c:axId val="2121176296"/>
        <c:axId val="2121201224"/>
      </c:barChart>
      <c:catAx>
        <c:axId val="2121176296"/>
        <c:scaling>
          <c:orientation val="minMax"/>
        </c:scaling>
        <c:delete val="0"/>
        <c:axPos val="b"/>
        <c:majorTickMark val="out"/>
        <c:minorTickMark val="none"/>
        <c:tickLblPos val="nextTo"/>
        <c:spPr>
          <a:ln w="12700">
            <a:solidFill>
              <a:schemeClr val="tx1"/>
            </a:solidFill>
          </a:ln>
        </c:spPr>
        <c:txPr>
          <a:bodyPr/>
          <a:lstStyle/>
          <a:p>
            <a:pPr>
              <a:defRPr sz="1500">
                <a:latin typeface="Arial"/>
              </a:defRPr>
            </a:pPr>
            <a:endParaRPr lang="en-US"/>
          </a:p>
        </c:txPr>
        <c:crossAx val="2121201224"/>
        <c:crossesAt val="0.0"/>
        <c:auto val="1"/>
        <c:lblAlgn val="ctr"/>
        <c:lblOffset val="100"/>
        <c:noMultiLvlLbl val="0"/>
      </c:catAx>
      <c:valAx>
        <c:axId val="2121201224"/>
        <c:scaling>
          <c:orientation val="minMax"/>
        </c:scaling>
        <c:delete val="0"/>
        <c:axPos val="l"/>
        <c:numFmt formatCode="General" sourceLinked="1"/>
        <c:majorTickMark val="out"/>
        <c:minorTickMark val="none"/>
        <c:tickLblPos val="nextTo"/>
        <c:spPr>
          <a:ln w="12700">
            <a:solidFill>
              <a:schemeClr val="tx1"/>
            </a:solidFill>
          </a:ln>
        </c:spPr>
        <c:txPr>
          <a:bodyPr/>
          <a:lstStyle/>
          <a:p>
            <a:pPr>
              <a:defRPr sz="1500">
                <a:latin typeface="Arial"/>
              </a:defRPr>
            </a:pPr>
            <a:endParaRPr lang="en-US"/>
          </a:p>
        </c:txPr>
        <c:crossAx val="2121176296"/>
        <c:crosses val="autoZero"/>
        <c:crossBetween val="between"/>
        <c:minorUnit val="1.0"/>
      </c:valAx>
    </c:plotArea>
    <c:plotVisOnly val="1"/>
    <c:dispBlanksAs val="gap"/>
    <c:showDLblsOverMax val="0"/>
  </c:chart>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0240594925634"/>
          <c:y val="0.316154302460338"/>
          <c:w val="0.847574803149606"/>
          <c:h val="0.531978955200994"/>
        </c:manualLayout>
      </c:layout>
      <c:scatterChart>
        <c:scatterStyle val="lineMarker"/>
        <c:varyColors val="0"/>
        <c:ser>
          <c:idx val="0"/>
          <c:order val="0"/>
          <c:tx>
            <c:strRef>
              <c:f>Sheet1!$B$4</c:f>
              <c:strCache>
                <c:ptCount val="1"/>
                <c:pt idx="0">
                  <c:v>B16-vec+DMSO</c:v>
                </c:pt>
              </c:strCache>
            </c:strRef>
          </c:tx>
          <c:spPr>
            <a:ln w="19050">
              <a:solidFill>
                <a:sysClr val="windowText" lastClr="000000"/>
              </a:solidFill>
            </a:ln>
          </c:spPr>
          <c:marker>
            <c:symbol val="triangle"/>
            <c:size val="8"/>
            <c:spPr>
              <a:solidFill>
                <a:schemeClr val="bg1">
                  <a:alpha val="0"/>
                </a:schemeClr>
              </a:solidFill>
              <a:ln w="12700">
                <a:solidFill>
                  <a:schemeClr val="tx1"/>
                </a:solidFill>
              </a:ln>
            </c:spPr>
          </c:marker>
          <c:errBars>
            <c:errDir val="y"/>
            <c:errBarType val="both"/>
            <c:errValType val="cust"/>
            <c:noEndCap val="0"/>
            <c:plus>
              <c:numRef>
                <c:f>Sheet1!$J$8:$R$8</c:f>
                <c:numCache>
                  <c:formatCode>General</c:formatCode>
                  <c:ptCount val="9"/>
                  <c:pt idx="0">
                    <c:v>0.3</c:v>
                  </c:pt>
                  <c:pt idx="1">
                    <c:v>0.6</c:v>
                  </c:pt>
                  <c:pt idx="2">
                    <c:v>1.1</c:v>
                  </c:pt>
                  <c:pt idx="3">
                    <c:v>1.2</c:v>
                  </c:pt>
                  <c:pt idx="4">
                    <c:v>1.2</c:v>
                  </c:pt>
                  <c:pt idx="5">
                    <c:v>1.2</c:v>
                  </c:pt>
                  <c:pt idx="6">
                    <c:v>1.2</c:v>
                  </c:pt>
                  <c:pt idx="7">
                    <c:v>1.35</c:v>
                  </c:pt>
                  <c:pt idx="8">
                    <c:v>1.5</c:v>
                  </c:pt>
                </c:numCache>
              </c:numRef>
            </c:plus>
            <c:minus>
              <c:numRef>
                <c:f>Sheet1!$J$8:$R$8</c:f>
                <c:numCache>
                  <c:formatCode>General</c:formatCode>
                  <c:ptCount val="9"/>
                  <c:pt idx="0">
                    <c:v>0.3</c:v>
                  </c:pt>
                  <c:pt idx="1">
                    <c:v>0.6</c:v>
                  </c:pt>
                  <c:pt idx="2">
                    <c:v>1.1</c:v>
                  </c:pt>
                  <c:pt idx="3">
                    <c:v>1.2</c:v>
                  </c:pt>
                  <c:pt idx="4">
                    <c:v>1.2</c:v>
                  </c:pt>
                  <c:pt idx="5">
                    <c:v>1.2</c:v>
                  </c:pt>
                  <c:pt idx="6">
                    <c:v>1.2</c:v>
                  </c:pt>
                  <c:pt idx="7">
                    <c:v>1.35</c:v>
                  </c:pt>
                  <c:pt idx="8">
                    <c:v>1.5</c:v>
                  </c:pt>
                </c:numCache>
              </c:numRef>
            </c:minus>
          </c:errBars>
          <c:xVal>
            <c:numRef>
              <c:f>Sheet1!$C$3:$O$3</c:f>
              <c:numCache>
                <c:formatCode>General</c:formatCode>
                <c:ptCount val="13"/>
                <c:pt idx="0">
                  <c:v>7.0</c:v>
                </c:pt>
                <c:pt idx="1">
                  <c:v>9.0</c:v>
                </c:pt>
                <c:pt idx="2">
                  <c:v>11.0</c:v>
                </c:pt>
                <c:pt idx="3">
                  <c:v>13.0</c:v>
                </c:pt>
                <c:pt idx="4">
                  <c:v>15.0</c:v>
                </c:pt>
                <c:pt idx="5">
                  <c:v>17.0</c:v>
                </c:pt>
                <c:pt idx="6">
                  <c:v>19.0</c:v>
                </c:pt>
                <c:pt idx="7">
                  <c:v>21.0</c:v>
                </c:pt>
                <c:pt idx="8">
                  <c:v>23.0</c:v>
                </c:pt>
                <c:pt idx="9">
                  <c:v>25.0</c:v>
                </c:pt>
                <c:pt idx="10">
                  <c:v>27.0</c:v>
                </c:pt>
                <c:pt idx="11">
                  <c:v>29.0</c:v>
                </c:pt>
                <c:pt idx="12">
                  <c:v>31.0</c:v>
                </c:pt>
              </c:numCache>
            </c:numRef>
          </c:xVal>
          <c:yVal>
            <c:numRef>
              <c:f>Sheet1!$C$4:$O$4</c:f>
              <c:numCache>
                <c:formatCode>General</c:formatCode>
                <c:ptCount val="13"/>
                <c:pt idx="0">
                  <c:v>5.1</c:v>
                </c:pt>
                <c:pt idx="1">
                  <c:v>7.8</c:v>
                </c:pt>
                <c:pt idx="2">
                  <c:v>9.8</c:v>
                </c:pt>
                <c:pt idx="3">
                  <c:v>11.9</c:v>
                </c:pt>
                <c:pt idx="4">
                  <c:v>14.2</c:v>
                </c:pt>
                <c:pt idx="5">
                  <c:v>15.975</c:v>
                </c:pt>
                <c:pt idx="6">
                  <c:v>18.528</c:v>
                </c:pt>
                <c:pt idx="7">
                  <c:v>20.2</c:v>
                </c:pt>
                <c:pt idx="8">
                  <c:v>22.0</c:v>
                </c:pt>
              </c:numCache>
            </c:numRef>
          </c:yVal>
          <c:smooth val="0"/>
        </c:ser>
        <c:ser>
          <c:idx val="1"/>
          <c:order val="1"/>
          <c:tx>
            <c:strRef>
              <c:f>Sheet1!$B$5</c:f>
              <c:strCache>
                <c:ptCount val="1"/>
                <c:pt idx="0">
                  <c:v>B16-vec+Rapa</c:v>
                </c:pt>
              </c:strCache>
            </c:strRef>
          </c:tx>
          <c:spPr>
            <a:ln w="19050">
              <a:solidFill>
                <a:sysClr val="windowText" lastClr="000000"/>
              </a:solidFill>
            </a:ln>
          </c:spPr>
          <c:marker>
            <c:symbol val="triangle"/>
            <c:size val="8"/>
            <c:spPr>
              <a:solidFill>
                <a:sysClr val="windowText" lastClr="000000"/>
              </a:solidFill>
              <a:ln w="12700">
                <a:solidFill>
                  <a:schemeClr val="tx1"/>
                </a:solidFill>
              </a:ln>
            </c:spPr>
          </c:marker>
          <c:errBars>
            <c:errDir val="y"/>
            <c:errBarType val="both"/>
            <c:errValType val="cust"/>
            <c:noEndCap val="0"/>
            <c:plus>
              <c:numRef>
                <c:f>Sheet1!$J$9:$S$9</c:f>
                <c:numCache>
                  <c:formatCode>General</c:formatCode>
                  <c:ptCount val="10"/>
                  <c:pt idx="0">
                    <c:v>0.2</c:v>
                  </c:pt>
                  <c:pt idx="1">
                    <c:v>0.5</c:v>
                  </c:pt>
                  <c:pt idx="2">
                    <c:v>0.9</c:v>
                  </c:pt>
                  <c:pt idx="3">
                    <c:v>1.0</c:v>
                  </c:pt>
                  <c:pt idx="4">
                    <c:v>1.0</c:v>
                  </c:pt>
                  <c:pt idx="5">
                    <c:v>1.1</c:v>
                  </c:pt>
                  <c:pt idx="6">
                    <c:v>1.1</c:v>
                  </c:pt>
                  <c:pt idx="7">
                    <c:v>1.3</c:v>
                  </c:pt>
                  <c:pt idx="8">
                    <c:v>1.6</c:v>
                  </c:pt>
                  <c:pt idx="9">
                    <c:v>1.8</c:v>
                  </c:pt>
                </c:numCache>
              </c:numRef>
            </c:plus>
            <c:minus>
              <c:numRef>
                <c:f>Sheet1!$J$9:$S$9</c:f>
                <c:numCache>
                  <c:formatCode>General</c:formatCode>
                  <c:ptCount val="10"/>
                  <c:pt idx="0">
                    <c:v>0.2</c:v>
                  </c:pt>
                  <c:pt idx="1">
                    <c:v>0.5</c:v>
                  </c:pt>
                  <c:pt idx="2">
                    <c:v>0.9</c:v>
                  </c:pt>
                  <c:pt idx="3">
                    <c:v>1.0</c:v>
                  </c:pt>
                  <c:pt idx="4">
                    <c:v>1.0</c:v>
                  </c:pt>
                  <c:pt idx="5">
                    <c:v>1.1</c:v>
                  </c:pt>
                  <c:pt idx="6">
                    <c:v>1.1</c:v>
                  </c:pt>
                  <c:pt idx="7">
                    <c:v>1.3</c:v>
                  </c:pt>
                  <c:pt idx="8">
                    <c:v>1.6</c:v>
                  </c:pt>
                  <c:pt idx="9">
                    <c:v>1.8</c:v>
                  </c:pt>
                </c:numCache>
              </c:numRef>
            </c:minus>
          </c:errBars>
          <c:xVal>
            <c:numRef>
              <c:f>Sheet1!$C$3:$O$3</c:f>
              <c:numCache>
                <c:formatCode>General</c:formatCode>
                <c:ptCount val="13"/>
                <c:pt idx="0">
                  <c:v>7.0</c:v>
                </c:pt>
                <c:pt idx="1">
                  <c:v>9.0</c:v>
                </c:pt>
                <c:pt idx="2">
                  <c:v>11.0</c:v>
                </c:pt>
                <c:pt idx="3">
                  <c:v>13.0</c:v>
                </c:pt>
                <c:pt idx="4">
                  <c:v>15.0</c:v>
                </c:pt>
                <c:pt idx="5">
                  <c:v>17.0</c:v>
                </c:pt>
                <c:pt idx="6">
                  <c:v>19.0</c:v>
                </c:pt>
                <c:pt idx="7">
                  <c:v>21.0</c:v>
                </c:pt>
                <c:pt idx="8">
                  <c:v>23.0</c:v>
                </c:pt>
                <c:pt idx="9">
                  <c:v>25.0</c:v>
                </c:pt>
                <c:pt idx="10">
                  <c:v>27.0</c:v>
                </c:pt>
                <c:pt idx="11">
                  <c:v>29.0</c:v>
                </c:pt>
                <c:pt idx="12">
                  <c:v>31.0</c:v>
                </c:pt>
              </c:numCache>
            </c:numRef>
          </c:xVal>
          <c:yVal>
            <c:numRef>
              <c:f>Sheet1!$C$5:$O$5</c:f>
              <c:numCache>
                <c:formatCode>General</c:formatCode>
                <c:ptCount val="13"/>
                <c:pt idx="0">
                  <c:v>4.7</c:v>
                </c:pt>
                <c:pt idx="1">
                  <c:v>7.6</c:v>
                </c:pt>
                <c:pt idx="2">
                  <c:v>9.5</c:v>
                </c:pt>
                <c:pt idx="3">
                  <c:v>11.5</c:v>
                </c:pt>
                <c:pt idx="4">
                  <c:v>12.8</c:v>
                </c:pt>
                <c:pt idx="5">
                  <c:v>14.3</c:v>
                </c:pt>
                <c:pt idx="6">
                  <c:v>15.5</c:v>
                </c:pt>
                <c:pt idx="7">
                  <c:v>16.8</c:v>
                </c:pt>
                <c:pt idx="8">
                  <c:v>18.1</c:v>
                </c:pt>
                <c:pt idx="9">
                  <c:v>20.0</c:v>
                </c:pt>
              </c:numCache>
            </c:numRef>
          </c:yVal>
          <c:smooth val="0"/>
        </c:ser>
        <c:ser>
          <c:idx val="2"/>
          <c:order val="2"/>
          <c:tx>
            <c:strRef>
              <c:f>Sheet1!$B$6</c:f>
              <c:strCache>
                <c:ptCount val="1"/>
                <c:pt idx="0">
                  <c:v>B16-IL-36β+DMSO</c:v>
                </c:pt>
              </c:strCache>
            </c:strRef>
          </c:tx>
          <c:spPr>
            <a:ln w="19050">
              <a:solidFill>
                <a:schemeClr val="tx1"/>
              </a:solidFill>
            </a:ln>
          </c:spPr>
          <c:marker>
            <c:symbol val="diamond"/>
            <c:size val="8"/>
            <c:spPr>
              <a:solidFill>
                <a:schemeClr val="bg1">
                  <a:alpha val="0"/>
                </a:schemeClr>
              </a:solidFill>
              <a:ln>
                <a:solidFill>
                  <a:schemeClr val="tx1"/>
                </a:solidFill>
              </a:ln>
            </c:spPr>
          </c:marker>
          <c:errBars>
            <c:errDir val="y"/>
            <c:errBarType val="both"/>
            <c:errValType val="cust"/>
            <c:noEndCap val="0"/>
            <c:plus>
              <c:numRef>
                <c:f>Sheet1!$J$10:$V$10</c:f>
                <c:numCache>
                  <c:formatCode>General</c:formatCode>
                  <c:ptCount val="13"/>
                  <c:pt idx="0">
                    <c:v>0.3</c:v>
                  </c:pt>
                  <c:pt idx="1">
                    <c:v>0.3</c:v>
                  </c:pt>
                  <c:pt idx="2">
                    <c:v>0.45</c:v>
                  </c:pt>
                  <c:pt idx="3">
                    <c:v>0.5</c:v>
                  </c:pt>
                  <c:pt idx="4">
                    <c:v>0.65</c:v>
                  </c:pt>
                  <c:pt idx="5">
                    <c:v>0.75</c:v>
                  </c:pt>
                  <c:pt idx="6">
                    <c:v>0.85</c:v>
                  </c:pt>
                  <c:pt idx="7">
                    <c:v>1.0</c:v>
                  </c:pt>
                  <c:pt idx="8">
                    <c:v>1.1</c:v>
                  </c:pt>
                  <c:pt idx="9">
                    <c:v>1.2</c:v>
                  </c:pt>
                  <c:pt idx="10">
                    <c:v>1.35</c:v>
                  </c:pt>
                  <c:pt idx="11">
                    <c:v>1.45</c:v>
                  </c:pt>
                  <c:pt idx="12">
                    <c:v>1.55</c:v>
                  </c:pt>
                </c:numCache>
              </c:numRef>
            </c:plus>
            <c:minus>
              <c:numRef>
                <c:f>Sheet1!$J$11:$V$11</c:f>
                <c:numCache>
                  <c:formatCode>General</c:formatCode>
                  <c:ptCount val="13"/>
                  <c:pt idx="0">
                    <c:v>0.2</c:v>
                  </c:pt>
                  <c:pt idx="1">
                    <c:v>0.3</c:v>
                  </c:pt>
                  <c:pt idx="2">
                    <c:v>0.45</c:v>
                  </c:pt>
                  <c:pt idx="3">
                    <c:v>0.55</c:v>
                  </c:pt>
                  <c:pt idx="4">
                    <c:v>0.55</c:v>
                  </c:pt>
                  <c:pt idx="5">
                    <c:v>0.6</c:v>
                  </c:pt>
                  <c:pt idx="6">
                    <c:v>0.75</c:v>
                  </c:pt>
                  <c:pt idx="7">
                    <c:v>0.9</c:v>
                  </c:pt>
                  <c:pt idx="8">
                    <c:v>0.95</c:v>
                  </c:pt>
                  <c:pt idx="9">
                    <c:v>1.0</c:v>
                  </c:pt>
                  <c:pt idx="10">
                    <c:v>1.2</c:v>
                  </c:pt>
                  <c:pt idx="11">
                    <c:v>1.3</c:v>
                  </c:pt>
                  <c:pt idx="12">
                    <c:v>1.35</c:v>
                  </c:pt>
                </c:numCache>
              </c:numRef>
            </c:minus>
          </c:errBars>
          <c:xVal>
            <c:numRef>
              <c:f>Sheet1!$C$3:$O$3</c:f>
              <c:numCache>
                <c:formatCode>General</c:formatCode>
                <c:ptCount val="13"/>
                <c:pt idx="0">
                  <c:v>7.0</c:v>
                </c:pt>
                <c:pt idx="1">
                  <c:v>9.0</c:v>
                </c:pt>
                <c:pt idx="2">
                  <c:v>11.0</c:v>
                </c:pt>
                <c:pt idx="3">
                  <c:v>13.0</c:v>
                </c:pt>
                <c:pt idx="4">
                  <c:v>15.0</c:v>
                </c:pt>
                <c:pt idx="5">
                  <c:v>17.0</c:v>
                </c:pt>
                <c:pt idx="6">
                  <c:v>19.0</c:v>
                </c:pt>
                <c:pt idx="7">
                  <c:v>21.0</c:v>
                </c:pt>
                <c:pt idx="8">
                  <c:v>23.0</c:v>
                </c:pt>
                <c:pt idx="9">
                  <c:v>25.0</c:v>
                </c:pt>
                <c:pt idx="10">
                  <c:v>27.0</c:v>
                </c:pt>
                <c:pt idx="11">
                  <c:v>29.0</c:v>
                </c:pt>
                <c:pt idx="12">
                  <c:v>31.0</c:v>
                </c:pt>
              </c:numCache>
            </c:numRef>
          </c:xVal>
          <c:yVal>
            <c:numRef>
              <c:f>Sheet1!$C$6:$O$6</c:f>
              <c:numCache>
                <c:formatCode>General</c:formatCode>
                <c:ptCount val="13"/>
                <c:pt idx="0">
                  <c:v>3.2</c:v>
                </c:pt>
                <c:pt idx="1">
                  <c:v>3.5</c:v>
                </c:pt>
                <c:pt idx="2">
                  <c:v>3.8</c:v>
                </c:pt>
                <c:pt idx="3">
                  <c:v>4.5</c:v>
                </c:pt>
                <c:pt idx="4">
                  <c:v>5.1</c:v>
                </c:pt>
                <c:pt idx="5">
                  <c:v>5.6</c:v>
                </c:pt>
                <c:pt idx="6">
                  <c:v>6.5</c:v>
                </c:pt>
                <c:pt idx="7">
                  <c:v>7.2</c:v>
                </c:pt>
                <c:pt idx="8">
                  <c:v>7.5</c:v>
                </c:pt>
                <c:pt idx="9">
                  <c:v>8.6</c:v>
                </c:pt>
                <c:pt idx="10">
                  <c:v>10.2</c:v>
                </c:pt>
                <c:pt idx="11">
                  <c:v>12.5</c:v>
                </c:pt>
                <c:pt idx="12">
                  <c:v>14.8</c:v>
                </c:pt>
              </c:numCache>
            </c:numRef>
          </c:yVal>
          <c:smooth val="0"/>
        </c:ser>
        <c:ser>
          <c:idx val="3"/>
          <c:order val="3"/>
          <c:tx>
            <c:strRef>
              <c:f>Sheet1!$B$7</c:f>
              <c:strCache>
                <c:ptCount val="1"/>
                <c:pt idx="0">
                  <c:v>B16-IL-36β+Rapa</c:v>
                </c:pt>
              </c:strCache>
            </c:strRef>
          </c:tx>
          <c:spPr>
            <a:ln w="19050">
              <a:solidFill>
                <a:schemeClr val="tx1"/>
              </a:solidFill>
            </a:ln>
          </c:spPr>
          <c:marker>
            <c:symbol val="diamond"/>
            <c:size val="8"/>
            <c:spPr>
              <a:solidFill>
                <a:schemeClr val="tx1"/>
              </a:solidFill>
              <a:ln>
                <a:solidFill>
                  <a:schemeClr val="tx1"/>
                </a:solidFill>
              </a:ln>
            </c:spPr>
          </c:marker>
          <c:errBars>
            <c:errDir val="y"/>
            <c:errBarType val="both"/>
            <c:errValType val="cust"/>
            <c:noEndCap val="0"/>
            <c:plus>
              <c:numRef>
                <c:f>Sheet1!$J$10:$V$10</c:f>
                <c:numCache>
                  <c:formatCode>General</c:formatCode>
                  <c:ptCount val="13"/>
                  <c:pt idx="0">
                    <c:v>0.3</c:v>
                  </c:pt>
                  <c:pt idx="1">
                    <c:v>0.3</c:v>
                  </c:pt>
                  <c:pt idx="2">
                    <c:v>0.45</c:v>
                  </c:pt>
                  <c:pt idx="3">
                    <c:v>0.5</c:v>
                  </c:pt>
                  <c:pt idx="4">
                    <c:v>0.65</c:v>
                  </c:pt>
                  <c:pt idx="5">
                    <c:v>0.75</c:v>
                  </c:pt>
                  <c:pt idx="6">
                    <c:v>0.85</c:v>
                  </c:pt>
                  <c:pt idx="7">
                    <c:v>1.0</c:v>
                  </c:pt>
                  <c:pt idx="8">
                    <c:v>1.1</c:v>
                  </c:pt>
                  <c:pt idx="9">
                    <c:v>1.2</c:v>
                  </c:pt>
                  <c:pt idx="10">
                    <c:v>1.35</c:v>
                  </c:pt>
                  <c:pt idx="11">
                    <c:v>1.45</c:v>
                  </c:pt>
                  <c:pt idx="12">
                    <c:v>1.55</c:v>
                  </c:pt>
                </c:numCache>
              </c:numRef>
            </c:plus>
            <c:minus>
              <c:numRef>
                <c:f>Sheet1!$J$10:$V$10</c:f>
                <c:numCache>
                  <c:formatCode>General</c:formatCode>
                  <c:ptCount val="13"/>
                  <c:pt idx="0">
                    <c:v>0.3</c:v>
                  </c:pt>
                  <c:pt idx="1">
                    <c:v>0.3</c:v>
                  </c:pt>
                  <c:pt idx="2">
                    <c:v>0.45</c:v>
                  </c:pt>
                  <c:pt idx="3">
                    <c:v>0.5</c:v>
                  </c:pt>
                  <c:pt idx="4">
                    <c:v>0.65</c:v>
                  </c:pt>
                  <c:pt idx="5">
                    <c:v>0.75</c:v>
                  </c:pt>
                  <c:pt idx="6">
                    <c:v>0.85</c:v>
                  </c:pt>
                  <c:pt idx="7">
                    <c:v>1.0</c:v>
                  </c:pt>
                  <c:pt idx="8">
                    <c:v>1.1</c:v>
                  </c:pt>
                  <c:pt idx="9">
                    <c:v>1.2</c:v>
                  </c:pt>
                  <c:pt idx="10">
                    <c:v>1.35</c:v>
                  </c:pt>
                  <c:pt idx="11">
                    <c:v>1.45</c:v>
                  </c:pt>
                  <c:pt idx="12">
                    <c:v>1.55</c:v>
                  </c:pt>
                </c:numCache>
              </c:numRef>
            </c:minus>
          </c:errBars>
          <c:xVal>
            <c:numRef>
              <c:f>Sheet1!$C$3:$O$3</c:f>
              <c:numCache>
                <c:formatCode>General</c:formatCode>
                <c:ptCount val="13"/>
                <c:pt idx="0">
                  <c:v>7.0</c:v>
                </c:pt>
                <c:pt idx="1">
                  <c:v>9.0</c:v>
                </c:pt>
                <c:pt idx="2">
                  <c:v>11.0</c:v>
                </c:pt>
                <c:pt idx="3">
                  <c:v>13.0</c:v>
                </c:pt>
                <c:pt idx="4">
                  <c:v>15.0</c:v>
                </c:pt>
                <c:pt idx="5">
                  <c:v>17.0</c:v>
                </c:pt>
                <c:pt idx="6">
                  <c:v>19.0</c:v>
                </c:pt>
                <c:pt idx="7">
                  <c:v>21.0</c:v>
                </c:pt>
                <c:pt idx="8">
                  <c:v>23.0</c:v>
                </c:pt>
                <c:pt idx="9">
                  <c:v>25.0</c:v>
                </c:pt>
                <c:pt idx="10">
                  <c:v>27.0</c:v>
                </c:pt>
                <c:pt idx="11">
                  <c:v>29.0</c:v>
                </c:pt>
                <c:pt idx="12">
                  <c:v>31.0</c:v>
                </c:pt>
              </c:numCache>
            </c:numRef>
          </c:xVal>
          <c:yVal>
            <c:numRef>
              <c:f>Sheet1!$C$7:$O$7</c:f>
              <c:numCache>
                <c:formatCode>General</c:formatCode>
                <c:ptCount val="13"/>
                <c:pt idx="0">
                  <c:v>3.3</c:v>
                </c:pt>
                <c:pt idx="1">
                  <c:v>3.8</c:v>
                </c:pt>
                <c:pt idx="2">
                  <c:v>4.4</c:v>
                </c:pt>
                <c:pt idx="3">
                  <c:v>5.2</c:v>
                </c:pt>
                <c:pt idx="4">
                  <c:v>6.2</c:v>
                </c:pt>
                <c:pt idx="5">
                  <c:v>7.1</c:v>
                </c:pt>
                <c:pt idx="6">
                  <c:v>8.4</c:v>
                </c:pt>
                <c:pt idx="7">
                  <c:v>9.3</c:v>
                </c:pt>
                <c:pt idx="8">
                  <c:v>10.5</c:v>
                </c:pt>
                <c:pt idx="9">
                  <c:v>12.0</c:v>
                </c:pt>
                <c:pt idx="10">
                  <c:v>12.5</c:v>
                </c:pt>
                <c:pt idx="11">
                  <c:v>13.5</c:v>
                </c:pt>
                <c:pt idx="12">
                  <c:v>15.0</c:v>
                </c:pt>
              </c:numCache>
            </c:numRef>
          </c:yVal>
          <c:smooth val="0"/>
        </c:ser>
        <c:dLbls>
          <c:showLegendKey val="0"/>
          <c:showVal val="0"/>
          <c:showCatName val="0"/>
          <c:showSerName val="0"/>
          <c:showPercent val="0"/>
          <c:showBubbleSize val="0"/>
        </c:dLbls>
        <c:axId val="2121669400"/>
        <c:axId val="2121672808"/>
      </c:scatterChart>
      <c:valAx>
        <c:axId val="2121669400"/>
        <c:scaling>
          <c:orientation val="minMax"/>
          <c:max val="35.0"/>
          <c:min val="5.0"/>
        </c:scaling>
        <c:delete val="0"/>
        <c:axPos val="b"/>
        <c:numFmt formatCode="General" sourceLinked="1"/>
        <c:majorTickMark val="out"/>
        <c:minorTickMark val="none"/>
        <c:tickLblPos val="nextTo"/>
        <c:spPr>
          <a:ln w="12700">
            <a:solidFill>
              <a:sysClr val="windowText" lastClr="000000"/>
            </a:solidFill>
          </a:ln>
        </c:spPr>
        <c:txPr>
          <a:bodyPr/>
          <a:lstStyle/>
          <a:p>
            <a:pPr>
              <a:defRPr sz="1500" baseline="0">
                <a:latin typeface="Arial" pitchFamily="34" charset="0"/>
              </a:defRPr>
            </a:pPr>
            <a:endParaRPr lang="en-US"/>
          </a:p>
        </c:txPr>
        <c:crossAx val="2121672808"/>
        <c:crosses val="autoZero"/>
        <c:crossBetween val="midCat"/>
        <c:majorUnit val="5.0"/>
      </c:valAx>
      <c:valAx>
        <c:axId val="2121672808"/>
        <c:scaling>
          <c:orientation val="minMax"/>
          <c:max val="25.0"/>
          <c:min val="0.0"/>
        </c:scaling>
        <c:delete val="0"/>
        <c:axPos val="l"/>
        <c:numFmt formatCode="General" sourceLinked="1"/>
        <c:majorTickMark val="out"/>
        <c:minorTickMark val="none"/>
        <c:tickLblPos val="nextTo"/>
        <c:spPr>
          <a:ln w="12700">
            <a:solidFill>
              <a:schemeClr val="tx1"/>
            </a:solidFill>
          </a:ln>
        </c:spPr>
        <c:txPr>
          <a:bodyPr/>
          <a:lstStyle/>
          <a:p>
            <a:pPr>
              <a:defRPr sz="1500" baseline="0">
                <a:latin typeface="Arial" pitchFamily="34" charset="0"/>
              </a:defRPr>
            </a:pPr>
            <a:endParaRPr lang="en-US"/>
          </a:p>
        </c:txPr>
        <c:crossAx val="2121669400"/>
        <c:crosses val="autoZero"/>
        <c:crossBetween val="midCat"/>
        <c:majorUnit val="5.0"/>
      </c:valAx>
    </c:plotArea>
    <c:legend>
      <c:legendPos val="r"/>
      <c:layout>
        <c:manualLayout>
          <c:xMode val="edge"/>
          <c:yMode val="edge"/>
          <c:x val="0.100380689686913"/>
          <c:y val="0.000730470679691958"/>
          <c:w val="0.614010520612367"/>
          <c:h val="0.283085949816122"/>
        </c:manualLayout>
      </c:layout>
      <c:overlay val="0"/>
      <c:txPr>
        <a:bodyPr/>
        <a:lstStyle/>
        <a:p>
          <a:pPr>
            <a:defRPr sz="1500" baseline="0">
              <a:latin typeface="Arial" pitchFamily="34" charset="0"/>
            </a:defRPr>
          </a:pPr>
          <a:endParaRPr lang="en-US"/>
        </a:p>
      </c:txPr>
    </c:legend>
    <c:plotVisOnly val="1"/>
    <c:dispBlanksAs val="gap"/>
    <c:showDLblsOverMax val="0"/>
  </c:chart>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0240594925634"/>
          <c:y val="0.206813614100452"/>
          <c:w val="0.847574803149606"/>
          <c:h val="0.641319432506181"/>
        </c:manualLayout>
      </c:layout>
      <c:scatterChart>
        <c:scatterStyle val="lineMarker"/>
        <c:varyColors val="0"/>
        <c:ser>
          <c:idx val="0"/>
          <c:order val="0"/>
          <c:tx>
            <c:strRef>
              <c:f>Sheet1!$B$4</c:f>
              <c:strCache>
                <c:ptCount val="1"/>
                <c:pt idx="0">
                  <c:v>B16+PBS</c:v>
                </c:pt>
              </c:strCache>
            </c:strRef>
          </c:tx>
          <c:spPr>
            <a:ln w="19050">
              <a:solidFill>
                <a:sysClr val="windowText" lastClr="000000"/>
              </a:solidFill>
            </a:ln>
          </c:spPr>
          <c:marker>
            <c:symbol val="circle"/>
            <c:size val="8"/>
            <c:spPr>
              <a:solidFill>
                <a:schemeClr val="bg1">
                  <a:alpha val="0"/>
                </a:schemeClr>
              </a:solidFill>
              <a:ln w="12700">
                <a:solidFill>
                  <a:schemeClr val="tx1"/>
                </a:solidFill>
              </a:ln>
            </c:spPr>
          </c:marker>
          <c:errBars>
            <c:errDir val="y"/>
            <c:errBarType val="both"/>
            <c:errValType val="cust"/>
            <c:noEndCap val="0"/>
            <c:plus>
              <c:numRef>
                <c:f>Sheet1!$J$8:$Q$8</c:f>
                <c:numCache>
                  <c:formatCode>General</c:formatCode>
                  <c:ptCount val="8"/>
                  <c:pt idx="0">
                    <c:v>0.3</c:v>
                  </c:pt>
                  <c:pt idx="1">
                    <c:v>0.6</c:v>
                  </c:pt>
                  <c:pt idx="2">
                    <c:v>1.1</c:v>
                  </c:pt>
                  <c:pt idx="3">
                    <c:v>1.2</c:v>
                  </c:pt>
                  <c:pt idx="4">
                    <c:v>1.2</c:v>
                  </c:pt>
                  <c:pt idx="5">
                    <c:v>1.2</c:v>
                  </c:pt>
                  <c:pt idx="6">
                    <c:v>1.3</c:v>
                  </c:pt>
                  <c:pt idx="7">
                    <c:v>1.5</c:v>
                  </c:pt>
                </c:numCache>
              </c:numRef>
            </c:plus>
            <c:minus>
              <c:numRef>
                <c:f>Sheet1!$J$8:$Q$8</c:f>
                <c:numCache>
                  <c:formatCode>General</c:formatCode>
                  <c:ptCount val="8"/>
                  <c:pt idx="0">
                    <c:v>0.3</c:v>
                  </c:pt>
                  <c:pt idx="1">
                    <c:v>0.6</c:v>
                  </c:pt>
                  <c:pt idx="2">
                    <c:v>1.1</c:v>
                  </c:pt>
                  <c:pt idx="3">
                    <c:v>1.2</c:v>
                  </c:pt>
                  <c:pt idx="4">
                    <c:v>1.2</c:v>
                  </c:pt>
                  <c:pt idx="5">
                    <c:v>1.2</c:v>
                  </c:pt>
                  <c:pt idx="6">
                    <c:v>1.3</c:v>
                  </c:pt>
                  <c:pt idx="7">
                    <c:v>1.5</c:v>
                  </c:pt>
                </c:numCache>
              </c:numRef>
            </c:minus>
          </c:errBars>
          <c:xVal>
            <c:numRef>
              <c:f>Sheet1!$C$3:$J$3</c:f>
              <c:numCache>
                <c:formatCode>General</c:formatCode>
                <c:ptCount val="8"/>
                <c:pt idx="0">
                  <c:v>9.0</c:v>
                </c:pt>
                <c:pt idx="1">
                  <c:v>11.0</c:v>
                </c:pt>
                <c:pt idx="2">
                  <c:v>13.0</c:v>
                </c:pt>
                <c:pt idx="3">
                  <c:v>15.0</c:v>
                </c:pt>
                <c:pt idx="4">
                  <c:v>17.0</c:v>
                </c:pt>
                <c:pt idx="5">
                  <c:v>19.0</c:v>
                </c:pt>
                <c:pt idx="6">
                  <c:v>21.0</c:v>
                </c:pt>
                <c:pt idx="7">
                  <c:v>23.0</c:v>
                </c:pt>
              </c:numCache>
            </c:numRef>
          </c:xVal>
          <c:yVal>
            <c:numRef>
              <c:f>Sheet1!$C$4:$J$4</c:f>
              <c:numCache>
                <c:formatCode>General</c:formatCode>
                <c:ptCount val="8"/>
                <c:pt idx="0">
                  <c:v>4.9</c:v>
                </c:pt>
                <c:pt idx="1">
                  <c:v>7.678</c:v>
                </c:pt>
                <c:pt idx="2">
                  <c:v>9.615</c:v>
                </c:pt>
                <c:pt idx="3">
                  <c:v>11.773</c:v>
                </c:pt>
                <c:pt idx="4">
                  <c:v>13.3</c:v>
                </c:pt>
                <c:pt idx="5">
                  <c:v>15.975</c:v>
                </c:pt>
                <c:pt idx="6">
                  <c:v>18.528</c:v>
                </c:pt>
                <c:pt idx="7">
                  <c:v>19.98</c:v>
                </c:pt>
              </c:numCache>
            </c:numRef>
          </c:yVal>
          <c:smooth val="0"/>
        </c:ser>
        <c:ser>
          <c:idx val="1"/>
          <c:order val="1"/>
          <c:tx>
            <c:strRef>
              <c:f>Sheet1!$B$5</c:f>
              <c:strCache>
                <c:ptCount val="1"/>
                <c:pt idx="0">
                  <c:v>B16+IL-36β</c:v>
                </c:pt>
              </c:strCache>
            </c:strRef>
          </c:tx>
          <c:spPr>
            <a:ln w="19050">
              <a:solidFill>
                <a:sysClr val="windowText" lastClr="000000"/>
              </a:solidFill>
            </a:ln>
          </c:spPr>
          <c:marker>
            <c:symbol val="circle"/>
            <c:size val="8"/>
            <c:spPr>
              <a:solidFill>
                <a:sysClr val="windowText" lastClr="000000"/>
              </a:solidFill>
              <a:ln w="12700">
                <a:solidFill>
                  <a:schemeClr val="tx1"/>
                </a:solidFill>
              </a:ln>
            </c:spPr>
          </c:marker>
          <c:errBars>
            <c:errDir val="y"/>
            <c:errBarType val="both"/>
            <c:errValType val="cust"/>
            <c:noEndCap val="0"/>
            <c:plus>
              <c:numRef>
                <c:f>Sheet1!$J$9:$Q$9</c:f>
                <c:numCache>
                  <c:formatCode>General</c:formatCode>
                  <c:ptCount val="8"/>
                  <c:pt idx="0">
                    <c:v>0.2</c:v>
                  </c:pt>
                  <c:pt idx="1">
                    <c:v>0.5</c:v>
                  </c:pt>
                  <c:pt idx="2">
                    <c:v>0.9</c:v>
                  </c:pt>
                  <c:pt idx="3">
                    <c:v>1.0</c:v>
                  </c:pt>
                  <c:pt idx="4">
                    <c:v>1.0</c:v>
                  </c:pt>
                  <c:pt idx="5">
                    <c:v>1.1</c:v>
                  </c:pt>
                  <c:pt idx="6">
                    <c:v>1.3</c:v>
                  </c:pt>
                  <c:pt idx="7">
                    <c:v>1.3</c:v>
                  </c:pt>
                </c:numCache>
              </c:numRef>
            </c:plus>
            <c:minus>
              <c:numRef>
                <c:f>Sheet1!$J$9:$Q$9</c:f>
                <c:numCache>
                  <c:formatCode>General</c:formatCode>
                  <c:ptCount val="8"/>
                  <c:pt idx="0">
                    <c:v>0.2</c:v>
                  </c:pt>
                  <c:pt idx="1">
                    <c:v>0.5</c:v>
                  </c:pt>
                  <c:pt idx="2">
                    <c:v>0.9</c:v>
                  </c:pt>
                  <c:pt idx="3">
                    <c:v>1.0</c:v>
                  </c:pt>
                  <c:pt idx="4">
                    <c:v>1.0</c:v>
                  </c:pt>
                  <c:pt idx="5">
                    <c:v>1.1</c:v>
                  </c:pt>
                  <c:pt idx="6">
                    <c:v>1.3</c:v>
                  </c:pt>
                  <c:pt idx="7">
                    <c:v>1.3</c:v>
                  </c:pt>
                </c:numCache>
              </c:numRef>
            </c:minus>
          </c:errBars>
          <c:xVal>
            <c:numRef>
              <c:f>Sheet1!$C$3:$J$3</c:f>
              <c:numCache>
                <c:formatCode>General</c:formatCode>
                <c:ptCount val="8"/>
                <c:pt idx="0">
                  <c:v>9.0</c:v>
                </c:pt>
                <c:pt idx="1">
                  <c:v>11.0</c:v>
                </c:pt>
                <c:pt idx="2">
                  <c:v>13.0</c:v>
                </c:pt>
                <c:pt idx="3">
                  <c:v>15.0</c:v>
                </c:pt>
                <c:pt idx="4">
                  <c:v>17.0</c:v>
                </c:pt>
                <c:pt idx="5">
                  <c:v>19.0</c:v>
                </c:pt>
                <c:pt idx="6">
                  <c:v>21.0</c:v>
                </c:pt>
                <c:pt idx="7">
                  <c:v>23.0</c:v>
                </c:pt>
              </c:numCache>
            </c:numRef>
          </c:xVal>
          <c:yVal>
            <c:numRef>
              <c:f>Sheet1!$C$5:$J$5</c:f>
              <c:numCache>
                <c:formatCode>General</c:formatCode>
                <c:ptCount val="8"/>
                <c:pt idx="0">
                  <c:v>4.7</c:v>
                </c:pt>
                <c:pt idx="1">
                  <c:v>7.2</c:v>
                </c:pt>
                <c:pt idx="2">
                  <c:v>8.8</c:v>
                </c:pt>
                <c:pt idx="3">
                  <c:v>10.2</c:v>
                </c:pt>
                <c:pt idx="4">
                  <c:v>11.5</c:v>
                </c:pt>
                <c:pt idx="5">
                  <c:v>12.8</c:v>
                </c:pt>
                <c:pt idx="6">
                  <c:v>14.8</c:v>
                </c:pt>
                <c:pt idx="7">
                  <c:v>16.23</c:v>
                </c:pt>
              </c:numCache>
            </c:numRef>
          </c:yVal>
          <c:smooth val="0"/>
        </c:ser>
        <c:dLbls>
          <c:showLegendKey val="0"/>
          <c:showVal val="0"/>
          <c:showCatName val="0"/>
          <c:showSerName val="0"/>
          <c:showPercent val="0"/>
          <c:showBubbleSize val="0"/>
        </c:dLbls>
        <c:axId val="2121709752"/>
        <c:axId val="2121713016"/>
      </c:scatterChart>
      <c:valAx>
        <c:axId val="2121709752"/>
        <c:scaling>
          <c:orientation val="minMax"/>
          <c:max val="25.0"/>
          <c:min val="7.0"/>
        </c:scaling>
        <c:delete val="0"/>
        <c:axPos val="b"/>
        <c:numFmt formatCode="General" sourceLinked="1"/>
        <c:majorTickMark val="out"/>
        <c:minorTickMark val="none"/>
        <c:tickLblPos val="nextTo"/>
        <c:spPr>
          <a:ln w="12700">
            <a:solidFill>
              <a:sysClr val="windowText" lastClr="000000"/>
            </a:solidFill>
          </a:ln>
        </c:spPr>
        <c:txPr>
          <a:bodyPr/>
          <a:lstStyle/>
          <a:p>
            <a:pPr>
              <a:defRPr sz="1500" baseline="0">
                <a:latin typeface="Arial" pitchFamily="34" charset="0"/>
              </a:defRPr>
            </a:pPr>
            <a:endParaRPr lang="en-US"/>
          </a:p>
        </c:txPr>
        <c:crossAx val="2121713016"/>
        <c:crosses val="autoZero"/>
        <c:crossBetween val="midCat"/>
        <c:majorUnit val="2.0"/>
      </c:valAx>
      <c:valAx>
        <c:axId val="2121713016"/>
        <c:scaling>
          <c:orientation val="minMax"/>
          <c:max val="24.0"/>
          <c:min val="4.0"/>
        </c:scaling>
        <c:delete val="0"/>
        <c:axPos val="l"/>
        <c:numFmt formatCode="General" sourceLinked="1"/>
        <c:majorTickMark val="out"/>
        <c:minorTickMark val="none"/>
        <c:tickLblPos val="nextTo"/>
        <c:spPr>
          <a:ln w="12700">
            <a:solidFill>
              <a:schemeClr val="tx1"/>
            </a:solidFill>
          </a:ln>
        </c:spPr>
        <c:txPr>
          <a:bodyPr/>
          <a:lstStyle/>
          <a:p>
            <a:pPr>
              <a:defRPr sz="1500" baseline="0">
                <a:latin typeface="Arial" pitchFamily="34" charset="0"/>
              </a:defRPr>
            </a:pPr>
            <a:endParaRPr lang="en-US"/>
          </a:p>
        </c:txPr>
        <c:crossAx val="2121709752"/>
        <c:crosses val="autoZero"/>
        <c:crossBetween val="midCat"/>
        <c:majorUnit val="4.0"/>
      </c:valAx>
    </c:plotArea>
    <c:legend>
      <c:legendPos val="r"/>
      <c:layout>
        <c:manualLayout>
          <c:xMode val="edge"/>
          <c:yMode val="edge"/>
          <c:x val="0.151302020656134"/>
          <c:y val="0.000845880231173402"/>
          <c:w val="0.403347234599823"/>
          <c:h val="0.186949145604864"/>
        </c:manualLayout>
      </c:layout>
      <c:overlay val="0"/>
      <c:txPr>
        <a:bodyPr/>
        <a:lstStyle/>
        <a:p>
          <a:pPr>
            <a:defRPr sz="1500" baseline="0">
              <a:latin typeface="Arial" pitchFamily="34" charset="0"/>
            </a:defRPr>
          </a:pPr>
          <a:endParaRPr lang="en-US"/>
        </a:p>
      </c:txPr>
    </c:legend>
    <c:plotVisOnly val="1"/>
    <c:dispBlanksAs val="gap"/>
    <c:showDLblsOverMax val="0"/>
  </c:chart>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02659093842778"/>
          <c:y val="0.0615400209120202"/>
          <c:w val="0.615630276564774"/>
          <c:h val="0.871836847007028"/>
        </c:manualLayout>
      </c:layout>
      <c:barChart>
        <c:barDir val="col"/>
        <c:grouping val="stacked"/>
        <c:varyColors val="0"/>
        <c:ser>
          <c:idx val="0"/>
          <c:order val="0"/>
          <c:spPr>
            <a:solidFill>
              <a:prstClr val="black"/>
            </a:solidFill>
          </c:spPr>
          <c:invertIfNegative val="0"/>
          <c:errBars>
            <c:errBarType val="plus"/>
            <c:errValType val="cust"/>
            <c:noEndCap val="0"/>
            <c:plus>
              <c:numRef>
                <c:f>'无标题-7'!$F$13:$G$13</c:f>
                <c:numCache>
                  <c:formatCode>General</c:formatCode>
                  <c:ptCount val="2"/>
                  <c:pt idx="0">
                    <c:v>0.535</c:v>
                  </c:pt>
                  <c:pt idx="1">
                    <c:v>2.729</c:v>
                  </c:pt>
                </c:numCache>
              </c:numRef>
            </c:plus>
            <c:minus>
              <c:numLit>
                <c:formatCode>General</c:formatCode>
                <c:ptCount val="1"/>
                <c:pt idx="0">
                  <c:v>1.0</c:v>
                </c:pt>
              </c:numLit>
            </c:minus>
          </c:errBars>
          <c:cat>
            <c:strRef>
              <c:f>'无标题-7'!$F$3:$G$3</c:f>
              <c:strCache>
                <c:ptCount val="2"/>
                <c:pt idx="0">
                  <c:v>B16-vec</c:v>
                </c:pt>
                <c:pt idx="1">
                  <c:v>B16-IL-36g</c:v>
                </c:pt>
              </c:strCache>
            </c:strRef>
          </c:cat>
          <c:val>
            <c:numRef>
              <c:f>'无标题-7'!$F$4:$G$4</c:f>
              <c:numCache>
                <c:formatCode>General</c:formatCode>
                <c:ptCount val="2"/>
                <c:pt idx="0">
                  <c:v>2.563</c:v>
                </c:pt>
                <c:pt idx="1">
                  <c:v>13.86000000000002</c:v>
                </c:pt>
              </c:numCache>
            </c:numRef>
          </c:val>
        </c:ser>
        <c:dLbls>
          <c:showLegendKey val="0"/>
          <c:showVal val="0"/>
          <c:showCatName val="0"/>
          <c:showSerName val="0"/>
          <c:showPercent val="0"/>
          <c:showBubbleSize val="0"/>
        </c:dLbls>
        <c:gapWidth val="150"/>
        <c:overlap val="100"/>
        <c:axId val="2120456520"/>
        <c:axId val="2120453144"/>
      </c:barChart>
      <c:catAx>
        <c:axId val="2120456520"/>
        <c:scaling>
          <c:orientation val="minMax"/>
        </c:scaling>
        <c:delete val="0"/>
        <c:axPos val="b"/>
        <c:majorTickMark val="out"/>
        <c:minorTickMark val="none"/>
        <c:tickLblPos val="none"/>
        <c:spPr>
          <a:ln w="12700">
            <a:solidFill>
              <a:schemeClr val="tx1"/>
            </a:solidFill>
          </a:ln>
        </c:spPr>
        <c:txPr>
          <a:bodyPr/>
          <a:lstStyle/>
          <a:p>
            <a:pPr>
              <a:defRPr sz="1500" baseline="0">
                <a:latin typeface="Arial" pitchFamily="34" charset="0"/>
              </a:defRPr>
            </a:pPr>
            <a:endParaRPr lang="en-US"/>
          </a:p>
        </c:txPr>
        <c:crossAx val="2120453144"/>
        <c:crosses val="autoZero"/>
        <c:auto val="1"/>
        <c:lblAlgn val="ctr"/>
        <c:lblOffset val="100"/>
        <c:noMultiLvlLbl val="0"/>
      </c:catAx>
      <c:valAx>
        <c:axId val="2120453144"/>
        <c:scaling>
          <c:orientation val="minMax"/>
        </c:scaling>
        <c:delete val="0"/>
        <c:axPos val="l"/>
        <c:numFmt formatCode="General" sourceLinked="1"/>
        <c:majorTickMark val="out"/>
        <c:minorTickMark val="none"/>
        <c:tickLblPos val="nextTo"/>
        <c:spPr>
          <a:ln w="12700">
            <a:solidFill>
              <a:schemeClr val="tx1"/>
            </a:solidFill>
          </a:ln>
        </c:spPr>
        <c:txPr>
          <a:bodyPr/>
          <a:lstStyle/>
          <a:p>
            <a:pPr>
              <a:defRPr sz="1500" baseline="0">
                <a:latin typeface="Arial" pitchFamily="34" charset="0"/>
              </a:defRPr>
            </a:pPr>
            <a:endParaRPr lang="en-US"/>
          </a:p>
        </c:txPr>
        <c:crossAx val="2120456520"/>
        <c:crosses val="autoZero"/>
        <c:crossBetween val="between"/>
        <c:majorUnit val="5.0"/>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0.13684617951526"/>
          <c:y val="0.203399229743905"/>
          <c:w val="0.7196167766698"/>
          <c:h val="0.651916883136037"/>
        </c:manualLayout>
      </c:layout>
      <c:barChart>
        <c:barDir val="col"/>
        <c:grouping val="clustered"/>
        <c:varyColors val="0"/>
        <c:ser>
          <c:idx val="0"/>
          <c:order val="0"/>
          <c:tx>
            <c:strRef>
              <c:f>Sheet1!$B$4</c:f>
              <c:strCache>
                <c:ptCount val="1"/>
                <c:pt idx="0">
                  <c:v>αCD3</c:v>
                </c:pt>
              </c:strCache>
            </c:strRef>
          </c:tx>
          <c:spPr>
            <a:solidFill>
              <a:schemeClr val="bg1"/>
            </a:solidFill>
            <a:ln>
              <a:solidFill>
                <a:schemeClr val="tx1"/>
              </a:solidFill>
            </a:ln>
            <a:effectLst/>
          </c:spPr>
          <c:invertIfNegative val="0"/>
          <c:errBars>
            <c:errBarType val="plus"/>
            <c:errValType val="cust"/>
            <c:noEndCap val="0"/>
            <c:plus>
              <c:numRef>
                <c:f>Sheet1!$G$4:$I$4</c:f>
                <c:numCache>
                  <c:formatCode>General</c:formatCode>
                  <c:ptCount val="3"/>
                  <c:pt idx="0">
                    <c:v>0.298530363845786</c:v>
                  </c:pt>
                  <c:pt idx="1">
                    <c:v>0.76270041984263</c:v>
                  </c:pt>
                  <c:pt idx="2">
                    <c:v>0.0680912624031293</c:v>
                  </c:pt>
                </c:numCache>
              </c:numRef>
            </c:plus>
            <c:minus>
              <c:numRef>
                <c:f>Sheet1!$I$4:$J$4</c:f>
                <c:numCache>
                  <c:formatCode>General</c:formatCode>
                  <c:ptCount val="2"/>
                  <c:pt idx="0">
                    <c:v>0.0680912624031293</c:v>
                  </c:pt>
                </c:numCache>
              </c:numRef>
            </c:minus>
            <c:spPr>
              <a:noFill/>
              <a:ln w="9525" cap="flat" cmpd="sng" algn="ctr">
                <a:solidFill>
                  <a:schemeClr val="tx1"/>
                </a:solidFill>
                <a:round/>
              </a:ln>
              <a:effectLst/>
            </c:spPr>
          </c:errBars>
          <c:cat>
            <c:numRef>
              <c:f>Sheet1!$C$3:$E$3</c:f>
              <c:numCache>
                <c:formatCode>General</c:formatCode>
                <c:ptCount val="3"/>
              </c:numCache>
            </c:numRef>
          </c:cat>
          <c:val>
            <c:numRef>
              <c:f>Sheet1!$C$4:$E$4</c:f>
              <c:numCache>
                <c:formatCode>0.00_ </c:formatCode>
                <c:ptCount val="3"/>
                <c:pt idx="0">
                  <c:v>3.68876889558248</c:v>
                </c:pt>
                <c:pt idx="1">
                  <c:v>4.39267924191986</c:v>
                </c:pt>
                <c:pt idx="2">
                  <c:v>1.00047866249188</c:v>
                </c:pt>
              </c:numCache>
            </c:numRef>
          </c:val>
        </c:ser>
        <c:ser>
          <c:idx val="1"/>
          <c:order val="1"/>
          <c:tx>
            <c:strRef>
              <c:f>Sheet1!$B$5</c:f>
              <c:strCache>
                <c:ptCount val="1"/>
                <c:pt idx="0">
                  <c:v>αCD3+IL-36β</c:v>
                </c:pt>
              </c:strCache>
            </c:strRef>
          </c:tx>
          <c:spPr>
            <a:solidFill>
              <a:schemeClr val="tx1"/>
            </a:solidFill>
            <a:ln>
              <a:solidFill>
                <a:schemeClr val="tx1"/>
              </a:solidFill>
            </a:ln>
            <a:effectLst/>
          </c:spPr>
          <c:invertIfNegative val="0"/>
          <c:errBars>
            <c:errBarType val="plus"/>
            <c:errValType val="cust"/>
            <c:noEndCap val="0"/>
            <c:plus>
              <c:numRef>
                <c:f>Sheet1!$G$5:$I$5</c:f>
                <c:numCache>
                  <c:formatCode>General</c:formatCode>
                  <c:ptCount val="3"/>
                  <c:pt idx="0">
                    <c:v>0.293864905288254</c:v>
                  </c:pt>
                  <c:pt idx="1">
                    <c:v>0.341455930087447</c:v>
                  </c:pt>
                  <c:pt idx="2">
                    <c:v>0.368446984922238</c:v>
                  </c:pt>
                </c:numCache>
              </c:numRef>
            </c:plus>
            <c:minus>
              <c:numRef>
                <c:f>Sheet1!$I$5:$J$5</c:f>
                <c:numCache>
                  <c:formatCode>General</c:formatCode>
                  <c:ptCount val="2"/>
                  <c:pt idx="0">
                    <c:v>0.368446984922238</c:v>
                  </c:pt>
                </c:numCache>
              </c:numRef>
            </c:minus>
            <c:spPr>
              <a:noFill/>
              <a:ln w="9525" cap="flat" cmpd="sng" algn="ctr">
                <a:solidFill>
                  <a:schemeClr val="tx1"/>
                </a:solidFill>
                <a:round/>
              </a:ln>
              <a:effectLst/>
            </c:spPr>
          </c:errBars>
          <c:cat>
            <c:numRef>
              <c:f>Sheet1!$C$3:$E$3</c:f>
              <c:numCache>
                <c:formatCode>General</c:formatCode>
                <c:ptCount val="3"/>
              </c:numCache>
            </c:numRef>
          </c:cat>
          <c:val>
            <c:numRef>
              <c:f>Sheet1!$C$5:$E$5</c:f>
              <c:numCache>
                <c:formatCode>0.00_ </c:formatCode>
                <c:ptCount val="3"/>
                <c:pt idx="0">
                  <c:v>2.84037932684203</c:v>
                </c:pt>
                <c:pt idx="1">
                  <c:v>4.51371413227516</c:v>
                </c:pt>
                <c:pt idx="2">
                  <c:v>5.622466270788735</c:v>
                </c:pt>
              </c:numCache>
            </c:numRef>
          </c:val>
        </c:ser>
        <c:dLbls>
          <c:showLegendKey val="0"/>
          <c:showVal val="0"/>
          <c:showCatName val="0"/>
          <c:showSerName val="0"/>
          <c:showPercent val="0"/>
          <c:showBubbleSize val="0"/>
        </c:dLbls>
        <c:gapWidth val="210"/>
        <c:axId val="2118860792"/>
        <c:axId val="2118864328"/>
      </c:barChart>
      <c:catAx>
        <c:axId val="2118860792"/>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0" vertOverflow="ellipsis" vert="horz" wrap="square" anchor="ctr" anchorCtr="1"/>
          <a:lstStyle/>
          <a:p>
            <a:pPr>
              <a:defRPr lang="zh-CN" sz="1600" b="0" i="0" u="none" strike="noStrike" kern="1200" cap="none" spc="0" normalizeH="0" baseline="0">
                <a:solidFill>
                  <a:schemeClr val="tx1"/>
                </a:solidFill>
                <a:uFill>
                  <a:solidFill>
                    <a:schemeClr val="tx1"/>
                  </a:solidFill>
                </a:uFill>
                <a:latin typeface="Arial"/>
                <a:ea typeface="+mn-ea"/>
                <a:cs typeface="Arial"/>
              </a:defRPr>
            </a:pPr>
            <a:endParaRPr lang="en-US"/>
          </a:p>
        </c:txPr>
        <c:crossAx val="2118864328"/>
        <c:crosses val="autoZero"/>
        <c:auto val="1"/>
        <c:lblAlgn val="ctr"/>
        <c:lblOffset val="100"/>
        <c:noMultiLvlLbl val="0"/>
      </c:catAx>
      <c:valAx>
        <c:axId val="2118864328"/>
        <c:scaling>
          <c:orientation val="minMax"/>
        </c:scaling>
        <c:delete val="0"/>
        <c:axPos val="l"/>
        <c:majorGridlines>
          <c:spPr>
            <a:ln w="9525" cap="flat" cmpd="sng" algn="ctr">
              <a:noFill/>
              <a:round/>
            </a:ln>
            <a:effectLst/>
          </c:spPr>
        </c:majorGridlines>
        <c:numFmt formatCode="General" sourceLinked="0"/>
        <c:majorTickMark val="out"/>
        <c:minorTickMark val="none"/>
        <c:tickLblPos val="nextTo"/>
        <c:spPr>
          <a:noFill/>
          <a:ln>
            <a:solidFill>
              <a:schemeClr val="tx1"/>
            </a:solidFill>
          </a:ln>
          <a:effectLst/>
        </c:spPr>
        <c:txPr>
          <a:bodyPr rot="-6000000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crossAx val="2118860792"/>
        <c:crosses val="autoZero"/>
        <c:crossBetween val="between"/>
      </c:valAx>
      <c:spPr>
        <a:noFill/>
        <a:ln>
          <a:noFill/>
        </a:ln>
        <a:effectLst/>
      </c:spPr>
    </c:plotArea>
    <c:legend>
      <c:legendPos val="r"/>
      <c:legendEntry>
        <c:idx val="0"/>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egendEntry>
        <c:idx val="1"/>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ayout>
        <c:manualLayout>
          <c:xMode val="edge"/>
          <c:yMode val="edge"/>
          <c:x val="0.141434316693294"/>
          <c:y val="0.00430664968096501"/>
          <c:w val="0.622564273703723"/>
          <c:h val="0.161124743509145"/>
        </c:manualLayout>
      </c:layout>
      <c:overlay val="0"/>
      <c:spPr>
        <a:noFill/>
        <a:ln>
          <a:noFill/>
        </a:ln>
        <a:effectLst/>
      </c:spPr>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
    <c:plotVisOnly val="1"/>
    <c:dispBlanksAs val="gap"/>
    <c:showDLblsOverMax val="0"/>
  </c:chart>
  <c:spPr>
    <a:solidFill>
      <a:schemeClr val="bg1"/>
    </a:solidFill>
    <a:ln w="12700" cap="flat" cmpd="sng" algn="ctr">
      <a:noFill/>
      <a:round/>
    </a:ln>
    <a:effectLst/>
  </c:spPr>
  <c:txPr>
    <a:bodyPr/>
    <a:lstStyle/>
    <a:p>
      <a:pPr>
        <a:defRPr lang="zh-CN" u="none" strike="noStrike" kern="1200" cap="none" spc="0" normalizeH="0">
          <a:solidFill>
            <a:schemeClr val="tx1"/>
          </a:solidFill>
          <a:uFill>
            <a:solidFill>
              <a:schemeClr val="tx1"/>
            </a:solidFill>
          </a:uFill>
        </a:defRPr>
      </a:pPr>
      <a:endParaRPr lang="en-US"/>
    </a:p>
  </c:txPr>
  <c:externalData r:id="rId1">
    <c:autoUpdate val="0"/>
  </c:externalData>
  <c:userShapes r:id="rId2"/>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spPr>
            <a:solidFill>
              <a:schemeClr val="tx1"/>
            </a:solidFill>
          </c:spPr>
          <c:invertIfNegative val="0"/>
          <c:errBars>
            <c:errBarType val="plus"/>
            <c:errValType val="cust"/>
            <c:noEndCap val="0"/>
            <c:plus>
              <c:numRef>
                <c:f>'无标题-7'!$L$14:$M$14</c:f>
                <c:numCache>
                  <c:formatCode>General</c:formatCode>
                  <c:ptCount val="2"/>
                  <c:pt idx="0">
                    <c:v>2.808</c:v>
                  </c:pt>
                  <c:pt idx="1">
                    <c:v>6.177999999999995</c:v>
                  </c:pt>
                </c:numCache>
              </c:numRef>
            </c:plus>
            <c:minus>
              <c:numLit>
                <c:formatCode>General</c:formatCode>
                <c:ptCount val="1"/>
                <c:pt idx="0">
                  <c:v>1.0</c:v>
                </c:pt>
              </c:numLit>
            </c:minus>
          </c:errBars>
          <c:cat>
            <c:strRef>
              <c:f>'无标题-7'!$L$3:$M$3</c:f>
              <c:strCache>
                <c:ptCount val="2"/>
                <c:pt idx="0">
                  <c:v>B16-vec</c:v>
                </c:pt>
                <c:pt idx="1">
                  <c:v>B16-IL-36g</c:v>
                </c:pt>
              </c:strCache>
            </c:strRef>
          </c:cat>
          <c:val>
            <c:numRef>
              <c:f>'无标题-7'!$L$4:$M$4</c:f>
              <c:numCache>
                <c:formatCode>General</c:formatCode>
                <c:ptCount val="2"/>
                <c:pt idx="0">
                  <c:v>13.91</c:v>
                </c:pt>
                <c:pt idx="1">
                  <c:v>47.4</c:v>
                </c:pt>
              </c:numCache>
            </c:numRef>
          </c:val>
        </c:ser>
        <c:dLbls>
          <c:showLegendKey val="0"/>
          <c:showVal val="0"/>
          <c:showCatName val="0"/>
          <c:showSerName val="0"/>
          <c:showPercent val="0"/>
          <c:showBubbleSize val="0"/>
        </c:dLbls>
        <c:gapWidth val="150"/>
        <c:overlap val="100"/>
        <c:axId val="2120432296"/>
        <c:axId val="2120428968"/>
      </c:barChart>
      <c:catAx>
        <c:axId val="2120432296"/>
        <c:scaling>
          <c:orientation val="minMax"/>
        </c:scaling>
        <c:delete val="0"/>
        <c:axPos val="b"/>
        <c:majorTickMark val="out"/>
        <c:minorTickMark val="none"/>
        <c:tickLblPos val="none"/>
        <c:spPr>
          <a:ln w="12700">
            <a:solidFill>
              <a:sysClr val="windowText" lastClr="000000"/>
            </a:solidFill>
          </a:ln>
        </c:spPr>
        <c:txPr>
          <a:bodyPr/>
          <a:lstStyle/>
          <a:p>
            <a:pPr>
              <a:defRPr sz="1500" baseline="0">
                <a:latin typeface="Arial" pitchFamily="34" charset="0"/>
              </a:defRPr>
            </a:pPr>
            <a:endParaRPr lang="en-US"/>
          </a:p>
        </c:txPr>
        <c:crossAx val="2120428968"/>
        <c:crosses val="autoZero"/>
        <c:auto val="1"/>
        <c:lblAlgn val="ctr"/>
        <c:lblOffset val="100"/>
        <c:noMultiLvlLbl val="0"/>
      </c:catAx>
      <c:valAx>
        <c:axId val="2120428968"/>
        <c:scaling>
          <c:orientation val="minMax"/>
        </c:scaling>
        <c:delete val="0"/>
        <c:axPos val="l"/>
        <c:numFmt formatCode="General" sourceLinked="1"/>
        <c:majorTickMark val="out"/>
        <c:minorTickMark val="none"/>
        <c:tickLblPos val="nextTo"/>
        <c:spPr>
          <a:ln w="12700">
            <a:solidFill>
              <a:schemeClr val="tx1"/>
            </a:solidFill>
          </a:ln>
        </c:spPr>
        <c:txPr>
          <a:bodyPr/>
          <a:lstStyle/>
          <a:p>
            <a:pPr>
              <a:defRPr sz="1500" baseline="0">
                <a:latin typeface="Arial" pitchFamily="34" charset="0"/>
              </a:defRPr>
            </a:pPr>
            <a:endParaRPr lang="en-US"/>
          </a:p>
        </c:txPr>
        <c:crossAx val="2120432296"/>
        <c:crosses val="autoZero"/>
        <c:crossBetween val="between"/>
      </c:valAx>
    </c:plotArea>
    <c:plotVisOnly val="1"/>
    <c:dispBlanksAs val="gap"/>
    <c:showDLblsOverMax val="0"/>
  </c:chart>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spPr>
            <a:solidFill>
              <a:schemeClr val="tx1"/>
            </a:solidFill>
          </c:spPr>
          <c:invertIfNegative val="0"/>
          <c:errBars>
            <c:errBarType val="plus"/>
            <c:errValType val="cust"/>
            <c:noEndCap val="0"/>
            <c:plus>
              <c:numRef>
                <c:f>'无标题-7'!$B$14:$C$14</c:f>
                <c:numCache>
                  <c:formatCode>General</c:formatCode>
                  <c:ptCount val="2"/>
                  <c:pt idx="0">
                    <c:v>3.745</c:v>
                  </c:pt>
                  <c:pt idx="1">
                    <c:v>0.3065</c:v>
                  </c:pt>
                </c:numCache>
              </c:numRef>
            </c:plus>
            <c:minus>
              <c:numLit>
                <c:formatCode>General</c:formatCode>
                <c:ptCount val="1"/>
                <c:pt idx="0">
                  <c:v>1.0</c:v>
                </c:pt>
              </c:numLit>
            </c:minus>
          </c:errBars>
          <c:cat>
            <c:strRef>
              <c:f>'无标题-7'!$B$3:$C$3</c:f>
              <c:strCache>
                <c:ptCount val="2"/>
                <c:pt idx="0">
                  <c:v>B16-vec</c:v>
                </c:pt>
                <c:pt idx="1">
                  <c:v>B16-IL-36g</c:v>
                </c:pt>
              </c:strCache>
            </c:strRef>
          </c:cat>
          <c:val>
            <c:numRef>
              <c:f>'无标题-7'!$B$4:$C$4</c:f>
              <c:numCache>
                <c:formatCode>General</c:formatCode>
                <c:ptCount val="2"/>
                <c:pt idx="0">
                  <c:v>17.36</c:v>
                </c:pt>
                <c:pt idx="1">
                  <c:v>1.59</c:v>
                </c:pt>
              </c:numCache>
            </c:numRef>
          </c:val>
        </c:ser>
        <c:dLbls>
          <c:showLegendKey val="0"/>
          <c:showVal val="0"/>
          <c:showCatName val="0"/>
          <c:showSerName val="0"/>
          <c:showPercent val="0"/>
          <c:showBubbleSize val="0"/>
        </c:dLbls>
        <c:gapWidth val="150"/>
        <c:overlap val="100"/>
        <c:axId val="2120411608"/>
        <c:axId val="2120408264"/>
      </c:barChart>
      <c:catAx>
        <c:axId val="2120411608"/>
        <c:scaling>
          <c:orientation val="minMax"/>
        </c:scaling>
        <c:delete val="0"/>
        <c:axPos val="b"/>
        <c:majorTickMark val="out"/>
        <c:minorTickMark val="none"/>
        <c:tickLblPos val="none"/>
        <c:spPr>
          <a:ln w="12700">
            <a:solidFill>
              <a:sysClr val="windowText" lastClr="000000"/>
            </a:solidFill>
          </a:ln>
        </c:spPr>
        <c:txPr>
          <a:bodyPr/>
          <a:lstStyle/>
          <a:p>
            <a:pPr>
              <a:defRPr sz="1500" baseline="0">
                <a:latin typeface="Arial" pitchFamily="34" charset="0"/>
              </a:defRPr>
            </a:pPr>
            <a:endParaRPr lang="en-US"/>
          </a:p>
        </c:txPr>
        <c:crossAx val="2120408264"/>
        <c:crosses val="autoZero"/>
        <c:auto val="1"/>
        <c:lblAlgn val="ctr"/>
        <c:lblOffset val="100"/>
        <c:noMultiLvlLbl val="0"/>
      </c:catAx>
      <c:valAx>
        <c:axId val="2120408264"/>
        <c:scaling>
          <c:orientation val="minMax"/>
        </c:scaling>
        <c:delete val="0"/>
        <c:axPos val="l"/>
        <c:numFmt formatCode="General" sourceLinked="1"/>
        <c:majorTickMark val="out"/>
        <c:minorTickMark val="none"/>
        <c:tickLblPos val="nextTo"/>
        <c:spPr>
          <a:ln w="12700">
            <a:solidFill>
              <a:schemeClr val="tx1"/>
            </a:solidFill>
          </a:ln>
        </c:spPr>
        <c:txPr>
          <a:bodyPr/>
          <a:lstStyle/>
          <a:p>
            <a:pPr>
              <a:defRPr sz="1500" baseline="0">
                <a:latin typeface="Arial" pitchFamily="34" charset="0"/>
              </a:defRPr>
            </a:pPr>
            <a:endParaRPr lang="en-US"/>
          </a:p>
        </c:txPr>
        <c:crossAx val="2120411608"/>
        <c:crosses val="autoZero"/>
        <c:crossBetween val="between"/>
      </c:valAx>
    </c:plotArea>
    <c:plotVisOnly val="1"/>
    <c:dispBlanksAs val="gap"/>
    <c:showDLblsOverMax val="0"/>
  </c:chart>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33910761154856"/>
          <c:y val="0.275444006999125"/>
          <c:w val="0.711796850393701"/>
          <c:h val="0.409948600174978"/>
        </c:manualLayout>
      </c:layout>
      <c:barChart>
        <c:barDir val="col"/>
        <c:grouping val="clustered"/>
        <c:varyColors val="0"/>
        <c:ser>
          <c:idx val="0"/>
          <c:order val="0"/>
          <c:tx>
            <c:strRef>
              <c:f>'无标题-7'!$B$3</c:f>
              <c:strCache>
                <c:ptCount val="1"/>
                <c:pt idx="0">
                  <c:v>B16-vec</c:v>
                </c:pt>
              </c:strCache>
            </c:strRef>
          </c:tx>
          <c:spPr>
            <a:solidFill>
              <a:schemeClr val="bg1"/>
            </a:solidFill>
            <a:ln>
              <a:solidFill>
                <a:sysClr val="windowText" lastClr="000000"/>
              </a:solidFill>
            </a:ln>
          </c:spPr>
          <c:invertIfNegative val="0"/>
          <c:errBars>
            <c:errBarType val="plus"/>
            <c:errValType val="cust"/>
            <c:noEndCap val="0"/>
            <c:plus>
              <c:numRef>
                <c:f>'无标题-7'!$B$18:$D$18</c:f>
                <c:numCache>
                  <c:formatCode>General</c:formatCode>
                  <c:ptCount val="3"/>
                  <c:pt idx="0">
                    <c:v>5.137</c:v>
                  </c:pt>
                  <c:pt idx="1">
                    <c:v>1.772</c:v>
                  </c:pt>
                  <c:pt idx="2">
                    <c:v>1.064</c:v>
                  </c:pt>
                </c:numCache>
              </c:numRef>
            </c:plus>
            <c:minus>
              <c:numLit>
                <c:formatCode>General</c:formatCode>
                <c:ptCount val="1"/>
                <c:pt idx="0">
                  <c:v>1.0</c:v>
                </c:pt>
              </c:numLit>
            </c:minus>
          </c:errBars>
          <c:cat>
            <c:strRef>
              <c:f>'无标题-7'!$A$4:$A$6</c:f>
              <c:strCache>
                <c:ptCount val="3"/>
                <c:pt idx="0">
                  <c:v>Gr-1/hi</c:v>
                </c:pt>
                <c:pt idx="1">
                  <c:v>Gr-1/int</c:v>
                </c:pt>
                <c:pt idx="2">
                  <c:v>Gr-1/low</c:v>
                </c:pt>
              </c:strCache>
            </c:strRef>
          </c:cat>
          <c:val>
            <c:numRef>
              <c:f>'无标题-7'!$B$4:$B$6</c:f>
              <c:numCache>
                <c:formatCode>General</c:formatCode>
                <c:ptCount val="3"/>
                <c:pt idx="0">
                  <c:v>43.54</c:v>
                </c:pt>
                <c:pt idx="1">
                  <c:v>9.988000000000001</c:v>
                </c:pt>
                <c:pt idx="2">
                  <c:v>7.91</c:v>
                </c:pt>
              </c:numCache>
            </c:numRef>
          </c:val>
        </c:ser>
        <c:ser>
          <c:idx val="1"/>
          <c:order val="1"/>
          <c:tx>
            <c:strRef>
              <c:f>'无标题-7'!$C$3</c:f>
              <c:strCache>
                <c:ptCount val="1"/>
                <c:pt idx="0">
                  <c:v>B16-IL-36β</c:v>
                </c:pt>
              </c:strCache>
            </c:strRef>
          </c:tx>
          <c:spPr>
            <a:solidFill>
              <a:schemeClr val="tx1"/>
            </a:solidFill>
            <a:ln>
              <a:solidFill>
                <a:sysClr val="windowText" lastClr="000000"/>
              </a:solidFill>
            </a:ln>
          </c:spPr>
          <c:invertIfNegative val="0"/>
          <c:errBars>
            <c:errBarType val="plus"/>
            <c:errValType val="cust"/>
            <c:noEndCap val="0"/>
            <c:plus>
              <c:numRef>
                <c:f>'无标题-7'!$B$19:$D$19</c:f>
                <c:numCache>
                  <c:formatCode>General</c:formatCode>
                  <c:ptCount val="3"/>
                  <c:pt idx="0">
                    <c:v>3.535</c:v>
                  </c:pt>
                  <c:pt idx="1">
                    <c:v>2.04</c:v>
                  </c:pt>
                  <c:pt idx="2">
                    <c:v>0.819</c:v>
                  </c:pt>
                </c:numCache>
              </c:numRef>
            </c:plus>
            <c:minus>
              <c:numLit>
                <c:formatCode>General</c:formatCode>
                <c:ptCount val="1"/>
                <c:pt idx="0">
                  <c:v>1.0</c:v>
                </c:pt>
              </c:numLit>
            </c:minus>
          </c:errBars>
          <c:cat>
            <c:strRef>
              <c:f>'无标题-7'!$A$4:$A$6</c:f>
              <c:strCache>
                <c:ptCount val="3"/>
                <c:pt idx="0">
                  <c:v>Gr-1/hi</c:v>
                </c:pt>
                <c:pt idx="1">
                  <c:v>Gr-1/int</c:v>
                </c:pt>
                <c:pt idx="2">
                  <c:v>Gr-1/low</c:v>
                </c:pt>
              </c:strCache>
            </c:strRef>
          </c:cat>
          <c:val>
            <c:numRef>
              <c:f>'无标题-7'!$C$4:$C$6</c:f>
              <c:numCache>
                <c:formatCode>General</c:formatCode>
                <c:ptCount val="3"/>
                <c:pt idx="0">
                  <c:v>14.84</c:v>
                </c:pt>
                <c:pt idx="1">
                  <c:v>23.18</c:v>
                </c:pt>
                <c:pt idx="2">
                  <c:v>19.75</c:v>
                </c:pt>
              </c:numCache>
            </c:numRef>
          </c:val>
        </c:ser>
        <c:dLbls>
          <c:showLegendKey val="0"/>
          <c:showVal val="0"/>
          <c:showCatName val="0"/>
          <c:showSerName val="0"/>
          <c:showPercent val="0"/>
          <c:showBubbleSize val="0"/>
        </c:dLbls>
        <c:gapWidth val="150"/>
        <c:axId val="2120341704"/>
        <c:axId val="2120338312"/>
      </c:barChart>
      <c:catAx>
        <c:axId val="2120341704"/>
        <c:scaling>
          <c:orientation val="minMax"/>
        </c:scaling>
        <c:delete val="0"/>
        <c:axPos val="b"/>
        <c:majorTickMark val="out"/>
        <c:minorTickMark val="none"/>
        <c:tickLblPos val="nextTo"/>
        <c:spPr>
          <a:ln w="12700">
            <a:solidFill>
              <a:schemeClr val="tx1"/>
            </a:solidFill>
          </a:ln>
        </c:spPr>
        <c:txPr>
          <a:bodyPr/>
          <a:lstStyle/>
          <a:p>
            <a:pPr>
              <a:defRPr sz="1500" baseline="0">
                <a:latin typeface="Arial" pitchFamily="34" charset="0"/>
              </a:defRPr>
            </a:pPr>
            <a:endParaRPr lang="en-US"/>
          </a:p>
        </c:txPr>
        <c:crossAx val="2120338312"/>
        <c:crosses val="autoZero"/>
        <c:auto val="1"/>
        <c:lblAlgn val="ctr"/>
        <c:lblOffset val="100"/>
        <c:noMultiLvlLbl val="0"/>
      </c:catAx>
      <c:valAx>
        <c:axId val="2120338312"/>
        <c:scaling>
          <c:orientation val="minMax"/>
        </c:scaling>
        <c:delete val="0"/>
        <c:axPos val="l"/>
        <c:numFmt formatCode="General" sourceLinked="1"/>
        <c:majorTickMark val="out"/>
        <c:minorTickMark val="none"/>
        <c:tickLblPos val="nextTo"/>
        <c:spPr>
          <a:ln w="12700">
            <a:solidFill>
              <a:schemeClr val="tx1"/>
            </a:solidFill>
          </a:ln>
        </c:spPr>
        <c:txPr>
          <a:bodyPr/>
          <a:lstStyle/>
          <a:p>
            <a:pPr>
              <a:defRPr sz="1500" baseline="0">
                <a:latin typeface="Arial" pitchFamily="34" charset="0"/>
              </a:defRPr>
            </a:pPr>
            <a:endParaRPr lang="en-US"/>
          </a:p>
        </c:txPr>
        <c:crossAx val="2120341704"/>
        <c:crosses val="autoZero"/>
        <c:crossBetween val="between"/>
      </c:valAx>
    </c:plotArea>
    <c:legend>
      <c:legendPos val="r"/>
      <c:layout>
        <c:manualLayout>
          <c:xMode val="edge"/>
          <c:yMode val="edge"/>
          <c:x val="0.155191601049869"/>
          <c:y val="0.046729367162438"/>
          <c:w val="0.75724251968504"/>
          <c:h val="0.160800524934383"/>
        </c:manualLayout>
      </c:layout>
      <c:overlay val="0"/>
      <c:txPr>
        <a:bodyPr/>
        <a:lstStyle/>
        <a:p>
          <a:pPr>
            <a:defRPr sz="1300" baseline="0">
              <a:latin typeface="Arial" pitchFamily="34" charset="0"/>
            </a:defRPr>
          </a:pPr>
          <a:endParaRPr lang="en-US"/>
        </a:p>
      </c:txPr>
    </c:legend>
    <c:plotVisOnly val="1"/>
    <c:dispBlanksAs val="gap"/>
    <c:showDLblsOverMax val="0"/>
  </c:chart>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33910761154856"/>
          <c:y val="0.341400678573715"/>
          <c:w val="0.726835281953392"/>
          <c:h val="0.38830932718776"/>
        </c:manualLayout>
      </c:layout>
      <c:barChart>
        <c:barDir val="col"/>
        <c:grouping val="clustered"/>
        <c:varyColors val="0"/>
        <c:ser>
          <c:idx val="0"/>
          <c:order val="0"/>
          <c:tx>
            <c:strRef>
              <c:f>'无标题-7'!$I$3</c:f>
              <c:strCache>
                <c:ptCount val="1"/>
                <c:pt idx="0">
                  <c:v>B16-vec</c:v>
                </c:pt>
              </c:strCache>
            </c:strRef>
          </c:tx>
          <c:spPr>
            <a:solidFill>
              <a:schemeClr val="bg1"/>
            </a:solidFill>
            <a:ln>
              <a:solidFill>
                <a:sysClr val="windowText" lastClr="000000"/>
              </a:solidFill>
            </a:ln>
          </c:spPr>
          <c:invertIfNegative val="0"/>
          <c:errBars>
            <c:errBarType val="plus"/>
            <c:errValType val="cust"/>
            <c:noEndCap val="0"/>
            <c:plus>
              <c:numRef>
                <c:f>'无标题-7'!$I$18:$K$18</c:f>
                <c:numCache>
                  <c:formatCode>General</c:formatCode>
                  <c:ptCount val="3"/>
                  <c:pt idx="0">
                    <c:v>0.555</c:v>
                  </c:pt>
                  <c:pt idx="1">
                    <c:v>11.4</c:v>
                  </c:pt>
                  <c:pt idx="2">
                    <c:v>8.75</c:v>
                  </c:pt>
                </c:numCache>
              </c:numRef>
            </c:plus>
            <c:minus>
              <c:numLit>
                <c:formatCode>General</c:formatCode>
                <c:ptCount val="1"/>
                <c:pt idx="0">
                  <c:v>1.0</c:v>
                </c:pt>
              </c:numLit>
            </c:minus>
          </c:errBars>
          <c:cat>
            <c:strRef>
              <c:f>'无标题-7'!$H$4:$H$6</c:f>
              <c:strCache>
                <c:ptCount val="3"/>
                <c:pt idx="0">
                  <c:v>Gr-1/hi</c:v>
                </c:pt>
                <c:pt idx="1">
                  <c:v>Gr-1/int</c:v>
                </c:pt>
                <c:pt idx="2">
                  <c:v>Gr-1/low</c:v>
                </c:pt>
              </c:strCache>
            </c:strRef>
          </c:cat>
          <c:val>
            <c:numRef>
              <c:f>'无标题-7'!$I$4:$I$6</c:f>
              <c:numCache>
                <c:formatCode>General</c:formatCode>
                <c:ptCount val="3"/>
                <c:pt idx="0">
                  <c:v>2.685</c:v>
                </c:pt>
                <c:pt idx="1">
                  <c:v>23.4</c:v>
                </c:pt>
                <c:pt idx="2">
                  <c:v>40.65</c:v>
                </c:pt>
              </c:numCache>
            </c:numRef>
          </c:val>
        </c:ser>
        <c:ser>
          <c:idx val="1"/>
          <c:order val="1"/>
          <c:tx>
            <c:strRef>
              <c:f>'无标题-7'!$J$3</c:f>
              <c:strCache>
                <c:ptCount val="1"/>
                <c:pt idx="0">
                  <c:v>B16-IL-36β</c:v>
                </c:pt>
              </c:strCache>
            </c:strRef>
          </c:tx>
          <c:spPr>
            <a:solidFill>
              <a:schemeClr val="tx1"/>
            </a:solidFill>
          </c:spPr>
          <c:invertIfNegative val="0"/>
          <c:errBars>
            <c:errBarType val="plus"/>
            <c:errValType val="cust"/>
            <c:noEndCap val="0"/>
            <c:plus>
              <c:numRef>
                <c:f>'无标题-7'!$I$19:$K$19</c:f>
                <c:numCache>
                  <c:formatCode>General</c:formatCode>
                  <c:ptCount val="3"/>
                  <c:pt idx="0">
                    <c:v>3.681</c:v>
                  </c:pt>
                  <c:pt idx="1">
                    <c:v>3.566</c:v>
                  </c:pt>
                  <c:pt idx="2">
                    <c:v>0.6009</c:v>
                  </c:pt>
                </c:numCache>
              </c:numRef>
            </c:plus>
            <c:minus>
              <c:numLit>
                <c:formatCode>General</c:formatCode>
                <c:ptCount val="1"/>
                <c:pt idx="0">
                  <c:v>1.0</c:v>
                </c:pt>
              </c:numLit>
            </c:minus>
          </c:errBars>
          <c:cat>
            <c:strRef>
              <c:f>'无标题-7'!$H$4:$H$6</c:f>
              <c:strCache>
                <c:ptCount val="3"/>
                <c:pt idx="0">
                  <c:v>Gr-1/hi</c:v>
                </c:pt>
                <c:pt idx="1">
                  <c:v>Gr-1/int</c:v>
                </c:pt>
                <c:pt idx="2">
                  <c:v>Gr-1/low</c:v>
                </c:pt>
              </c:strCache>
            </c:strRef>
          </c:cat>
          <c:val>
            <c:numRef>
              <c:f>'无标题-7'!$J$4:$J$6</c:f>
              <c:numCache>
                <c:formatCode>General</c:formatCode>
                <c:ptCount val="3"/>
                <c:pt idx="0">
                  <c:v>29.43</c:v>
                </c:pt>
                <c:pt idx="1">
                  <c:v>61.87</c:v>
                </c:pt>
                <c:pt idx="2">
                  <c:v>45.63</c:v>
                </c:pt>
              </c:numCache>
            </c:numRef>
          </c:val>
        </c:ser>
        <c:dLbls>
          <c:showLegendKey val="0"/>
          <c:showVal val="0"/>
          <c:showCatName val="0"/>
          <c:showSerName val="0"/>
          <c:showPercent val="0"/>
          <c:showBubbleSize val="0"/>
        </c:dLbls>
        <c:gapWidth val="150"/>
        <c:axId val="2119265640"/>
        <c:axId val="2119320488"/>
      </c:barChart>
      <c:catAx>
        <c:axId val="2119265640"/>
        <c:scaling>
          <c:orientation val="minMax"/>
        </c:scaling>
        <c:delete val="0"/>
        <c:axPos val="b"/>
        <c:majorTickMark val="out"/>
        <c:minorTickMark val="none"/>
        <c:tickLblPos val="nextTo"/>
        <c:spPr>
          <a:ln w="12700">
            <a:solidFill>
              <a:sysClr val="windowText" lastClr="000000"/>
            </a:solidFill>
          </a:ln>
        </c:spPr>
        <c:txPr>
          <a:bodyPr/>
          <a:lstStyle/>
          <a:p>
            <a:pPr>
              <a:defRPr sz="1500" baseline="0">
                <a:latin typeface="Arial" pitchFamily="34" charset="0"/>
              </a:defRPr>
            </a:pPr>
            <a:endParaRPr lang="en-US"/>
          </a:p>
        </c:txPr>
        <c:crossAx val="2119320488"/>
        <c:crosses val="autoZero"/>
        <c:auto val="1"/>
        <c:lblAlgn val="ctr"/>
        <c:lblOffset val="100"/>
        <c:noMultiLvlLbl val="0"/>
      </c:catAx>
      <c:valAx>
        <c:axId val="2119320488"/>
        <c:scaling>
          <c:orientation val="minMax"/>
        </c:scaling>
        <c:delete val="0"/>
        <c:axPos val="l"/>
        <c:numFmt formatCode="General" sourceLinked="1"/>
        <c:majorTickMark val="out"/>
        <c:minorTickMark val="none"/>
        <c:tickLblPos val="nextTo"/>
        <c:spPr>
          <a:ln w="12700">
            <a:solidFill>
              <a:sysClr val="windowText" lastClr="000000"/>
            </a:solidFill>
          </a:ln>
        </c:spPr>
        <c:txPr>
          <a:bodyPr/>
          <a:lstStyle/>
          <a:p>
            <a:pPr>
              <a:defRPr sz="1500" baseline="0">
                <a:latin typeface="Arial" pitchFamily="34" charset="0"/>
              </a:defRPr>
            </a:pPr>
            <a:endParaRPr lang="en-US"/>
          </a:p>
        </c:txPr>
        <c:crossAx val="2119265640"/>
        <c:crosses val="autoZero"/>
        <c:crossBetween val="between"/>
      </c:valAx>
    </c:plotArea>
    <c:legend>
      <c:legendPos val="r"/>
      <c:layout>
        <c:manualLayout>
          <c:xMode val="edge"/>
          <c:yMode val="edge"/>
          <c:x val="0.119413648293963"/>
          <c:y val="0.121231355226938"/>
          <c:w val="0.784879503698402"/>
          <c:h val="0.131746599856836"/>
        </c:manualLayout>
      </c:layout>
      <c:overlay val="0"/>
      <c:txPr>
        <a:bodyPr/>
        <a:lstStyle/>
        <a:p>
          <a:pPr>
            <a:defRPr sz="1300" baseline="0">
              <a:latin typeface="Arial" pitchFamily="34" charset="0"/>
            </a:defRPr>
          </a:pPr>
          <a:endParaRPr lang="en-US"/>
        </a:p>
      </c:txPr>
    </c:legend>
    <c:plotVisOnly val="1"/>
    <c:dispBlanksAs val="gap"/>
    <c:showDLblsOverMax val="0"/>
  </c:chart>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stacked"/>
        <c:varyColors val="0"/>
        <c:ser>
          <c:idx val="0"/>
          <c:order val="0"/>
          <c:spPr>
            <a:solidFill>
              <a:schemeClr val="tx1"/>
            </a:solidFill>
            <a:ln>
              <a:solidFill>
                <a:schemeClr val="tx1"/>
              </a:solidFill>
            </a:ln>
          </c:spPr>
          <c:invertIfNegative val="0"/>
          <c:errBars>
            <c:errBarType val="plus"/>
            <c:errValType val="cust"/>
            <c:noEndCap val="0"/>
            <c:plus>
              <c:numRef>
                <c:f>'无标题-7'!$G$17:$G$18</c:f>
                <c:numCache>
                  <c:formatCode>General</c:formatCode>
                  <c:ptCount val="2"/>
                  <c:pt idx="0">
                    <c:v>75.0</c:v>
                  </c:pt>
                  <c:pt idx="1">
                    <c:v>200.0</c:v>
                  </c:pt>
                </c:numCache>
              </c:numRef>
            </c:plus>
            <c:minus>
              <c:numLit>
                <c:formatCode>General</c:formatCode>
                <c:ptCount val="1"/>
                <c:pt idx="0">
                  <c:v>1.0</c:v>
                </c:pt>
              </c:numLit>
            </c:minus>
          </c:errBars>
          <c:cat>
            <c:strRef>
              <c:f>'无标题-7'!$F$14:$F$15</c:f>
              <c:strCache>
                <c:ptCount val="2"/>
                <c:pt idx="0">
                  <c:v>B16-vec</c:v>
                </c:pt>
                <c:pt idx="1">
                  <c:v>B16-IL-36β</c:v>
                </c:pt>
              </c:strCache>
            </c:strRef>
          </c:cat>
          <c:val>
            <c:numRef>
              <c:f>'无标题-7'!$G$14:$G$15</c:f>
              <c:numCache>
                <c:formatCode>General</c:formatCode>
                <c:ptCount val="2"/>
                <c:pt idx="0">
                  <c:v>300.0</c:v>
                </c:pt>
                <c:pt idx="1">
                  <c:v>1320.0</c:v>
                </c:pt>
              </c:numCache>
            </c:numRef>
          </c:val>
        </c:ser>
        <c:dLbls>
          <c:showLegendKey val="0"/>
          <c:showVal val="0"/>
          <c:showCatName val="0"/>
          <c:showSerName val="0"/>
          <c:showPercent val="0"/>
          <c:showBubbleSize val="0"/>
        </c:dLbls>
        <c:gapWidth val="150"/>
        <c:overlap val="100"/>
        <c:axId val="2121569320"/>
        <c:axId val="2121565944"/>
      </c:barChart>
      <c:catAx>
        <c:axId val="2121569320"/>
        <c:scaling>
          <c:orientation val="minMax"/>
        </c:scaling>
        <c:delete val="0"/>
        <c:axPos val="b"/>
        <c:majorTickMark val="out"/>
        <c:minorTickMark val="none"/>
        <c:tickLblPos val="nextTo"/>
        <c:spPr>
          <a:ln w="12700">
            <a:solidFill>
              <a:schemeClr val="tx1"/>
            </a:solidFill>
          </a:ln>
        </c:spPr>
        <c:txPr>
          <a:bodyPr/>
          <a:lstStyle/>
          <a:p>
            <a:pPr>
              <a:defRPr sz="1500">
                <a:latin typeface="Arial"/>
              </a:defRPr>
            </a:pPr>
            <a:endParaRPr lang="en-US"/>
          </a:p>
        </c:txPr>
        <c:crossAx val="2121565944"/>
        <c:crossesAt val="0.0"/>
        <c:auto val="1"/>
        <c:lblAlgn val="ctr"/>
        <c:lblOffset val="100"/>
        <c:noMultiLvlLbl val="0"/>
      </c:catAx>
      <c:valAx>
        <c:axId val="2121565944"/>
        <c:scaling>
          <c:orientation val="minMax"/>
          <c:max val="2000.0"/>
          <c:min val="0.0"/>
        </c:scaling>
        <c:delete val="0"/>
        <c:axPos val="l"/>
        <c:numFmt formatCode="General" sourceLinked="1"/>
        <c:majorTickMark val="out"/>
        <c:minorTickMark val="none"/>
        <c:tickLblPos val="nextTo"/>
        <c:spPr>
          <a:ln w="12700">
            <a:solidFill>
              <a:schemeClr val="tx1"/>
            </a:solidFill>
          </a:ln>
        </c:spPr>
        <c:txPr>
          <a:bodyPr/>
          <a:lstStyle/>
          <a:p>
            <a:pPr>
              <a:defRPr sz="1500">
                <a:latin typeface="Arial"/>
              </a:defRPr>
            </a:pPr>
            <a:endParaRPr lang="en-US"/>
          </a:p>
        </c:txPr>
        <c:crossAx val="2121569320"/>
        <c:crosses val="autoZero"/>
        <c:crossBetween val="between"/>
        <c:majorUnit val="500.0"/>
        <c:minorUnit val="1.0"/>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0.13684617951526"/>
          <c:y val="0.203399229743905"/>
          <c:w val="0.7196167766698"/>
          <c:h val="0.651916883136037"/>
        </c:manualLayout>
      </c:layout>
      <c:barChart>
        <c:barDir val="col"/>
        <c:grouping val="clustered"/>
        <c:varyColors val="0"/>
        <c:ser>
          <c:idx val="0"/>
          <c:order val="0"/>
          <c:tx>
            <c:strRef>
              <c:f>Sheet1!$B$4</c:f>
              <c:strCache>
                <c:ptCount val="1"/>
                <c:pt idx="0">
                  <c:v>αCD3</c:v>
                </c:pt>
              </c:strCache>
            </c:strRef>
          </c:tx>
          <c:spPr>
            <a:solidFill>
              <a:schemeClr val="bg1"/>
            </a:solidFill>
            <a:ln>
              <a:solidFill>
                <a:schemeClr val="tx1"/>
              </a:solidFill>
            </a:ln>
            <a:effectLst/>
          </c:spPr>
          <c:invertIfNegative val="0"/>
          <c:errBars>
            <c:errBarType val="plus"/>
            <c:errValType val="cust"/>
            <c:noEndCap val="0"/>
            <c:plus>
              <c:numRef>
                <c:f>Sheet1!$G$4:$I$4</c:f>
                <c:numCache>
                  <c:formatCode>General</c:formatCode>
                  <c:ptCount val="3"/>
                  <c:pt idx="0">
                    <c:v>0.26665607479164</c:v>
                  </c:pt>
                  <c:pt idx="1">
                    <c:v>0.480042479787712</c:v>
                  </c:pt>
                  <c:pt idx="2">
                    <c:v>0.0672567382449264</c:v>
                  </c:pt>
                </c:numCache>
              </c:numRef>
            </c:plus>
            <c:minus>
              <c:numRef>
                <c:f>Sheet1!$I$4:$J$4</c:f>
                <c:numCache>
                  <c:formatCode>General</c:formatCode>
                  <c:ptCount val="2"/>
                  <c:pt idx="0">
                    <c:v>0.0672567382449264</c:v>
                  </c:pt>
                </c:numCache>
              </c:numRef>
            </c:minus>
            <c:spPr>
              <a:noFill/>
              <a:ln w="9525" cap="flat" cmpd="sng" algn="ctr">
                <a:solidFill>
                  <a:schemeClr val="tx1"/>
                </a:solidFill>
                <a:round/>
              </a:ln>
              <a:effectLst/>
            </c:spPr>
          </c:errBars>
          <c:cat>
            <c:numRef>
              <c:f>Sheet1!$C$3:$E$3</c:f>
              <c:numCache>
                <c:formatCode>General</c:formatCode>
                <c:ptCount val="3"/>
              </c:numCache>
            </c:numRef>
          </c:cat>
          <c:val>
            <c:numRef>
              <c:f>Sheet1!$C$4:$E$4</c:f>
              <c:numCache>
                <c:formatCode>General</c:formatCode>
                <c:ptCount val="3"/>
                <c:pt idx="0">
                  <c:v>1.272453188436641</c:v>
                </c:pt>
                <c:pt idx="1">
                  <c:v>3.514677245409152</c:v>
                </c:pt>
                <c:pt idx="2">
                  <c:v>1.006086723146836</c:v>
                </c:pt>
              </c:numCache>
            </c:numRef>
          </c:val>
        </c:ser>
        <c:ser>
          <c:idx val="1"/>
          <c:order val="1"/>
          <c:tx>
            <c:strRef>
              <c:f>Sheet1!$B$5</c:f>
              <c:strCache>
                <c:ptCount val="1"/>
                <c:pt idx="0">
                  <c:v>αCD3+IL-36β</c:v>
                </c:pt>
              </c:strCache>
            </c:strRef>
          </c:tx>
          <c:spPr>
            <a:solidFill>
              <a:schemeClr val="tx1"/>
            </a:solidFill>
            <a:ln>
              <a:solidFill>
                <a:schemeClr val="tx1"/>
              </a:solidFill>
            </a:ln>
            <a:effectLst/>
          </c:spPr>
          <c:invertIfNegative val="0"/>
          <c:errBars>
            <c:errBarType val="plus"/>
            <c:errValType val="cust"/>
            <c:noEndCap val="0"/>
            <c:plus>
              <c:numRef>
                <c:f>Sheet1!$G$5:$I$5</c:f>
                <c:numCache>
                  <c:formatCode>General</c:formatCode>
                  <c:ptCount val="3"/>
                  <c:pt idx="0">
                    <c:v>0.0745066702014216</c:v>
                  </c:pt>
                  <c:pt idx="1">
                    <c:v>0.0530737549690864</c:v>
                  </c:pt>
                  <c:pt idx="2">
                    <c:v>0.254644946275244</c:v>
                  </c:pt>
                </c:numCache>
              </c:numRef>
            </c:plus>
            <c:minus>
              <c:numRef>
                <c:f>Sheet1!$I$5:$J$5</c:f>
                <c:numCache>
                  <c:formatCode>General</c:formatCode>
                  <c:ptCount val="2"/>
                  <c:pt idx="0">
                    <c:v>0.254644946275244</c:v>
                  </c:pt>
                </c:numCache>
              </c:numRef>
            </c:minus>
            <c:spPr>
              <a:noFill/>
              <a:ln w="9525" cap="flat" cmpd="sng" algn="ctr">
                <a:solidFill>
                  <a:schemeClr val="tx1"/>
                </a:solidFill>
                <a:round/>
              </a:ln>
              <a:effectLst/>
            </c:spPr>
          </c:errBars>
          <c:cat>
            <c:numRef>
              <c:f>Sheet1!$C$3:$E$3</c:f>
              <c:numCache>
                <c:formatCode>General</c:formatCode>
                <c:ptCount val="3"/>
              </c:numCache>
            </c:numRef>
          </c:cat>
          <c:val>
            <c:numRef>
              <c:f>Sheet1!$C$5:$E$5</c:f>
              <c:numCache>
                <c:formatCode>General</c:formatCode>
                <c:ptCount val="3"/>
                <c:pt idx="0">
                  <c:v>2.858824641846038</c:v>
                </c:pt>
                <c:pt idx="1">
                  <c:v>3.795337360456605</c:v>
                </c:pt>
                <c:pt idx="2">
                  <c:v>2.794246429643596</c:v>
                </c:pt>
              </c:numCache>
            </c:numRef>
          </c:val>
        </c:ser>
        <c:dLbls>
          <c:showLegendKey val="0"/>
          <c:showVal val="0"/>
          <c:showCatName val="0"/>
          <c:showSerName val="0"/>
          <c:showPercent val="0"/>
          <c:showBubbleSize val="0"/>
        </c:dLbls>
        <c:gapWidth val="210"/>
        <c:axId val="2103865944"/>
        <c:axId val="2103869496"/>
      </c:barChart>
      <c:catAx>
        <c:axId val="2103865944"/>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0" vertOverflow="ellipsis" vert="horz" wrap="square" anchor="ctr" anchorCtr="1"/>
          <a:lstStyle/>
          <a:p>
            <a:pPr>
              <a:defRPr lang="zh-CN" sz="1600" b="0" i="0" u="none" strike="noStrike" kern="1200" cap="none" spc="0" normalizeH="0" baseline="0">
                <a:solidFill>
                  <a:schemeClr val="tx1"/>
                </a:solidFill>
                <a:uFill>
                  <a:solidFill>
                    <a:schemeClr val="tx1"/>
                  </a:solidFill>
                </a:uFill>
                <a:latin typeface="Arial"/>
                <a:ea typeface="+mn-ea"/>
                <a:cs typeface="Arial"/>
              </a:defRPr>
            </a:pPr>
            <a:endParaRPr lang="en-US"/>
          </a:p>
        </c:txPr>
        <c:crossAx val="2103869496"/>
        <c:crosses val="autoZero"/>
        <c:auto val="1"/>
        <c:lblAlgn val="ctr"/>
        <c:lblOffset val="100"/>
        <c:noMultiLvlLbl val="0"/>
      </c:catAx>
      <c:valAx>
        <c:axId val="2103869496"/>
        <c:scaling>
          <c:orientation val="minMax"/>
        </c:scaling>
        <c:delete val="0"/>
        <c:axPos val="l"/>
        <c:majorGridlines>
          <c:spPr>
            <a:ln w="9525" cap="flat" cmpd="sng" algn="ctr">
              <a:noFill/>
              <a:round/>
            </a:ln>
            <a:effectLst/>
          </c:spPr>
        </c:majorGridlines>
        <c:numFmt formatCode="General" sourceLinked="0"/>
        <c:majorTickMark val="out"/>
        <c:minorTickMark val="none"/>
        <c:tickLblPos val="nextTo"/>
        <c:spPr>
          <a:noFill/>
          <a:ln>
            <a:solidFill>
              <a:schemeClr val="tx1"/>
            </a:solidFill>
          </a:ln>
          <a:effectLst/>
        </c:spPr>
        <c:txPr>
          <a:bodyPr rot="-6000000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crossAx val="2103865944"/>
        <c:crosses val="autoZero"/>
        <c:crossBetween val="between"/>
      </c:valAx>
      <c:spPr>
        <a:noFill/>
        <a:ln>
          <a:noFill/>
        </a:ln>
        <a:effectLst/>
      </c:spPr>
    </c:plotArea>
    <c:legend>
      <c:legendPos val="r"/>
      <c:legendEntry>
        <c:idx val="0"/>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egendEntry>
        <c:idx val="1"/>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ayout>
        <c:manualLayout>
          <c:xMode val="edge"/>
          <c:yMode val="edge"/>
          <c:x val="0.167791734064866"/>
          <c:y val="0.0136721378570362"/>
          <c:w val="0.622564273703723"/>
          <c:h val="0.161124743509145"/>
        </c:manualLayout>
      </c:layout>
      <c:overlay val="0"/>
      <c:spPr>
        <a:noFill/>
        <a:ln>
          <a:noFill/>
        </a:ln>
        <a:effectLst/>
      </c:spPr>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
    <c:plotVisOnly val="1"/>
    <c:dispBlanksAs val="gap"/>
    <c:showDLblsOverMax val="0"/>
  </c:chart>
  <c:spPr>
    <a:solidFill>
      <a:schemeClr val="bg1"/>
    </a:solidFill>
    <a:ln w="12700" cap="flat" cmpd="sng" algn="ctr">
      <a:noFill/>
      <a:round/>
    </a:ln>
    <a:effectLst/>
  </c:spPr>
  <c:txPr>
    <a:bodyPr/>
    <a:lstStyle/>
    <a:p>
      <a:pPr>
        <a:defRPr lang="zh-CN" u="none" strike="noStrike" kern="1200" cap="none" spc="0" normalizeH="0">
          <a:solidFill>
            <a:schemeClr val="tx1"/>
          </a:solidFill>
          <a:uFill>
            <a:solidFill>
              <a:schemeClr val="tx1"/>
            </a:solidFill>
          </a:uFill>
        </a:defRPr>
      </a:pPr>
      <a:endParaRPr lang="en-US"/>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0.13684617951526"/>
          <c:y val="0.203399229743905"/>
          <c:w val="0.7196167766698"/>
          <c:h val="0.651916883136037"/>
        </c:manualLayout>
      </c:layout>
      <c:barChart>
        <c:barDir val="col"/>
        <c:grouping val="clustered"/>
        <c:varyColors val="0"/>
        <c:ser>
          <c:idx val="0"/>
          <c:order val="0"/>
          <c:tx>
            <c:strRef>
              <c:f>Sheet1!$B$4</c:f>
              <c:strCache>
                <c:ptCount val="1"/>
                <c:pt idx="0">
                  <c:v>αCD3</c:v>
                </c:pt>
              </c:strCache>
            </c:strRef>
          </c:tx>
          <c:spPr>
            <a:solidFill>
              <a:schemeClr val="bg1"/>
            </a:solidFill>
            <a:ln>
              <a:solidFill>
                <a:schemeClr val="tx1"/>
              </a:solidFill>
            </a:ln>
            <a:effectLst/>
          </c:spPr>
          <c:invertIfNegative val="0"/>
          <c:errBars>
            <c:errBarType val="plus"/>
            <c:errValType val="cust"/>
            <c:noEndCap val="0"/>
            <c:plus>
              <c:numRef>
                <c:f>Sheet1!$G$4:$I$4</c:f>
                <c:numCache>
                  <c:formatCode>General</c:formatCode>
                  <c:ptCount val="3"/>
                  <c:pt idx="0">
                    <c:v>0.942491849669186</c:v>
                  </c:pt>
                  <c:pt idx="1">
                    <c:v>0.643672079937852</c:v>
                  </c:pt>
                  <c:pt idx="2">
                    <c:v>0.23339705891784</c:v>
                  </c:pt>
                </c:numCache>
              </c:numRef>
            </c:plus>
            <c:minus>
              <c:numRef>
                <c:f>Sheet1!$I$4:$J$4</c:f>
                <c:numCache>
                  <c:formatCode>General</c:formatCode>
                  <c:ptCount val="2"/>
                  <c:pt idx="0">
                    <c:v>0.23339705891784</c:v>
                  </c:pt>
                </c:numCache>
              </c:numRef>
            </c:minus>
            <c:spPr>
              <a:noFill/>
              <a:ln w="9525" cap="flat" cmpd="sng" algn="ctr">
                <a:solidFill>
                  <a:schemeClr val="tx1"/>
                </a:solidFill>
                <a:round/>
              </a:ln>
              <a:effectLst/>
            </c:spPr>
          </c:errBars>
          <c:cat>
            <c:numRef>
              <c:f>Sheet1!$C$3:$E$3</c:f>
              <c:numCache>
                <c:formatCode>General</c:formatCode>
                <c:ptCount val="3"/>
              </c:numCache>
            </c:numRef>
          </c:cat>
          <c:val>
            <c:numRef>
              <c:f>Sheet1!$C$4:$E$4</c:f>
              <c:numCache>
                <c:formatCode>General</c:formatCode>
                <c:ptCount val="3"/>
                <c:pt idx="0">
                  <c:v>17.96762252481292</c:v>
                </c:pt>
                <c:pt idx="1">
                  <c:v>9.321306659657844</c:v>
                </c:pt>
                <c:pt idx="2">
                  <c:v>1.019171748894882</c:v>
                </c:pt>
              </c:numCache>
            </c:numRef>
          </c:val>
        </c:ser>
        <c:ser>
          <c:idx val="1"/>
          <c:order val="1"/>
          <c:tx>
            <c:strRef>
              <c:f>Sheet1!$B$5</c:f>
              <c:strCache>
                <c:ptCount val="1"/>
                <c:pt idx="0">
                  <c:v>αCD3+IL-36β</c:v>
                </c:pt>
              </c:strCache>
            </c:strRef>
          </c:tx>
          <c:spPr>
            <a:solidFill>
              <a:schemeClr val="tx1"/>
            </a:solidFill>
            <a:ln>
              <a:solidFill>
                <a:schemeClr val="tx1"/>
              </a:solidFill>
            </a:ln>
            <a:effectLst/>
          </c:spPr>
          <c:invertIfNegative val="0"/>
          <c:errBars>
            <c:errBarType val="plus"/>
            <c:errValType val="cust"/>
            <c:noEndCap val="0"/>
            <c:plus>
              <c:numRef>
                <c:f>Sheet1!$G$5:$I$5</c:f>
                <c:numCache>
                  <c:formatCode>General</c:formatCode>
                  <c:ptCount val="3"/>
                  <c:pt idx="0">
                    <c:v>2.187042954662707</c:v>
                  </c:pt>
                  <c:pt idx="1">
                    <c:v>2.932448935925405</c:v>
                  </c:pt>
                  <c:pt idx="2">
                    <c:v>0.724903418408684</c:v>
                  </c:pt>
                </c:numCache>
              </c:numRef>
            </c:plus>
            <c:minus>
              <c:numRef>
                <c:f>Sheet1!$I$5:$J$5</c:f>
                <c:numCache>
                  <c:formatCode>General</c:formatCode>
                  <c:ptCount val="2"/>
                  <c:pt idx="0">
                    <c:v>0.724903418408684</c:v>
                  </c:pt>
                </c:numCache>
              </c:numRef>
            </c:minus>
            <c:spPr>
              <a:noFill/>
              <a:ln w="9525" cap="flat" cmpd="sng" algn="ctr">
                <a:solidFill>
                  <a:schemeClr val="tx1"/>
                </a:solidFill>
                <a:round/>
              </a:ln>
              <a:effectLst/>
            </c:spPr>
          </c:errBars>
          <c:cat>
            <c:numRef>
              <c:f>Sheet1!$C$3:$E$3</c:f>
              <c:numCache>
                <c:formatCode>General</c:formatCode>
                <c:ptCount val="3"/>
              </c:numCache>
            </c:numRef>
          </c:cat>
          <c:val>
            <c:numRef>
              <c:f>Sheet1!$C$5:$E$5</c:f>
              <c:numCache>
                <c:formatCode>General</c:formatCode>
                <c:ptCount val="3"/>
                <c:pt idx="0">
                  <c:v>59.01011193988703</c:v>
                </c:pt>
                <c:pt idx="1">
                  <c:v>22.16063470442768</c:v>
                </c:pt>
                <c:pt idx="2">
                  <c:v>12.25887690869547</c:v>
                </c:pt>
              </c:numCache>
            </c:numRef>
          </c:val>
        </c:ser>
        <c:dLbls>
          <c:showLegendKey val="0"/>
          <c:showVal val="0"/>
          <c:showCatName val="0"/>
          <c:showSerName val="0"/>
          <c:showPercent val="0"/>
          <c:showBubbleSize val="0"/>
        </c:dLbls>
        <c:gapWidth val="210"/>
        <c:axId val="2103922168"/>
        <c:axId val="2103925720"/>
      </c:barChart>
      <c:catAx>
        <c:axId val="2103922168"/>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0" vertOverflow="ellipsis" vert="horz" wrap="square" anchor="ctr" anchorCtr="1"/>
          <a:lstStyle/>
          <a:p>
            <a:pPr>
              <a:defRPr lang="zh-CN" sz="1600" b="0" i="0" u="none" strike="noStrike" kern="1200" cap="none" spc="0" normalizeH="0" baseline="0">
                <a:solidFill>
                  <a:schemeClr val="tx1"/>
                </a:solidFill>
                <a:uFill>
                  <a:solidFill>
                    <a:schemeClr val="tx1"/>
                  </a:solidFill>
                </a:uFill>
                <a:latin typeface="Arial"/>
                <a:ea typeface="+mn-ea"/>
                <a:cs typeface="Arial"/>
              </a:defRPr>
            </a:pPr>
            <a:endParaRPr lang="en-US"/>
          </a:p>
        </c:txPr>
        <c:crossAx val="2103925720"/>
        <c:crosses val="autoZero"/>
        <c:auto val="1"/>
        <c:lblAlgn val="ctr"/>
        <c:lblOffset val="100"/>
        <c:noMultiLvlLbl val="0"/>
      </c:catAx>
      <c:valAx>
        <c:axId val="2103925720"/>
        <c:scaling>
          <c:orientation val="minMax"/>
        </c:scaling>
        <c:delete val="0"/>
        <c:axPos val="l"/>
        <c:majorGridlines>
          <c:spPr>
            <a:ln w="9525" cap="flat" cmpd="sng" algn="ctr">
              <a:noFill/>
              <a:round/>
            </a:ln>
            <a:effectLst/>
          </c:spPr>
        </c:majorGridlines>
        <c:numFmt formatCode="General" sourceLinked="0"/>
        <c:majorTickMark val="out"/>
        <c:minorTickMark val="none"/>
        <c:tickLblPos val="nextTo"/>
        <c:spPr>
          <a:noFill/>
          <a:ln>
            <a:solidFill>
              <a:schemeClr val="tx1"/>
            </a:solidFill>
          </a:ln>
          <a:effectLst/>
        </c:spPr>
        <c:txPr>
          <a:bodyPr rot="-6000000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crossAx val="2103922168"/>
        <c:crosses val="autoZero"/>
        <c:crossBetween val="between"/>
      </c:valAx>
      <c:spPr>
        <a:noFill/>
        <a:ln>
          <a:noFill/>
        </a:ln>
        <a:effectLst/>
      </c:spPr>
    </c:plotArea>
    <c:legend>
      <c:legendPos val="r"/>
      <c:legendEntry>
        <c:idx val="0"/>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egendEntry>
        <c:idx val="1"/>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ayout>
        <c:manualLayout>
          <c:xMode val="edge"/>
          <c:yMode val="edge"/>
          <c:x val="0.167791734064866"/>
          <c:y val="0.0136721378570362"/>
          <c:w val="0.622564273703723"/>
          <c:h val="0.161124743509145"/>
        </c:manualLayout>
      </c:layout>
      <c:overlay val="0"/>
      <c:spPr>
        <a:noFill/>
        <a:ln>
          <a:noFill/>
        </a:ln>
        <a:effectLst/>
      </c:spPr>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
    <c:plotVisOnly val="1"/>
    <c:dispBlanksAs val="gap"/>
    <c:showDLblsOverMax val="0"/>
  </c:chart>
  <c:spPr>
    <a:solidFill>
      <a:schemeClr val="bg1"/>
    </a:solidFill>
    <a:ln w="12700" cap="flat" cmpd="sng" algn="ctr">
      <a:noFill/>
      <a:round/>
    </a:ln>
    <a:effectLst/>
  </c:spPr>
  <c:txPr>
    <a:bodyPr/>
    <a:lstStyle/>
    <a:p>
      <a:pPr>
        <a:defRPr lang="zh-CN" u="none" strike="noStrike" kern="1200" cap="none" spc="0" normalizeH="0">
          <a:solidFill>
            <a:schemeClr val="tx1"/>
          </a:solidFill>
          <a:uFill>
            <a:solidFill>
              <a:schemeClr val="tx1"/>
            </a:solidFill>
          </a:uFill>
        </a:defRPr>
      </a:pPr>
      <a:endParaRPr lang="en-US"/>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0.13684617951526"/>
          <c:y val="0.203399229743905"/>
          <c:w val="0.668291860636215"/>
          <c:h val="0.651916883136037"/>
        </c:manualLayout>
      </c:layout>
      <c:barChart>
        <c:barDir val="col"/>
        <c:grouping val="clustered"/>
        <c:varyColors val="0"/>
        <c:ser>
          <c:idx val="0"/>
          <c:order val="0"/>
          <c:tx>
            <c:strRef>
              <c:f>Sheet1!$B$4</c:f>
              <c:strCache>
                <c:ptCount val="1"/>
                <c:pt idx="0">
                  <c:v>αCD3</c:v>
                </c:pt>
              </c:strCache>
            </c:strRef>
          </c:tx>
          <c:spPr>
            <a:solidFill>
              <a:schemeClr val="bg1"/>
            </a:solidFill>
            <a:ln>
              <a:solidFill>
                <a:schemeClr val="tx1"/>
              </a:solidFill>
            </a:ln>
            <a:effectLst/>
          </c:spPr>
          <c:invertIfNegative val="0"/>
          <c:errBars>
            <c:errBarType val="plus"/>
            <c:errValType val="cust"/>
            <c:noEndCap val="0"/>
            <c:plus>
              <c:numRef>
                <c:f>Sheet1!$G$4:$I$4</c:f>
                <c:numCache>
                  <c:formatCode>General</c:formatCode>
                  <c:ptCount val="3"/>
                  <c:pt idx="0">
                    <c:v>165.0</c:v>
                  </c:pt>
                  <c:pt idx="1">
                    <c:v>125.0</c:v>
                  </c:pt>
                  <c:pt idx="2">
                    <c:v>250.0</c:v>
                  </c:pt>
                </c:numCache>
              </c:numRef>
            </c:plus>
            <c:minus>
              <c:numRef>
                <c:f>Sheet1!$I$4:$J$4</c:f>
                <c:numCache>
                  <c:formatCode>General</c:formatCode>
                  <c:ptCount val="2"/>
                  <c:pt idx="0">
                    <c:v>250.0</c:v>
                  </c:pt>
                </c:numCache>
              </c:numRef>
            </c:minus>
            <c:spPr>
              <a:noFill/>
              <a:ln w="9525" cap="flat" cmpd="sng" algn="ctr">
                <a:solidFill>
                  <a:schemeClr val="tx1"/>
                </a:solidFill>
                <a:round/>
              </a:ln>
              <a:effectLst/>
            </c:spPr>
          </c:errBars>
          <c:cat>
            <c:numRef>
              <c:f>Sheet1!$C$3:$E$3</c:f>
              <c:numCache>
                <c:formatCode>General</c:formatCode>
                <c:ptCount val="3"/>
              </c:numCache>
            </c:numRef>
          </c:cat>
          <c:val>
            <c:numRef>
              <c:f>Sheet1!$C$4:$E$4</c:f>
              <c:numCache>
                <c:formatCode>General</c:formatCode>
                <c:ptCount val="3"/>
                <c:pt idx="0">
                  <c:v>1255.0</c:v>
                </c:pt>
                <c:pt idx="1">
                  <c:v>1625.0</c:v>
                </c:pt>
                <c:pt idx="2">
                  <c:v>3200.0</c:v>
                </c:pt>
              </c:numCache>
            </c:numRef>
          </c:val>
        </c:ser>
        <c:ser>
          <c:idx val="1"/>
          <c:order val="1"/>
          <c:tx>
            <c:strRef>
              <c:f>Sheet1!$B$5</c:f>
              <c:strCache>
                <c:ptCount val="1"/>
                <c:pt idx="0">
                  <c:v>αCD3+IL-36β</c:v>
                </c:pt>
              </c:strCache>
            </c:strRef>
          </c:tx>
          <c:spPr>
            <a:solidFill>
              <a:schemeClr val="tx1"/>
            </a:solidFill>
            <a:ln>
              <a:solidFill>
                <a:schemeClr val="tx1"/>
              </a:solidFill>
            </a:ln>
            <a:effectLst/>
          </c:spPr>
          <c:invertIfNegative val="0"/>
          <c:errBars>
            <c:errBarType val="plus"/>
            <c:errValType val="cust"/>
            <c:noEndCap val="0"/>
            <c:plus>
              <c:numRef>
                <c:f>Sheet1!$G$5:$I$5</c:f>
                <c:numCache>
                  <c:formatCode>General</c:formatCode>
                  <c:ptCount val="3"/>
                  <c:pt idx="0">
                    <c:v>185.0</c:v>
                  </c:pt>
                  <c:pt idx="1">
                    <c:v>295.0</c:v>
                  </c:pt>
                  <c:pt idx="2">
                    <c:v>475.0</c:v>
                  </c:pt>
                </c:numCache>
              </c:numRef>
            </c:plus>
            <c:minus>
              <c:numRef>
                <c:f>Sheet1!$I$5:$J$5</c:f>
                <c:numCache>
                  <c:formatCode>General</c:formatCode>
                  <c:ptCount val="2"/>
                  <c:pt idx="0">
                    <c:v>475.0</c:v>
                  </c:pt>
                </c:numCache>
              </c:numRef>
            </c:minus>
            <c:spPr>
              <a:noFill/>
              <a:ln w="9525" cap="flat" cmpd="sng" algn="ctr">
                <a:solidFill>
                  <a:schemeClr val="tx1"/>
                </a:solidFill>
                <a:round/>
              </a:ln>
              <a:effectLst/>
            </c:spPr>
          </c:errBars>
          <c:cat>
            <c:numRef>
              <c:f>Sheet1!$C$3:$E$3</c:f>
              <c:numCache>
                <c:formatCode>General</c:formatCode>
                <c:ptCount val="3"/>
              </c:numCache>
            </c:numRef>
          </c:cat>
          <c:val>
            <c:numRef>
              <c:f>Sheet1!$C$5:$E$5</c:f>
              <c:numCache>
                <c:formatCode>General</c:formatCode>
                <c:ptCount val="3"/>
                <c:pt idx="0">
                  <c:v>7450.0</c:v>
                </c:pt>
                <c:pt idx="1">
                  <c:v>9250.0</c:v>
                </c:pt>
                <c:pt idx="2">
                  <c:v>9750.0</c:v>
                </c:pt>
              </c:numCache>
            </c:numRef>
          </c:val>
        </c:ser>
        <c:dLbls>
          <c:showLegendKey val="0"/>
          <c:showVal val="0"/>
          <c:showCatName val="0"/>
          <c:showSerName val="0"/>
          <c:showPercent val="0"/>
          <c:showBubbleSize val="0"/>
        </c:dLbls>
        <c:gapWidth val="210"/>
        <c:axId val="2121050680"/>
        <c:axId val="2121054232"/>
      </c:barChart>
      <c:catAx>
        <c:axId val="2121050680"/>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0" vertOverflow="ellipsis" vert="horz" wrap="square" anchor="ctr" anchorCtr="1"/>
          <a:lstStyle/>
          <a:p>
            <a:pPr>
              <a:defRPr lang="zh-CN" sz="1600" b="0" i="0" u="none" strike="noStrike" kern="1200" cap="none" spc="0" normalizeH="0" baseline="0">
                <a:solidFill>
                  <a:schemeClr val="tx1"/>
                </a:solidFill>
                <a:uFill>
                  <a:solidFill>
                    <a:schemeClr val="tx1"/>
                  </a:solidFill>
                </a:uFill>
                <a:latin typeface="Arial"/>
                <a:ea typeface="+mn-ea"/>
                <a:cs typeface="Arial"/>
              </a:defRPr>
            </a:pPr>
            <a:endParaRPr lang="en-US"/>
          </a:p>
        </c:txPr>
        <c:crossAx val="2121054232"/>
        <c:crosses val="autoZero"/>
        <c:auto val="1"/>
        <c:lblAlgn val="ctr"/>
        <c:lblOffset val="100"/>
        <c:noMultiLvlLbl val="0"/>
      </c:catAx>
      <c:valAx>
        <c:axId val="2121054232"/>
        <c:scaling>
          <c:orientation val="minMax"/>
        </c:scaling>
        <c:delete val="0"/>
        <c:axPos val="l"/>
        <c:majorGridlines>
          <c:spPr>
            <a:ln w="9525" cap="flat" cmpd="sng" algn="ctr">
              <a:noFill/>
              <a:round/>
            </a:ln>
            <a:effectLst/>
          </c:spPr>
        </c:majorGridlines>
        <c:numFmt formatCode="General" sourceLinked="0"/>
        <c:majorTickMark val="out"/>
        <c:minorTickMark val="none"/>
        <c:tickLblPos val="nextTo"/>
        <c:spPr>
          <a:noFill/>
          <a:ln>
            <a:solidFill>
              <a:schemeClr val="tx1"/>
            </a:solidFill>
          </a:ln>
          <a:effectLst/>
        </c:spPr>
        <c:txPr>
          <a:bodyPr rot="-6000000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crossAx val="2121050680"/>
        <c:crosses val="autoZero"/>
        <c:crossBetween val="between"/>
      </c:valAx>
      <c:spPr>
        <a:noFill/>
        <a:ln>
          <a:noFill/>
        </a:ln>
        <a:effectLst/>
      </c:spPr>
    </c:plotArea>
    <c:legend>
      <c:legendPos val="r"/>
      <c:legendEntry>
        <c:idx val="0"/>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egendEntry>
        <c:idx val="1"/>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ayout>
        <c:manualLayout>
          <c:xMode val="edge"/>
          <c:yMode val="edge"/>
          <c:x val="0.283764370499782"/>
          <c:y val="0.00430664968096501"/>
          <c:w val="0.622564273703723"/>
          <c:h val="0.161124743509145"/>
        </c:manualLayout>
      </c:layout>
      <c:overlay val="0"/>
      <c:spPr>
        <a:noFill/>
        <a:ln>
          <a:noFill/>
        </a:ln>
        <a:effectLst/>
      </c:spPr>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
    <c:plotVisOnly val="1"/>
    <c:dispBlanksAs val="gap"/>
    <c:showDLblsOverMax val="0"/>
  </c:chart>
  <c:spPr>
    <a:solidFill>
      <a:schemeClr val="bg1"/>
    </a:solidFill>
    <a:ln w="12700" cap="flat" cmpd="sng" algn="ctr">
      <a:noFill/>
      <a:round/>
    </a:ln>
    <a:effectLst/>
  </c:spPr>
  <c:txPr>
    <a:bodyPr/>
    <a:lstStyle/>
    <a:p>
      <a:pPr>
        <a:defRPr lang="zh-CN" u="none" strike="noStrike" kern="1200" cap="none" spc="0" normalizeH="0">
          <a:solidFill>
            <a:schemeClr val="tx1"/>
          </a:solidFill>
          <a:uFill>
            <a:solidFill>
              <a:schemeClr val="tx1"/>
            </a:solidFill>
          </a:uFill>
        </a:defRPr>
      </a:pPr>
      <a:endParaRPr lang="en-US"/>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0.13684617951526"/>
          <c:y val="0.203399229743905"/>
          <c:w val="0.7196167766698"/>
          <c:h val="0.651916883136037"/>
        </c:manualLayout>
      </c:layout>
      <c:barChart>
        <c:barDir val="col"/>
        <c:grouping val="clustered"/>
        <c:varyColors val="0"/>
        <c:ser>
          <c:idx val="0"/>
          <c:order val="0"/>
          <c:tx>
            <c:strRef>
              <c:f>Sheet1!$B$4</c:f>
              <c:strCache>
                <c:ptCount val="1"/>
                <c:pt idx="0">
                  <c:v>αCD3</c:v>
                </c:pt>
              </c:strCache>
            </c:strRef>
          </c:tx>
          <c:spPr>
            <a:solidFill>
              <a:schemeClr val="bg1"/>
            </a:solidFill>
            <a:ln>
              <a:solidFill>
                <a:schemeClr val="tx1"/>
              </a:solidFill>
            </a:ln>
            <a:effectLst/>
          </c:spPr>
          <c:invertIfNegative val="0"/>
          <c:errBars>
            <c:errBarType val="plus"/>
            <c:errValType val="cust"/>
            <c:noEndCap val="0"/>
            <c:plus>
              <c:numRef>
                <c:f>Sheet1!$G$4:$I$4</c:f>
                <c:numCache>
                  <c:formatCode>General</c:formatCode>
                  <c:ptCount val="3"/>
                  <c:pt idx="0">
                    <c:v>56.0</c:v>
                  </c:pt>
                  <c:pt idx="1">
                    <c:v>122.0</c:v>
                  </c:pt>
                  <c:pt idx="2">
                    <c:v>235.0</c:v>
                  </c:pt>
                </c:numCache>
              </c:numRef>
            </c:plus>
            <c:minus>
              <c:numRef>
                <c:f>Sheet1!$I$4:$J$4</c:f>
                <c:numCache>
                  <c:formatCode>General</c:formatCode>
                  <c:ptCount val="2"/>
                  <c:pt idx="0">
                    <c:v>235.0</c:v>
                  </c:pt>
                </c:numCache>
              </c:numRef>
            </c:minus>
            <c:spPr>
              <a:noFill/>
              <a:ln w="9525" cap="flat" cmpd="sng" algn="ctr">
                <a:solidFill>
                  <a:schemeClr val="tx1"/>
                </a:solidFill>
                <a:round/>
              </a:ln>
              <a:effectLst/>
            </c:spPr>
          </c:errBars>
          <c:cat>
            <c:numRef>
              <c:f>Sheet1!$C$3:$E$3</c:f>
              <c:numCache>
                <c:formatCode>General</c:formatCode>
                <c:ptCount val="3"/>
              </c:numCache>
            </c:numRef>
          </c:cat>
          <c:val>
            <c:numRef>
              <c:f>Sheet1!$C$4:$E$4</c:f>
              <c:numCache>
                <c:formatCode>0.00_ </c:formatCode>
                <c:ptCount val="3"/>
                <c:pt idx="0">
                  <c:v>325.0</c:v>
                </c:pt>
                <c:pt idx="1">
                  <c:v>585.0</c:v>
                </c:pt>
                <c:pt idx="2">
                  <c:v>450.0</c:v>
                </c:pt>
              </c:numCache>
            </c:numRef>
          </c:val>
        </c:ser>
        <c:ser>
          <c:idx val="1"/>
          <c:order val="1"/>
          <c:tx>
            <c:strRef>
              <c:f>Sheet1!$B$5</c:f>
              <c:strCache>
                <c:ptCount val="1"/>
                <c:pt idx="0">
                  <c:v>αCD3+IL-36β</c:v>
                </c:pt>
              </c:strCache>
            </c:strRef>
          </c:tx>
          <c:spPr>
            <a:solidFill>
              <a:schemeClr val="tx1"/>
            </a:solidFill>
            <a:ln>
              <a:solidFill>
                <a:schemeClr val="tx1"/>
              </a:solidFill>
            </a:ln>
            <a:effectLst/>
          </c:spPr>
          <c:invertIfNegative val="0"/>
          <c:errBars>
            <c:errBarType val="plus"/>
            <c:errValType val="cust"/>
            <c:noEndCap val="0"/>
            <c:plus>
              <c:numRef>
                <c:f>Sheet1!$G$5:$I$5</c:f>
                <c:numCache>
                  <c:formatCode>General</c:formatCode>
                  <c:ptCount val="3"/>
                  <c:pt idx="0">
                    <c:v>158.0</c:v>
                  </c:pt>
                  <c:pt idx="1">
                    <c:v>337.0</c:v>
                  </c:pt>
                  <c:pt idx="2">
                    <c:v>500.0</c:v>
                  </c:pt>
                </c:numCache>
              </c:numRef>
            </c:plus>
            <c:minus>
              <c:numRef>
                <c:f>Sheet1!$I$5:$J$5</c:f>
                <c:numCache>
                  <c:formatCode>General</c:formatCode>
                  <c:ptCount val="2"/>
                  <c:pt idx="0">
                    <c:v>500.0</c:v>
                  </c:pt>
                </c:numCache>
              </c:numRef>
            </c:minus>
            <c:spPr>
              <a:noFill/>
              <a:ln w="9525" cap="flat" cmpd="sng" algn="ctr">
                <a:solidFill>
                  <a:schemeClr val="tx1"/>
                </a:solidFill>
                <a:round/>
              </a:ln>
              <a:effectLst/>
            </c:spPr>
          </c:errBars>
          <c:cat>
            <c:numRef>
              <c:f>Sheet1!$C$3:$E$3</c:f>
              <c:numCache>
                <c:formatCode>General</c:formatCode>
                <c:ptCount val="3"/>
              </c:numCache>
            </c:numRef>
          </c:cat>
          <c:val>
            <c:numRef>
              <c:f>Sheet1!$C$5:$E$5</c:f>
              <c:numCache>
                <c:formatCode>0.00_ </c:formatCode>
                <c:ptCount val="3"/>
                <c:pt idx="0">
                  <c:v>4250.0</c:v>
                </c:pt>
                <c:pt idx="1">
                  <c:v>4950.0</c:v>
                </c:pt>
                <c:pt idx="2">
                  <c:v>3050.0</c:v>
                </c:pt>
              </c:numCache>
            </c:numRef>
          </c:val>
        </c:ser>
        <c:dLbls>
          <c:showLegendKey val="0"/>
          <c:showVal val="0"/>
          <c:showCatName val="0"/>
          <c:showSerName val="0"/>
          <c:showPercent val="0"/>
          <c:showBubbleSize val="0"/>
        </c:dLbls>
        <c:gapWidth val="210"/>
        <c:axId val="2121082648"/>
        <c:axId val="2121086248"/>
      </c:barChart>
      <c:catAx>
        <c:axId val="2121082648"/>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0" vertOverflow="ellipsis" vert="horz" wrap="square" anchor="ctr" anchorCtr="1"/>
          <a:lstStyle/>
          <a:p>
            <a:pPr>
              <a:defRPr lang="zh-CN" sz="1600" b="0" i="0" u="none" strike="noStrike" kern="1200" cap="none" spc="0" normalizeH="0" baseline="0">
                <a:solidFill>
                  <a:schemeClr val="tx1"/>
                </a:solidFill>
                <a:uFill>
                  <a:solidFill>
                    <a:schemeClr val="tx1"/>
                  </a:solidFill>
                </a:uFill>
                <a:latin typeface="Arial"/>
                <a:ea typeface="+mn-ea"/>
                <a:cs typeface="Arial"/>
              </a:defRPr>
            </a:pPr>
            <a:endParaRPr lang="en-US"/>
          </a:p>
        </c:txPr>
        <c:crossAx val="2121086248"/>
        <c:crosses val="autoZero"/>
        <c:auto val="1"/>
        <c:lblAlgn val="ctr"/>
        <c:lblOffset val="100"/>
        <c:noMultiLvlLbl val="0"/>
      </c:catAx>
      <c:valAx>
        <c:axId val="2121086248"/>
        <c:scaling>
          <c:orientation val="minMax"/>
        </c:scaling>
        <c:delete val="0"/>
        <c:axPos val="l"/>
        <c:majorGridlines>
          <c:spPr>
            <a:ln w="9525" cap="flat" cmpd="sng" algn="ctr">
              <a:noFill/>
              <a:round/>
            </a:ln>
            <a:effectLst/>
          </c:spPr>
        </c:majorGridlines>
        <c:numFmt formatCode="General" sourceLinked="0"/>
        <c:majorTickMark val="out"/>
        <c:minorTickMark val="none"/>
        <c:tickLblPos val="nextTo"/>
        <c:spPr>
          <a:noFill/>
          <a:ln>
            <a:solidFill>
              <a:schemeClr val="tx1"/>
            </a:solidFill>
          </a:ln>
          <a:effectLst/>
        </c:spPr>
        <c:txPr>
          <a:bodyPr rot="-6000000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crossAx val="2121082648"/>
        <c:crosses val="autoZero"/>
        <c:crossBetween val="between"/>
      </c:valAx>
      <c:spPr>
        <a:noFill/>
        <a:ln>
          <a:noFill/>
        </a:ln>
        <a:effectLst/>
      </c:spPr>
    </c:plotArea>
    <c:legend>
      <c:legendPos val="r"/>
      <c:legendEntry>
        <c:idx val="0"/>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egendEntry>
        <c:idx val="1"/>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ayout>
        <c:manualLayout>
          <c:xMode val="edge"/>
          <c:yMode val="edge"/>
          <c:x val="0.252135469653896"/>
          <c:y val="0.00430664968096501"/>
          <c:w val="0.622564273703723"/>
          <c:h val="0.161124743509145"/>
        </c:manualLayout>
      </c:layout>
      <c:overlay val="0"/>
      <c:spPr>
        <a:noFill/>
        <a:ln>
          <a:noFill/>
        </a:ln>
        <a:effectLst/>
      </c:spPr>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
    <c:plotVisOnly val="1"/>
    <c:dispBlanksAs val="gap"/>
    <c:showDLblsOverMax val="0"/>
  </c:chart>
  <c:spPr>
    <a:solidFill>
      <a:schemeClr val="bg1"/>
    </a:solidFill>
    <a:ln w="12700" cap="flat" cmpd="sng" algn="ctr">
      <a:noFill/>
      <a:round/>
    </a:ln>
    <a:effectLst/>
  </c:spPr>
  <c:txPr>
    <a:bodyPr/>
    <a:lstStyle/>
    <a:p>
      <a:pPr>
        <a:defRPr lang="zh-CN" u="none" strike="noStrike" kern="1200" cap="none" spc="0" normalizeH="0">
          <a:solidFill>
            <a:schemeClr val="tx1"/>
          </a:solidFill>
          <a:uFill>
            <a:solidFill>
              <a:schemeClr val="tx1"/>
            </a:solidFill>
          </a:uFill>
        </a:defRPr>
      </a:pPr>
      <a:endParaRPr lang="en-US"/>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231547891956543"/>
          <c:y val="0.0648148148148148"/>
          <c:w val="0.686173627030798"/>
          <c:h val="0.529635826771654"/>
        </c:manualLayout>
      </c:layout>
      <c:barChart>
        <c:barDir val="col"/>
        <c:grouping val="stacked"/>
        <c:varyColors val="0"/>
        <c:ser>
          <c:idx val="0"/>
          <c:order val="0"/>
          <c:spPr>
            <a:solidFill>
              <a:schemeClr val="tx1"/>
            </a:solidFill>
            <a:ln>
              <a:solidFill>
                <a:schemeClr val="tx1"/>
              </a:solidFill>
            </a:ln>
          </c:spPr>
          <c:invertIfNegative val="0"/>
          <c:dLbls>
            <c:showLegendKey val="0"/>
            <c:showVal val="1"/>
            <c:showCatName val="0"/>
            <c:showSerName val="0"/>
            <c:showPercent val="0"/>
            <c:showBubbleSize val="0"/>
            <c:showLeaderLines val="0"/>
          </c:dLbls>
          <c:errBars>
            <c:errBarType val="plus"/>
            <c:errValType val="cust"/>
            <c:noEndCap val="0"/>
            <c:plus>
              <c:numRef>
                <c:f>'无标题-7'!$G$17:$G$18</c:f>
                <c:numCache>
                  <c:formatCode>General</c:formatCode>
                  <c:ptCount val="2"/>
                  <c:pt idx="0">
                    <c:v>1.5</c:v>
                  </c:pt>
                  <c:pt idx="1">
                    <c:v>3.5</c:v>
                  </c:pt>
                </c:numCache>
              </c:numRef>
            </c:plus>
            <c:minus>
              <c:numLit>
                <c:formatCode>General</c:formatCode>
                <c:ptCount val="1"/>
                <c:pt idx="0">
                  <c:v>1.0</c:v>
                </c:pt>
              </c:numLit>
            </c:minus>
          </c:errBars>
          <c:cat>
            <c:strRef>
              <c:f>'无标题-7'!$F$14:$F$15</c:f>
              <c:strCache>
                <c:ptCount val="2"/>
                <c:pt idx="0">
                  <c:v>αCD3</c:v>
                </c:pt>
                <c:pt idx="1">
                  <c:v>αCD3+IL-36β</c:v>
                </c:pt>
              </c:strCache>
            </c:strRef>
          </c:cat>
          <c:val>
            <c:numRef>
              <c:f>'无标题-7'!$G$14:$G$15</c:f>
              <c:numCache>
                <c:formatCode>General</c:formatCode>
                <c:ptCount val="2"/>
                <c:pt idx="0">
                  <c:v>8.5</c:v>
                </c:pt>
                <c:pt idx="1">
                  <c:v>25.0</c:v>
                </c:pt>
              </c:numCache>
            </c:numRef>
          </c:val>
        </c:ser>
        <c:dLbls>
          <c:showLegendKey val="0"/>
          <c:showVal val="0"/>
          <c:showCatName val="0"/>
          <c:showSerName val="0"/>
          <c:showPercent val="0"/>
          <c:showBubbleSize val="0"/>
        </c:dLbls>
        <c:gapWidth val="150"/>
        <c:overlap val="100"/>
        <c:axId val="2121154568"/>
        <c:axId val="2121157816"/>
      </c:barChart>
      <c:catAx>
        <c:axId val="2121154568"/>
        <c:scaling>
          <c:orientation val="minMax"/>
        </c:scaling>
        <c:delete val="0"/>
        <c:axPos val="b"/>
        <c:majorTickMark val="out"/>
        <c:minorTickMark val="none"/>
        <c:tickLblPos val="nextTo"/>
        <c:spPr>
          <a:ln w="12700">
            <a:solidFill>
              <a:schemeClr val="tx1"/>
            </a:solidFill>
          </a:ln>
        </c:spPr>
        <c:txPr>
          <a:bodyPr/>
          <a:lstStyle/>
          <a:p>
            <a:pPr>
              <a:defRPr sz="1500">
                <a:latin typeface="Arial"/>
              </a:defRPr>
            </a:pPr>
            <a:endParaRPr lang="en-US"/>
          </a:p>
        </c:txPr>
        <c:crossAx val="2121157816"/>
        <c:crosses val="autoZero"/>
        <c:auto val="1"/>
        <c:lblAlgn val="ctr"/>
        <c:lblOffset val="100"/>
        <c:noMultiLvlLbl val="0"/>
      </c:catAx>
      <c:valAx>
        <c:axId val="2121157816"/>
        <c:scaling>
          <c:orientation val="minMax"/>
        </c:scaling>
        <c:delete val="0"/>
        <c:axPos val="l"/>
        <c:numFmt formatCode="General" sourceLinked="1"/>
        <c:majorTickMark val="out"/>
        <c:minorTickMark val="none"/>
        <c:tickLblPos val="nextTo"/>
        <c:spPr>
          <a:ln w="12700">
            <a:solidFill>
              <a:schemeClr val="tx1"/>
            </a:solidFill>
          </a:ln>
        </c:spPr>
        <c:txPr>
          <a:bodyPr/>
          <a:lstStyle/>
          <a:p>
            <a:pPr>
              <a:defRPr sz="1500">
                <a:latin typeface="Arial"/>
              </a:defRPr>
            </a:pPr>
            <a:endParaRPr lang="en-US"/>
          </a:p>
        </c:txPr>
        <c:crossAx val="2121154568"/>
        <c:crosses val="autoZero"/>
        <c:crossBetween val="between"/>
        <c:majorUnit val="10.0"/>
      </c:valAx>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3676952067671"/>
          <c:y val="0.0936702831350556"/>
          <c:w val="0.740043060204752"/>
          <c:h val="0.794712011008453"/>
        </c:manualLayout>
      </c:layout>
      <c:barChart>
        <c:barDir val="col"/>
        <c:grouping val="clustered"/>
        <c:varyColors val="0"/>
        <c:ser>
          <c:idx val="0"/>
          <c:order val="0"/>
          <c:tx>
            <c:strRef>
              <c:f>Sheet1!$D$37</c:f>
              <c:strCache>
                <c:ptCount val="1"/>
                <c:pt idx="0">
                  <c:v>0</c:v>
                </c:pt>
              </c:strCache>
            </c:strRef>
          </c:tx>
          <c:spPr>
            <a:solidFill>
              <a:schemeClr val="bg1">
                <a:lumMod val="75000"/>
              </a:schemeClr>
            </a:solidFill>
            <a:ln>
              <a:noFill/>
            </a:ln>
            <a:effectLst/>
          </c:spPr>
          <c:invertIfNegative val="0"/>
          <c:errBars>
            <c:errBarType val="plus"/>
            <c:errValType val="cust"/>
            <c:noEndCap val="0"/>
            <c:plus>
              <c:numRef>
                <c:f>Sheet1!$G$37:$H$37</c:f>
                <c:numCache>
                  <c:formatCode>General</c:formatCode>
                  <c:ptCount val="2"/>
                  <c:pt idx="0">
                    <c:v>115.4</c:v>
                  </c:pt>
                  <c:pt idx="1">
                    <c:v>11.05</c:v>
                  </c:pt>
                </c:numCache>
              </c:numRef>
            </c:plus>
            <c:minus>
              <c:numRef>
                <c:f>Sheet1!$I$37:$J$37</c:f>
                <c:numCache>
                  <c:formatCode>General</c:formatCode>
                  <c:ptCount val="2"/>
                  <c:pt idx="0">
                    <c:v>57.7</c:v>
                  </c:pt>
                  <c:pt idx="1">
                    <c:v>5.524999999999997</c:v>
                  </c:pt>
                </c:numCache>
              </c:numRef>
            </c:minus>
            <c:spPr>
              <a:noFill/>
              <a:ln w="9525" cap="flat" cmpd="sng" algn="ctr">
                <a:solidFill>
                  <a:schemeClr val="tx1"/>
                </a:solidFill>
                <a:round/>
              </a:ln>
              <a:effectLst/>
            </c:spPr>
          </c:errBars>
          <c:cat>
            <c:strRef>
              <c:f>Sheet1!$E$36:$F$36</c:f>
              <c:strCache>
                <c:ptCount val="2"/>
                <c:pt idx="0">
                  <c:v>αCD3+DMSO</c:v>
                </c:pt>
                <c:pt idx="1">
                  <c:v>αCD3+Rapa</c:v>
                </c:pt>
              </c:strCache>
            </c:strRef>
          </c:cat>
          <c:val>
            <c:numRef>
              <c:f>Sheet1!$E$37:$F$37</c:f>
              <c:numCache>
                <c:formatCode>General</c:formatCode>
                <c:ptCount val="2"/>
                <c:pt idx="0">
                  <c:v>1248.955722</c:v>
                </c:pt>
                <c:pt idx="1">
                  <c:v>267.335004</c:v>
                </c:pt>
              </c:numCache>
            </c:numRef>
          </c:val>
        </c:ser>
        <c:ser>
          <c:idx val="1"/>
          <c:order val="1"/>
          <c:tx>
            <c:strRef>
              <c:f>Sheet1!$D$38</c:f>
              <c:strCache>
                <c:ptCount val="1"/>
                <c:pt idx="0">
                  <c:v>1</c:v>
                </c:pt>
              </c:strCache>
            </c:strRef>
          </c:tx>
          <c:spPr>
            <a:solidFill>
              <a:schemeClr val="bg1">
                <a:lumMod val="65000"/>
              </a:schemeClr>
            </a:solidFill>
            <a:ln>
              <a:noFill/>
            </a:ln>
            <a:effectLst/>
          </c:spPr>
          <c:invertIfNegative val="0"/>
          <c:errBars>
            <c:errBarType val="plus"/>
            <c:errValType val="cust"/>
            <c:noEndCap val="0"/>
            <c:plus>
              <c:numRef>
                <c:f>Sheet1!$G$38:$H$38</c:f>
                <c:numCache>
                  <c:formatCode>General</c:formatCode>
                  <c:ptCount val="2"/>
                  <c:pt idx="0">
                    <c:v>61.82</c:v>
                  </c:pt>
                  <c:pt idx="1">
                    <c:v>64.31</c:v>
                  </c:pt>
                </c:numCache>
              </c:numRef>
            </c:plus>
            <c:minus>
              <c:numRef>
                <c:f>Sheet1!$I$38:$J$38</c:f>
                <c:numCache>
                  <c:formatCode>General</c:formatCode>
                  <c:ptCount val="2"/>
                  <c:pt idx="0">
                    <c:v>30.91</c:v>
                  </c:pt>
                  <c:pt idx="1">
                    <c:v>32.155</c:v>
                  </c:pt>
                </c:numCache>
              </c:numRef>
            </c:minus>
            <c:spPr>
              <a:noFill/>
              <a:ln w="9525" cap="flat" cmpd="sng" algn="ctr">
                <a:solidFill>
                  <a:schemeClr val="tx1"/>
                </a:solidFill>
                <a:round/>
              </a:ln>
              <a:effectLst/>
            </c:spPr>
          </c:errBars>
          <c:cat>
            <c:strRef>
              <c:f>Sheet1!$E$36:$F$36</c:f>
              <c:strCache>
                <c:ptCount val="2"/>
                <c:pt idx="0">
                  <c:v>αCD3+DMSO</c:v>
                </c:pt>
                <c:pt idx="1">
                  <c:v>αCD3+Rapa</c:v>
                </c:pt>
              </c:strCache>
            </c:strRef>
          </c:cat>
          <c:val>
            <c:numRef>
              <c:f>Sheet1!$E$38:$F$38</c:f>
              <c:numCache>
                <c:formatCode>General</c:formatCode>
                <c:ptCount val="2"/>
                <c:pt idx="0">
                  <c:v>2807.017544</c:v>
                </c:pt>
                <c:pt idx="1">
                  <c:v>263.1578947</c:v>
                </c:pt>
              </c:numCache>
            </c:numRef>
          </c:val>
        </c:ser>
        <c:ser>
          <c:idx val="2"/>
          <c:order val="2"/>
          <c:tx>
            <c:strRef>
              <c:f>Sheet1!$D$39</c:f>
              <c:strCache>
                <c:ptCount val="1"/>
                <c:pt idx="0">
                  <c:v>5</c:v>
                </c:pt>
              </c:strCache>
            </c:strRef>
          </c:tx>
          <c:spPr>
            <a:solidFill>
              <a:schemeClr val="bg1">
                <a:lumMod val="50000"/>
              </a:schemeClr>
            </a:solidFill>
            <a:ln>
              <a:noFill/>
            </a:ln>
            <a:effectLst/>
          </c:spPr>
          <c:invertIfNegative val="0"/>
          <c:errBars>
            <c:errBarType val="plus"/>
            <c:errValType val="cust"/>
            <c:noEndCap val="0"/>
            <c:plus>
              <c:numRef>
                <c:f>Sheet1!$G$39:$H$39</c:f>
                <c:numCache>
                  <c:formatCode>General</c:formatCode>
                  <c:ptCount val="2"/>
                  <c:pt idx="0">
                    <c:v>226.2</c:v>
                  </c:pt>
                  <c:pt idx="1">
                    <c:v>29.24</c:v>
                  </c:pt>
                </c:numCache>
              </c:numRef>
            </c:plus>
            <c:minus>
              <c:numRef>
                <c:f>Sheet1!$I$39:$J$39</c:f>
                <c:numCache>
                  <c:formatCode>General</c:formatCode>
                  <c:ptCount val="2"/>
                  <c:pt idx="0">
                    <c:v>113.1</c:v>
                  </c:pt>
                  <c:pt idx="1">
                    <c:v>14.62</c:v>
                  </c:pt>
                </c:numCache>
              </c:numRef>
            </c:minus>
            <c:spPr>
              <a:noFill/>
              <a:ln w="9525" cap="flat" cmpd="sng" algn="ctr">
                <a:solidFill>
                  <a:schemeClr val="tx1"/>
                </a:solidFill>
                <a:round/>
              </a:ln>
              <a:effectLst/>
            </c:spPr>
          </c:errBars>
          <c:cat>
            <c:strRef>
              <c:f>Sheet1!$E$36:$F$36</c:f>
              <c:strCache>
                <c:ptCount val="2"/>
                <c:pt idx="0">
                  <c:v>αCD3+DMSO</c:v>
                </c:pt>
                <c:pt idx="1">
                  <c:v>αCD3+Rapa</c:v>
                </c:pt>
              </c:strCache>
            </c:strRef>
          </c:cat>
          <c:val>
            <c:numRef>
              <c:f>Sheet1!$E$39:$F$39</c:f>
              <c:numCache>
                <c:formatCode>General</c:formatCode>
                <c:ptCount val="2"/>
                <c:pt idx="0">
                  <c:v>4076.858814</c:v>
                </c:pt>
                <c:pt idx="1">
                  <c:v>258.980785</c:v>
                </c:pt>
              </c:numCache>
            </c:numRef>
          </c:val>
        </c:ser>
        <c:ser>
          <c:idx val="3"/>
          <c:order val="3"/>
          <c:tx>
            <c:strRef>
              <c:f>Sheet1!$D$40</c:f>
              <c:strCache>
                <c:ptCount val="1"/>
                <c:pt idx="0">
                  <c:v>25</c:v>
                </c:pt>
              </c:strCache>
            </c:strRef>
          </c:tx>
          <c:spPr>
            <a:solidFill>
              <a:schemeClr val="tx1">
                <a:lumMod val="50000"/>
                <a:lumOff val="50000"/>
              </a:schemeClr>
            </a:solidFill>
            <a:ln>
              <a:noFill/>
            </a:ln>
            <a:effectLst/>
          </c:spPr>
          <c:invertIfNegative val="0"/>
          <c:errBars>
            <c:errBarType val="plus"/>
            <c:errValType val="cust"/>
            <c:noEndCap val="0"/>
            <c:plus>
              <c:numRef>
                <c:f>Sheet1!$G$40:$H$40</c:f>
                <c:numCache>
                  <c:formatCode>General</c:formatCode>
                  <c:ptCount val="2"/>
                  <c:pt idx="0">
                    <c:v>87.52</c:v>
                  </c:pt>
                  <c:pt idx="1">
                    <c:v>32.62</c:v>
                  </c:pt>
                </c:numCache>
              </c:numRef>
            </c:plus>
            <c:minus>
              <c:numRef>
                <c:f>Sheet1!$I$40:$J$40</c:f>
                <c:numCache>
                  <c:formatCode>General</c:formatCode>
                  <c:ptCount val="2"/>
                  <c:pt idx="0">
                    <c:v>43.76</c:v>
                  </c:pt>
                  <c:pt idx="1">
                    <c:v>16.31</c:v>
                  </c:pt>
                </c:numCache>
              </c:numRef>
            </c:minus>
            <c:spPr>
              <a:noFill/>
              <a:ln w="9525" cap="flat" cmpd="sng" algn="ctr">
                <a:solidFill>
                  <a:schemeClr val="tx1"/>
                </a:solidFill>
                <a:round/>
              </a:ln>
              <a:effectLst/>
            </c:spPr>
          </c:errBars>
          <c:cat>
            <c:strRef>
              <c:f>Sheet1!$E$36:$F$36</c:f>
              <c:strCache>
                <c:ptCount val="2"/>
                <c:pt idx="0">
                  <c:v>αCD3+DMSO</c:v>
                </c:pt>
                <c:pt idx="1">
                  <c:v>αCD3+Rapa</c:v>
                </c:pt>
              </c:strCache>
            </c:strRef>
          </c:cat>
          <c:val>
            <c:numRef>
              <c:f>Sheet1!$E$40:$F$40</c:f>
              <c:numCache>
                <c:formatCode>General</c:formatCode>
                <c:ptCount val="2"/>
                <c:pt idx="0">
                  <c:v>9657.477025999995</c:v>
                </c:pt>
                <c:pt idx="1">
                  <c:v>747.70259</c:v>
                </c:pt>
              </c:numCache>
            </c:numRef>
          </c:val>
        </c:ser>
        <c:ser>
          <c:idx val="4"/>
          <c:order val="4"/>
          <c:tx>
            <c:strRef>
              <c:f>Sheet1!$D$41</c:f>
              <c:strCache>
                <c:ptCount val="1"/>
                <c:pt idx="0">
                  <c:v>50</c:v>
                </c:pt>
              </c:strCache>
            </c:strRef>
          </c:tx>
          <c:spPr>
            <a:solidFill>
              <a:schemeClr val="tx1">
                <a:lumMod val="75000"/>
                <a:lumOff val="25000"/>
              </a:schemeClr>
            </a:solidFill>
            <a:ln>
              <a:noFill/>
            </a:ln>
            <a:effectLst/>
          </c:spPr>
          <c:invertIfNegative val="0"/>
          <c:errBars>
            <c:errBarType val="plus"/>
            <c:errValType val="cust"/>
            <c:noEndCap val="0"/>
            <c:plus>
              <c:numRef>
                <c:f>Sheet1!$G$41:$H$41</c:f>
                <c:numCache>
                  <c:formatCode>General</c:formatCode>
                  <c:ptCount val="2"/>
                  <c:pt idx="0">
                    <c:v>175.6</c:v>
                  </c:pt>
                  <c:pt idx="1">
                    <c:v>65.65000000000001</c:v>
                  </c:pt>
                </c:numCache>
              </c:numRef>
            </c:plus>
            <c:minus>
              <c:numRef>
                <c:f>Sheet1!$I$41:$J$41</c:f>
                <c:numCache>
                  <c:formatCode>General</c:formatCode>
                  <c:ptCount val="2"/>
                  <c:pt idx="0">
                    <c:v>87.8</c:v>
                  </c:pt>
                  <c:pt idx="1">
                    <c:v>32.825</c:v>
                  </c:pt>
                </c:numCache>
              </c:numRef>
            </c:minus>
            <c:spPr>
              <a:noFill/>
              <a:ln w="12700" cap="flat" cmpd="sng" algn="ctr">
                <a:solidFill>
                  <a:schemeClr val="tx1"/>
                </a:solidFill>
                <a:prstDash val="solid"/>
                <a:round/>
              </a:ln>
              <a:effectLst/>
            </c:spPr>
          </c:errBars>
          <c:cat>
            <c:strRef>
              <c:f>Sheet1!$E$36:$F$36</c:f>
              <c:strCache>
                <c:ptCount val="2"/>
                <c:pt idx="0">
                  <c:v>αCD3+DMSO</c:v>
                </c:pt>
                <c:pt idx="1">
                  <c:v>αCD3+Rapa</c:v>
                </c:pt>
              </c:strCache>
            </c:strRef>
          </c:cat>
          <c:val>
            <c:numRef>
              <c:f>Sheet1!$E$41:$F$41</c:f>
              <c:numCache>
                <c:formatCode>General</c:formatCode>
                <c:ptCount val="2"/>
                <c:pt idx="0">
                  <c:v>9786.967417</c:v>
                </c:pt>
                <c:pt idx="1">
                  <c:v>797.8279029999997</c:v>
                </c:pt>
              </c:numCache>
            </c:numRef>
          </c:val>
        </c:ser>
        <c:ser>
          <c:idx val="5"/>
          <c:order val="5"/>
          <c:tx>
            <c:strRef>
              <c:f>Sheet1!$D$42</c:f>
              <c:strCache>
                <c:ptCount val="1"/>
                <c:pt idx="0">
                  <c:v>100</c:v>
                </c:pt>
              </c:strCache>
            </c:strRef>
          </c:tx>
          <c:spPr>
            <a:solidFill>
              <a:schemeClr val="tx1">
                <a:lumMod val="85000"/>
                <a:lumOff val="15000"/>
              </a:schemeClr>
            </a:solidFill>
            <a:ln>
              <a:noFill/>
            </a:ln>
            <a:effectLst/>
          </c:spPr>
          <c:invertIfNegative val="0"/>
          <c:errBars>
            <c:errBarType val="plus"/>
            <c:errValType val="cust"/>
            <c:noEndCap val="0"/>
            <c:plus>
              <c:numRef>
                <c:f>Sheet1!$G$42:$H$42</c:f>
                <c:numCache>
                  <c:formatCode>General</c:formatCode>
                  <c:ptCount val="2"/>
                  <c:pt idx="0">
                    <c:v>196.1</c:v>
                  </c:pt>
                  <c:pt idx="1">
                    <c:v>75.3</c:v>
                  </c:pt>
                </c:numCache>
              </c:numRef>
            </c:plus>
            <c:minus>
              <c:numRef>
                <c:f>Sheet1!$I$42:$J$42</c:f>
                <c:numCache>
                  <c:formatCode>General</c:formatCode>
                  <c:ptCount val="2"/>
                  <c:pt idx="0">
                    <c:v>98.05</c:v>
                  </c:pt>
                  <c:pt idx="1">
                    <c:v>37.65</c:v>
                  </c:pt>
                </c:numCache>
              </c:numRef>
            </c:minus>
            <c:spPr>
              <a:noFill/>
              <a:ln w="12700" cap="flat" cmpd="sng" algn="ctr">
                <a:solidFill>
                  <a:schemeClr val="tx1"/>
                </a:solidFill>
                <a:round/>
              </a:ln>
              <a:effectLst/>
            </c:spPr>
          </c:errBars>
          <c:cat>
            <c:strRef>
              <c:f>Sheet1!$E$36:$F$36</c:f>
              <c:strCache>
                <c:ptCount val="2"/>
                <c:pt idx="0">
                  <c:v>αCD3+DMSO</c:v>
                </c:pt>
                <c:pt idx="1">
                  <c:v>αCD3+Rapa</c:v>
                </c:pt>
              </c:strCache>
            </c:strRef>
          </c:cat>
          <c:val>
            <c:numRef>
              <c:f>Sheet1!$E$42:$F$42</c:f>
              <c:numCache>
                <c:formatCode>General</c:formatCode>
                <c:ptCount val="2"/>
                <c:pt idx="0">
                  <c:v>9878.863824999995</c:v>
                </c:pt>
                <c:pt idx="1">
                  <c:v>1073.517126</c:v>
                </c:pt>
              </c:numCache>
            </c:numRef>
          </c:val>
        </c:ser>
        <c:dLbls>
          <c:showLegendKey val="0"/>
          <c:showVal val="0"/>
          <c:showCatName val="0"/>
          <c:showSerName val="0"/>
          <c:showPercent val="0"/>
          <c:showBubbleSize val="0"/>
        </c:dLbls>
        <c:gapWidth val="219"/>
        <c:axId val="2122053112"/>
        <c:axId val="2122056632"/>
      </c:barChart>
      <c:catAx>
        <c:axId val="2122053112"/>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0" vertOverflow="ellipsis" vert="horz" wrap="square" anchor="ctr" anchorCtr="1"/>
          <a:lstStyle/>
          <a:p>
            <a:pPr>
              <a:defRPr lang="zh-CN" sz="1500" b="0" i="0" u="none" strike="noStrike" kern="1200" cap="none" spc="0" normalizeH="0" baseline="0">
                <a:solidFill>
                  <a:schemeClr val="tx1"/>
                </a:solidFill>
                <a:uFill>
                  <a:solidFill>
                    <a:schemeClr val="tx1">
                      <a:lumMod val="65000"/>
                      <a:lumOff val="35000"/>
                    </a:schemeClr>
                  </a:solidFill>
                </a:uFill>
                <a:latin typeface="Arial" panose="020B0604020202020204" pitchFamily="7" charset="0"/>
                <a:ea typeface="Arial" panose="020B0604020202020204" pitchFamily="7" charset="0"/>
                <a:cs typeface="Arial" panose="020B0604020202020204" pitchFamily="7" charset="0"/>
                <a:sym typeface="Arial" panose="020B0604020202020204" pitchFamily="7" charset="0"/>
              </a:defRPr>
            </a:pPr>
            <a:endParaRPr lang="en-US"/>
          </a:p>
        </c:txPr>
        <c:crossAx val="2122056632"/>
        <c:crosses val="autoZero"/>
        <c:auto val="1"/>
        <c:lblAlgn val="ctr"/>
        <c:lblOffset val="100"/>
        <c:noMultiLvlLbl val="0"/>
      </c:catAx>
      <c:valAx>
        <c:axId val="2122056632"/>
        <c:scaling>
          <c:orientation val="minMax"/>
        </c:scaling>
        <c:delete val="0"/>
        <c:axPos val="l"/>
        <c:majorGridlines>
          <c:spPr>
            <a:ln w="9525" cap="flat" cmpd="sng" algn="ctr">
              <a:noFill/>
              <a:round/>
            </a:ln>
            <a:effectLst/>
          </c:spPr>
        </c:majorGridlines>
        <c:numFmt formatCode="General" sourceLinked="1"/>
        <c:majorTickMark val="out"/>
        <c:minorTickMark val="none"/>
        <c:tickLblPos val="nextTo"/>
        <c:spPr>
          <a:noFill/>
          <a:ln>
            <a:solidFill>
              <a:schemeClr val="tx1"/>
            </a:solidFill>
          </a:ln>
          <a:effectLst/>
        </c:spPr>
        <c:txPr>
          <a:bodyPr rot="-60000000" spcFirstLastPara="0" vertOverflow="ellipsis" vert="horz" wrap="square" anchor="ctr" anchorCtr="1"/>
          <a:lstStyle/>
          <a:p>
            <a:pPr>
              <a:defRPr lang="zh-CN" sz="1500" b="0" i="0" u="none" strike="noStrike" kern="1200" cap="none" spc="0" normalizeH="0" baseline="0">
                <a:solidFill>
                  <a:schemeClr val="tx1"/>
                </a:solidFill>
                <a:uFill>
                  <a:solidFill>
                    <a:schemeClr val="tx1">
                      <a:lumMod val="65000"/>
                      <a:lumOff val="35000"/>
                    </a:schemeClr>
                  </a:solidFill>
                </a:uFill>
                <a:latin typeface="Arial"/>
                <a:ea typeface="+mn-ea"/>
                <a:cs typeface="Arial"/>
              </a:defRPr>
            </a:pPr>
            <a:endParaRPr lang="en-US"/>
          </a:p>
        </c:txPr>
        <c:crossAx val="2122053112"/>
        <c:crosses val="autoZero"/>
        <c:crossBetween val="between"/>
      </c:valAx>
      <c:spPr>
        <a:noFill/>
        <a:ln>
          <a:noFill/>
        </a:ln>
        <a:effectLst/>
      </c:spPr>
    </c:plotArea>
    <c:legend>
      <c:legendPos val="r"/>
      <c:legendEntry>
        <c:idx val="0"/>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lumMod val="65000"/>
                      <a:lumOff val="35000"/>
                    </a:schemeClr>
                  </a:solidFill>
                </a:uFill>
                <a:latin typeface="Arial"/>
                <a:ea typeface="+mn-ea"/>
                <a:cs typeface="Arial"/>
              </a:defRPr>
            </a:pPr>
            <a:endParaRPr lang="en-US"/>
          </a:p>
        </c:txPr>
      </c:legendEntry>
      <c:legendEntry>
        <c:idx val="1"/>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lumMod val="65000"/>
                      <a:lumOff val="35000"/>
                    </a:schemeClr>
                  </a:solidFill>
                </a:uFill>
                <a:latin typeface="Arial"/>
                <a:ea typeface="+mn-ea"/>
                <a:cs typeface="Arial"/>
              </a:defRPr>
            </a:pPr>
            <a:endParaRPr lang="en-US"/>
          </a:p>
        </c:txPr>
      </c:legendEntry>
      <c:legendEntry>
        <c:idx val="2"/>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lumMod val="65000"/>
                      <a:lumOff val="35000"/>
                    </a:schemeClr>
                  </a:solidFill>
                </a:uFill>
                <a:latin typeface="Arial"/>
                <a:ea typeface="+mn-ea"/>
                <a:cs typeface="Arial"/>
              </a:defRPr>
            </a:pPr>
            <a:endParaRPr lang="en-US"/>
          </a:p>
        </c:txPr>
      </c:legendEntry>
      <c:legendEntry>
        <c:idx val="3"/>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lumMod val="65000"/>
                      <a:lumOff val="35000"/>
                    </a:schemeClr>
                  </a:solidFill>
                </a:uFill>
                <a:latin typeface="Arial"/>
                <a:ea typeface="+mn-ea"/>
                <a:cs typeface="Arial"/>
              </a:defRPr>
            </a:pPr>
            <a:endParaRPr lang="en-US"/>
          </a:p>
        </c:txPr>
      </c:legendEntry>
      <c:legendEntry>
        <c:idx val="4"/>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lumMod val="65000"/>
                      <a:lumOff val="35000"/>
                    </a:schemeClr>
                  </a:solidFill>
                </a:uFill>
                <a:latin typeface="Arial"/>
                <a:ea typeface="+mn-ea"/>
                <a:cs typeface="Arial"/>
              </a:defRPr>
            </a:pPr>
            <a:endParaRPr lang="en-US"/>
          </a:p>
        </c:txPr>
      </c:legendEntry>
      <c:legendEntry>
        <c:idx val="5"/>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lumMod val="65000"/>
                      <a:lumOff val="35000"/>
                    </a:schemeClr>
                  </a:solidFill>
                </a:uFill>
                <a:latin typeface="Arial"/>
                <a:ea typeface="+mn-ea"/>
                <a:cs typeface="Arial"/>
              </a:defRPr>
            </a:pPr>
            <a:endParaRPr lang="en-US"/>
          </a:p>
        </c:txPr>
      </c:legendEntry>
      <c:layout>
        <c:manualLayout>
          <c:xMode val="edge"/>
          <c:yMode val="edge"/>
          <c:x val="0.678314307534774"/>
          <c:y val="0.0265350981563839"/>
          <c:w val="0.278266168612152"/>
          <c:h val="0.444256307613506"/>
        </c:manualLayout>
      </c:layout>
      <c:overlay val="0"/>
      <c:spPr>
        <a:noFill/>
        <a:ln>
          <a:noFill/>
        </a:ln>
        <a:effectLst/>
      </c:spPr>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lumMod val="65000"/>
                    <a:lumOff val="35000"/>
                  </a:schemeClr>
                </a:solidFill>
              </a:uFill>
              <a:latin typeface="Arial"/>
              <a:ea typeface="+mn-ea"/>
              <a:cs typeface="Arial"/>
            </a:defRPr>
          </a:pPr>
          <a:endParaRPr lang="en-US"/>
        </a:p>
      </c:txPr>
    </c:legend>
    <c:plotVisOnly val="1"/>
    <c:dispBlanksAs val="gap"/>
    <c:showDLblsOverMax val="0"/>
  </c:chart>
  <c:spPr>
    <a:solidFill>
      <a:schemeClr val="bg1"/>
    </a:solidFill>
    <a:ln w="9525" cap="flat" cmpd="sng" algn="ctr">
      <a:solidFill>
        <a:schemeClr val="bg1"/>
      </a:solidFill>
      <a:round/>
    </a:ln>
    <a:effectLst/>
  </c:spPr>
  <c:txPr>
    <a:bodyPr/>
    <a:lstStyle/>
    <a:p>
      <a:pPr>
        <a:defRPr lang="zh-CN"/>
      </a:pPr>
      <a:endParaRPr lang="en-US"/>
    </a:p>
  </c:txPr>
  <c:externalData r:id="rId1">
    <c:autoUpdate val="0"/>
  </c:externalData>
  <c:userShapes r:id="rId2"/>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0.13684617951526"/>
          <c:y val="0.0675996511908734"/>
          <c:w val="0.781075531448241"/>
          <c:h val="0.78771645021645"/>
        </c:manualLayout>
      </c:layout>
      <c:barChart>
        <c:barDir val="col"/>
        <c:grouping val="clustered"/>
        <c:varyColors val="0"/>
        <c:ser>
          <c:idx val="0"/>
          <c:order val="0"/>
          <c:tx>
            <c:strRef>
              <c:f>Sheet1!$B$34</c:f>
              <c:strCache>
                <c:ptCount val="1"/>
                <c:pt idx="0">
                  <c:v>0</c:v>
                </c:pt>
              </c:strCache>
            </c:strRef>
          </c:tx>
          <c:spPr>
            <a:solidFill>
              <a:schemeClr val="bg1">
                <a:lumMod val="75000"/>
              </a:schemeClr>
            </a:solidFill>
            <a:ln>
              <a:noFill/>
            </a:ln>
            <a:effectLst/>
          </c:spPr>
          <c:invertIfNegative val="0"/>
          <c:errBars>
            <c:errBarType val="plus"/>
            <c:errValType val="cust"/>
            <c:noEndCap val="0"/>
            <c:plus>
              <c:numRef>
                <c:f>Sheet1!$E$34:$F$34</c:f>
                <c:numCache>
                  <c:formatCode>General</c:formatCode>
                  <c:ptCount val="2"/>
                  <c:pt idx="0">
                    <c:v>112.4</c:v>
                  </c:pt>
                  <c:pt idx="1">
                    <c:v>82.77</c:v>
                  </c:pt>
                </c:numCache>
              </c:numRef>
            </c:plus>
            <c:minus>
              <c:numRef>
                <c:f>Sheet1!$G$34:$H$34</c:f>
                <c:numCache>
                  <c:formatCode>General</c:formatCode>
                  <c:ptCount val="2"/>
                  <c:pt idx="0">
                    <c:v>56.2</c:v>
                  </c:pt>
                  <c:pt idx="1">
                    <c:v>41.385</c:v>
                  </c:pt>
                </c:numCache>
              </c:numRef>
            </c:minus>
            <c:spPr>
              <a:noFill/>
              <a:ln w="9525" cap="flat" cmpd="sng" algn="ctr">
                <a:solidFill>
                  <a:schemeClr val="tx1">
                    <a:lumMod val="65000"/>
                    <a:lumOff val="35000"/>
                  </a:schemeClr>
                </a:solidFill>
                <a:round/>
              </a:ln>
              <a:effectLst/>
            </c:spPr>
          </c:errBars>
          <c:cat>
            <c:strRef>
              <c:f>Sheet1!$C$33:$D$33</c:f>
              <c:strCache>
                <c:ptCount val="2"/>
                <c:pt idx="0">
                  <c:v>αCD3+DMSO</c:v>
                </c:pt>
                <c:pt idx="1">
                  <c:v>αCD3+Rapa</c:v>
                </c:pt>
              </c:strCache>
            </c:strRef>
          </c:cat>
          <c:val>
            <c:numRef>
              <c:f>Sheet1!$C$34:$D$34</c:f>
              <c:numCache>
                <c:formatCode>General</c:formatCode>
                <c:ptCount val="2"/>
                <c:pt idx="0">
                  <c:v>513.920240666667</c:v>
                </c:pt>
                <c:pt idx="1">
                  <c:v>370.955605666667</c:v>
                </c:pt>
              </c:numCache>
            </c:numRef>
          </c:val>
        </c:ser>
        <c:ser>
          <c:idx val="1"/>
          <c:order val="1"/>
          <c:tx>
            <c:strRef>
              <c:f>Sheet1!$B$35</c:f>
              <c:strCache>
                <c:ptCount val="1"/>
                <c:pt idx="0">
                  <c:v>1</c:v>
                </c:pt>
              </c:strCache>
            </c:strRef>
          </c:tx>
          <c:spPr>
            <a:solidFill>
              <a:schemeClr val="bg1">
                <a:lumMod val="65000"/>
              </a:schemeClr>
            </a:solidFill>
            <a:ln>
              <a:noFill/>
            </a:ln>
            <a:effectLst/>
          </c:spPr>
          <c:invertIfNegative val="0"/>
          <c:errBars>
            <c:errBarType val="plus"/>
            <c:errValType val="cust"/>
            <c:noEndCap val="0"/>
            <c:plus>
              <c:numRef>
                <c:f>Sheet1!$E$35:$F$35</c:f>
                <c:numCache>
                  <c:formatCode>General</c:formatCode>
                  <c:ptCount val="2"/>
                  <c:pt idx="0">
                    <c:v>109.3</c:v>
                  </c:pt>
                  <c:pt idx="1">
                    <c:v>49.34</c:v>
                  </c:pt>
                </c:numCache>
              </c:numRef>
            </c:plus>
            <c:minus>
              <c:numRef>
                <c:f>Sheet1!$G$35:$H$35</c:f>
                <c:numCache>
                  <c:formatCode>General</c:formatCode>
                  <c:ptCount val="2"/>
                  <c:pt idx="0">
                    <c:v>54.65</c:v>
                  </c:pt>
                  <c:pt idx="1">
                    <c:v>24.67</c:v>
                  </c:pt>
                </c:numCache>
              </c:numRef>
            </c:minus>
            <c:spPr>
              <a:noFill/>
              <a:ln w="9525" cap="flat" cmpd="sng" algn="ctr">
                <a:solidFill>
                  <a:schemeClr val="tx1">
                    <a:lumMod val="65000"/>
                    <a:lumOff val="35000"/>
                  </a:schemeClr>
                </a:solidFill>
                <a:round/>
              </a:ln>
              <a:effectLst/>
            </c:spPr>
          </c:errBars>
          <c:cat>
            <c:strRef>
              <c:f>Sheet1!$C$33:$D$33</c:f>
              <c:strCache>
                <c:ptCount val="2"/>
                <c:pt idx="0">
                  <c:v>αCD3+DMSO</c:v>
                </c:pt>
                <c:pt idx="1">
                  <c:v>αCD3+Rapa</c:v>
                </c:pt>
              </c:strCache>
            </c:strRef>
          </c:cat>
          <c:val>
            <c:numRef>
              <c:f>Sheet1!$C$35:$D$35</c:f>
              <c:numCache>
                <c:formatCode>General</c:formatCode>
                <c:ptCount val="2"/>
                <c:pt idx="0">
                  <c:v>1033.10759966667</c:v>
                </c:pt>
                <c:pt idx="1">
                  <c:v>739.653875</c:v>
                </c:pt>
              </c:numCache>
            </c:numRef>
          </c:val>
        </c:ser>
        <c:ser>
          <c:idx val="2"/>
          <c:order val="2"/>
          <c:tx>
            <c:strRef>
              <c:f>Sheet1!$B$36</c:f>
              <c:strCache>
                <c:ptCount val="1"/>
                <c:pt idx="0">
                  <c:v>5</c:v>
                </c:pt>
              </c:strCache>
            </c:strRef>
          </c:tx>
          <c:spPr>
            <a:solidFill>
              <a:schemeClr val="dk1">
                <a:tint val="75000"/>
              </a:schemeClr>
            </a:solidFill>
            <a:ln>
              <a:noFill/>
            </a:ln>
            <a:effectLst/>
          </c:spPr>
          <c:invertIfNegative val="0"/>
          <c:errBars>
            <c:errBarType val="plus"/>
            <c:errValType val="cust"/>
            <c:noEndCap val="0"/>
            <c:plus>
              <c:numRef>
                <c:f>Sheet1!$E$36:$F$36</c:f>
                <c:numCache>
                  <c:formatCode>General</c:formatCode>
                  <c:ptCount val="2"/>
                  <c:pt idx="0">
                    <c:v>125.2</c:v>
                  </c:pt>
                  <c:pt idx="1">
                    <c:v>108.5</c:v>
                  </c:pt>
                </c:numCache>
              </c:numRef>
            </c:plus>
            <c:minus>
              <c:numRef>
                <c:f>Sheet1!$G$36:$H$36</c:f>
                <c:numCache>
                  <c:formatCode>General</c:formatCode>
                  <c:ptCount val="2"/>
                  <c:pt idx="0">
                    <c:v>62.6</c:v>
                  </c:pt>
                  <c:pt idx="1">
                    <c:v>54.25</c:v>
                  </c:pt>
                </c:numCache>
              </c:numRef>
            </c:minus>
            <c:spPr>
              <a:noFill/>
              <a:ln w="9525" cap="flat" cmpd="sng" algn="ctr">
                <a:solidFill>
                  <a:schemeClr val="tx1">
                    <a:lumMod val="65000"/>
                    <a:lumOff val="35000"/>
                  </a:schemeClr>
                </a:solidFill>
                <a:round/>
              </a:ln>
              <a:effectLst/>
            </c:spPr>
          </c:errBars>
          <c:cat>
            <c:strRef>
              <c:f>Sheet1!$C$33:$D$33</c:f>
              <c:strCache>
                <c:ptCount val="2"/>
                <c:pt idx="0">
                  <c:v>αCD3+DMSO</c:v>
                </c:pt>
                <c:pt idx="1">
                  <c:v>αCD3+Rapa</c:v>
                </c:pt>
              </c:strCache>
            </c:strRef>
          </c:cat>
          <c:val>
            <c:numRef>
              <c:f>Sheet1!$C$36:$D$36</c:f>
              <c:numCache>
                <c:formatCode>General</c:formatCode>
                <c:ptCount val="2"/>
                <c:pt idx="0">
                  <c:v>1416.85477833333</c:v>
                </c:pt>
                <c:pt idx="1">
                  <c:v>829.947328666667</c:v>
                </c:pt>
              </c:numCache>
            </c:numRef>
          </c:val>
        </c:ser>
        <c:ser>
          <c:idx val="3"/>
          <c:order val="3"/>
          <c:tx>
            <c:strRef>
              <c:f>Sheet1!$B$37</c:f>
              <c:strCache>
                <c:ptCount val="1"/>
                <c:pt idx="0">
                  <c:v>25</c:v>
                </c:pt>
              </c:strCache>
            </c:strRef>
          </c:tx>
          <c:spPr>
            <a:solidFill>
              <a:schemeClr val="bg1">
                <a:lumMod val="50000"/>
              </a:schemeClr>
            </a:solidFill>
            <a:ln>
              <a:noFill/>
            </a:ln>
            <a:effectLst/>
          </c:spPr>
          <c:invertIfNegative val="0"/>
          <c:errBars>
            <c:errBarType val="plus"/>
            <c:errValType val="cust"/>
            <c:noEndCap val="0"/>
            <c:plus>
              <c:numRef>
                <c:f>Sheet1!$E$37:$F$37</c:f>
                <c:numCache>
                  <c:formatCode>General</c:formatCode>
                  <c:ptCount val="2"/>
                  <c:pt idx="0">
                    <c:v>92.46</c:v>
                  </c:pt>
                  <c:pt idx="1">
                    <c:v>39.82</c:v>
                  </c:pt>
                </c:numCache>
              </c:numRef>
            </c:plus>
            <c:minus>
              <c:numRef>
                <c:f>Sheet1!$G$37:$H$37</c:f>
                <c:numCache>
                  <c:formatCode>General</c:formatCode>
                  <c:ptCount val="2"/>
                  <c:pt idx="0">
                    <c:v>46.23</c:v>
                  </c:pt>
                  <c:pt idx="1">
                    <c:v>19.91</c:v>
                  </c:pt>
                </c:numCache>
              </c:numRef>
            </c:minus>
            <c:spPr>
              <a:noFill/>
              <a:ln w="9525" cap="flat" cmpd="sng" algn="ctr">
                <a:solidFill>
                  <a:schemeClr val="tx1">
                    <a:lumMod val="65000"/>
                    <a:lumOff val="35000"/>
                  </a:schemeClr>
                </a:solidFill>
                <a:round/>
              </a:ln>
              <a:effectLst/>
            </c:spPr>
          </c:errBars>
          <c:cat>
            <c:strRef>
              <c:f>Sheet1!$C$33:$D$33</c:f>
              <c:strCache>
                <c:ptCount val="2"/>
                <c:pt idx="0">
                  <c:v>αCD3+DMSO</c:v>
                </c:pt>
                <c:pt idx="1">
                  <c:v>αCD3+Rapa</c:v>
                </c:pt>
              </c:strCache>
            </c:strRef>
          </c:cat>
          <c:val>
            <c:numRef>
              <c:f>Sheet1!$C$37:$D$37</c:f>
              <c:numCache>
                <c:formatCode>General</c:formatCode>
                <c:ptCount val="2"/>
                <c:pt idx="0">
                  <c:v>2590.66967633333</c:v>
                </c:pt>
                <c:pt idx="1">
                  <c:v>1055.680963</c:v>
                </c:pt>
              </c:numCache>
            </c:numRef>
          </c:val>
        </c:ser>
        <c:ser>
          <c:idx val="4"/>
          <c:order val="4"/>
          <c:tx>
            <c:strRef>
              <c:f>Sheet1!$B$38</c:f>
              <c:strCache>
                <c:ptCount val="1"/>
                <c:pt idx="0">
                  <c:v>50</c:v>
                </c:pt>
              </c:strCache>
            </c:strRef>
          </c:tx>
          <c:spPr>
            <a:solidFill>
              <a:schemeClr val="tx1">
                <a:lumMod val="75000"/>
                <a:lumOff val="25000"/>
              </a:schemeClr>
            </a:solidFill>
            <a:ln>
              <a:noFill/>
            </a:ln>
            <a:effectLst/>
          </c:spPr>
          <c:invertIfNegative val="0"/>
          <c:errBars>
            <c:errBarType val="plus"/>
            <c:errValType val="cust"/>
            <c:noEndCap val="0"/>
            <c:plus>
              <c:numRef>
                <c:f>Sheet1!$E$38:$F$38</c:f>
                <c:numCache>
                  <c:formatCode>General</c:formatCode>
                  <c:ptCount val="2"/>
                  <c:pt idx="0">
                    <c:v>54.26</c:v>
                  </c:pt>
                  <c:pt idx="1">
                    <c:v>68.96</c:v>
                  </c:pt>
                </c:numCache>
              </c:numRef>
            </c:plus>
            <c:minus>
              <c:numRef>
                <c:f>Sheet1!$G$38:$H$38</c:f>
                <c:numCache>
                  <c:formatCode>General</c:formatCode>
                  <c:ptCount val="2"/>
                  <c:pt idx="0">
                    <c:v>27.13</c:v>
                  </c:pt>
                  <c:pt idx="1">
                    <c:v>34.48</c:v>
                  </c:pt>
                </c:numCache>
              </c:numRef>
            </c:minus>
            <c:spPr>
              <a:noFill/>
              <a:ln w="9525" cap="flat" cmpd="sng" algn="ctr">
                <a:solidFill>
                  <a:schemeClr val="tx1">
                    <a:lumMod val="65000"/>
                    <a:lumOff val="35000"/>
                  </a:schemeClr>
                </a:solidFill>
                <a:round/>
              </a:ln>
              <a:effectLst/>
            </c:spPr>
          </c:errBars>
          <c:cat>
            <c:strRef>
              <c:f>Sheet1!$C$33:$D$33</c:f>
              <c:strCache>
                <c:ptCount val="2"/>
                <c:pt idx="0">
                  <c:v>αCD3+DMSO</c:v>
                </c:pt>
                <c:pt idx="1">
                  <c:v>αCD3+Rapa</c:v>
                </c:pt>
              </c:strCache>
            </c:strRef>
          </c:cat>
          <c:val>
            <c:numRef>
              <c:f>Sheet1!$C$38:$D$38</c:f>
              <c:numCache>
                <c:formatCode>General</c:formatCode>
                <c:ptCount val="2"/>
                <c:pt idx="0">
                  <c:v>3350.63957866667</c:v>
                </c:pt>
                <c:pt idx="1">
                  <c:v>1153.49887133333</c:v>
                </c:pt>
              </c:numCache>
            </c:numRef>
          </c:val>
        </c:ser>
        <c:ser>
          <c:idx val="5"/>
          <c:order val="5"/>
          <c:tx>
            <c:strRef>
              <c:f>Sheet1!$B$39</c:f>
              <c:strCache>
                <c:ptCount val="1"/>
                <c:pt idx="0">
                  <c:v>100</c:v>
                </c:pt>
              </c:strCache>
            </c:strRef>
          </c:tx>
          <c:spPr>
            <a:solidFill>
              <a:schemeClr val="tx1">
                <a:lumMod val="95000"/>
                <a:lumOff val="5000"/>
              </a:schemeClr>
            </a:solidFill>
            <a:ln>
              <a:noFill/>
            </a:ln>
            <a:effectLst/>
          </c:spPr>
          <c:invertIfNegative val="0"/>
          <c:errBars>
            <c:errBarType val="plus"/>
            <c:errValType val="cust"/>
            <c:noEndCap val="0"/>
            <c:plus>
              <c:numRef>
                <c:f>Sheet1!$E$39:$F$39</c:f>
                <c:numCache>
                  <c:formatCode>General</c:formatCode>
                  <c:ptCount val="2"/>
                  <c:pt idx="0">
                    <c:v>65.6</c:v>
                  </c:pt>
                  <c:pt idx="1">
                    <c:v>121.1</c:v>
                  </c:pt>
                </c:numCache>
              </c:numRef>
            </c:plus>
            <c:minus>
              <c:numRef>
                <c:f>Sheet1!$G$39:$H$39</c:f>
                <c:numCache>
                  <c:formatCode>General</c:formatCode>
                  <c:ptCount val="2"/>
                  <c:pt idx="0">
                    <c:v>32.8</c:v>
                  </c:pt>
                  <c:pt idx="1">
                    <c:v>60.55</c:v>
                  </c:pt>
                </c:numCache>
              </c:numRef>
            </c:minus>
            <c:spPr>
              <a:noFill/>
              <a:ln w="9525" cap="flat" cmpd="sng" algn="ctr">
                <a:solidFill>
                  <a:schemeClr val="tx1">
                    <a:lumMod val="65000"/>
                    <a:lumOff val="35000"/>
                  </a:schemeClr>
                </a:solidFill>
                <a:round/>
              </a:ln>
              <a:effectLst/>
            </c:spPr>
          </c:errBars>
          <c:cat>
            <c:strRef>
              <c:f>Sheet1!$C$33:$D$33</c:f>
              <c:strCache>
                <c:ptCount val="2"/>
                <c:pt idx="0">
                  <c:v>αCD3+DMSO</c:v>
                </c:pt>
                <c:pt idx="1">
                  <c:v>αCD3+Rapa</c:v>
                </c:pt>
              </c:strCache>
            </c:strRef>
          </c:cat>
          <c:val>
            <c:numRef>
              <c:f>Sheet1!$C$39:$D$39</c:f>
              <c:numCache>
                <c:formatCode>General</c:formatCode>
                <c:ptCount val="2"/>
                <c:pt idx="0">
                  <c:v>4735.13920233333</c:v>
                </c:pt>
                <c:pt idx="1">
                  <c:v>1183.596689</c:v>
                </c:pt>
              </c:numCache>
            </c:numRef>
          </c:val>
        </c:ser>
        <c:dLbls>
          <c:showLegendKey val="0"/>
          <c:showVal val="0"/>
          <c:showCatName val="0"/>
          <c:showSerName val="0"/>
          <c:showPercent val="0"/>
          <c:showBubbleSize val="0"/>
        </c:dLbls>
        <c:gapWidth val="210"/>
        <c:axId val="2122202888"/>
        <c:axId val="2122206440"/>
      </c:barChart>
      <c:catAx>
        <c:axId val="2122202888"/>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0" vertOverflow="ellipsis" vert="horz" wrap="square" anchor="ctr" anchorCtr="1"/>
          <a:lstStyle/>
          <a:p>
            <a:pPr>
              <a:defRPr lang="zh-CN" sz="1600" b="0" i="0" u="none" strike="noStrike" kern="1200" cap="none" spc="0" normalizeH="0" baseline="0">
                <a:solidFill>
                  <a:schemeClr val="tx1"/>
                </a:solidFill>
                <a:uFill>
                  <a:solidFill>
                    <a:schemeClr val="tx1"/>
                  </a:solidFill>
                </a:uFill>
                <a:latin typeface="Arial"/>
                <a:ea typeface="+mn-ea"/>
                <a:cs typeface="Arial"/>
              </a:defRPr>
            </a:pPr>
            <a:endParaRPr lang="en-US"/>
          </a:p>
        </c:txPr>
        <c:crossAx val="2122206440"/>
        <c:crosses val="autoZero"/>
        <c:auto val="1"/>
        <c:lblAlgn val="ctr"/>
        <c:lblOffset val="100"/>
        <c:noMultiLvlLbl val="0"/>
      </c:catAx>
      <c:valAx>
        <c:axId val="2122206440"/>
        <c:scaling>
          <c:orientation val="minMax"/>
        </c:scaling>
        <c:delete val="0"/>
        <c:axPos val="l"/>
        <c:majorGridlines>
          <c:spPr>
            <a:ln w="9525" cap="flat" cmpd="sng" algn="ctr">
              <a:noFill/>
              <a:round/>
            </a:ln>
            <a:effectLst/>
          </c:spPr>
        </c:majorGridlines>
        <c:numFmt formatCode="General" sourceLinked="1"/>
        <c:majorTickMark val="out"/>
        <c:minorTickMark val="none"/>
        <c:tickLblPos val="nextTo"/>
        <c:spPr>
          <a:noFill/>
          <a:ln>
            <a:solidFill>
              <a:schemeClr val="tx1"/>
            </a:solidFill>
          </a:ln>
          <a:effectLst/>
        </c:spPr>
        <c:txPr>
          <a:bodyPr rot="-6000000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crossAx val="2122202888"/>
        <c:crosses val="autoZero"/>
        <c:crossBetween val="between"/>
      </c:valAx>
      <c:spPr>
        <a:noFill/>
        <a:ln>
          <a:noFill/>
        </a:ln>
        <a:effectLst/>
      </c:spPr>
    </c:plotArea>
    <c:legend>
      <c:legendPos val="r"/>
      <c:legendEntry>
        <c:idx val="0"/>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egendEntry>
        <c:idx val="1"/>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egendEntry>
        <c:idx val="2"/>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egendEntry>
        <c:idx val="3"/>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egendEntry>
        <c:idx val="4"/>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egendEntry>
        <c:idx val="5"/>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Entry>
      <c:layout>
        <c:manualLayout>
          <c:xMode val="edge"/>
          <c:yMode val="edge"/>
          <c:x val="0.579405561291484"/>
          <c:y val="0.00430664968096501"/>
          <c:w val="0.282977409254992"/>
          <c:h val="0.502965061935743"/>
        </c:manualLayout>
      </c:layout>
      <c:overlay val="0"/>
      <c:spPr>
        <a:noFill/>
        <a:ln>
          <a:noFill/>
        </a:ln>
        <a:effectLst/>
      </c:spPr>
      <c:txPr>
        <a:bodyPr rot="0" spcFirstLastPara="0" vertOverflow="ellipsis" vert="horz" wrap="square" anchor="ctr" anchorCtr="1"/>
        <a:lstStyle/>
        <a:p>
          <a:pPr>
            <a:defRPr lang="zh-CN" sz="1500" b="0" i="0" u="none" strike="noStrike" kern="1200" cap="none" spc="0" normalizeH="0" baseline="0">
              <a:solidFill>
                <a:schemeClr val="tx1"/>
              </a:solidFill>
              <a:uFill>
                <a:solidFill>
                  <a:schemeClr val="tx1"/>
                </a:solidFill>
              </a:uFill>
              <a:latin typeface="Arial"/>
              <a:ea typeface="+mn-ea"/>
              <a:cs typeface="Arial"/>
            </a:defRPr>
          </a:pPr>
          <a:endParaRPr lang="en-US"/>
        </a:p>
      </c:txPr>
    </c:legend>
    <c:plotVisOnly val="1"/>
    <c:dispBlanksAs val="gap"/>
    <c:showDLblsOverMax val="0"/>
  </c:chart>
  <c:spPr>
    <a:solidFill>
      <a:schemeClr val="bg1"/>
    </a:solidFill>
    <a:ln w="12700" cap="flat" cmpd="sng" algn="ctr">
      <a:solidFill>
        <a:schemeClr val="bg1"/>
      </a:solidFill>
      <a:round/>
    </a:ln>
    <a:effectLst/>
  </c:spPr>
  <c:txPr>
    <a:bodyPr/>
    <a:lstStyle/>
    <a:p>
      <a:pPr>
        <a:defRPr lang="zh-CN" u="none" strike="noStrike" kern="1200" cap="none" spc="0" normalizeH="0">
          <a:solidFill>
            <a:schemeClr val="tx1"/>
          </a:solidFill>
          <a:uFill>
            <a:solidFill>
              <a:schemeClr val="tx1"/>
            </a:solidFill>
          </a:uFill>
        </a:defRPr>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0.76601</cdr:x>
      <cdr:y>0.37477</cdr:y>
    </cdr:from>
    <cdr:to>
      <cdr:x>0.76601</cdr:x>
      <cdr:y>0.37477</cdr:y>
    </cdr:to>
    <cdr:sp macro="" textlink="">
      <cdr:nvSpPr>
        <cdr:cNvPr id="2" name="直接连接符 1"/>
        <cdr:cNvSpPr/>
      </cdr:nvSpPr>
      <cdr:spPr>
        <a:xfrm xmlns:a="http://schemas.openxmlformats.org/drawingml/2006/main">
          <a:off x="4192905" y="1028065"/>
          <a:ext cx="0" cy="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sp>
  </cdr:relSizeAnchor>
</c:userShapes>
</file>

<file path=ppt/drawings/drawing10.xml><?xml version="1.0" encoding="utf-8"?>
<c:userShapes xmlns:c="http://schemas.openxmlformats.org/drawingml/2006/chart">
  <cdr:relSizeAnchor xmlns:cdr="http://schemas.openxmlformats.org/drawingml/2006/chartDrawing">
    <cdr:from>
      <cdr:x>0.76601</cdr:x>
      <cdr:y>0.37477</cdr:y>
    </cdr:from>
    <cdr:to>
      <cdr:x>0.76601</cdr:x>
      <cdr:y>0.37477</cdr:y>
    </cdr:to>
    <cdr:sp macro="" textlink="">
      <cdr:nvSpPr>
        <cdr:cNvPr id="2" name="直接连接符 1"/>
        <cdr:cNvSpPr/>
      </cdr:nvSpPr>
      <cdr:spPr>
        <a:xfrm xmlns:a="http://schemas.openxmlformats.org/drawingml/2006/main">
          <a:off x="4192905" y="1028065"/>
          <a:ext cx="0" cy="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sp>
  </cdr:relSizeAnchor>
  <cdr:relSizeAnchor xmlns:cdr="http://schemas.openxmlformats.org/drawingml/2006/chartDrawing">
    <cdr:from>
      <cdr:x>0.52942</cdr:x>
      <cdr:y>0</cdr:y>
    </cdr:from>
    <cdr:to>
      <cdr:x>0.92452</cdr:x>
      <cdr:y>0.10457</cdr:y>
    </cdr:to>
    <cdr:sp macro="" textlink="">
      <cdr:nvSpPr>
        <cdr:cNvPr id="3" name="TextBox 2"/>
        <cdr:cNvSpPr txBox="1"/>
      </cdr:nvSpPr>
      <cdr:spPr>
        <a:xfrm xmlns:a="http://schemas.openxmlformats.org/drawingml/2006/main">
          <a:off x="1856810" y="0"/>
          <a:ext cx="1385697" cy="323165"/>
        </a:xfrm>
        <a:prstGeom xmlns:a="http://schemas.openxmlformats.org/drawingml/2006/main" prst="rect">
          <a:avLst/>
        </a:prstGeom>
        <a:noFill xmlns:a="http://schemas.openxmlformats.org/drawingml/2006/main"/>
      </cdr:spPr>
      <cdr:txBody>
        <a:bodyPr xmlns:a="http://schemas.openxmlformats.org/drawingml/2006/main" wrap="non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en-US" altLang="zh-CN" sz="1500" dirty="0" smtClean="0">
              <a:latin typeface="Arial"/>
              <a:cs typeface="Arial"/>
            </a:rPr>
            <a:t>IL-36β (</a:t>
          </a:r>
          <a:r>
            <a:rPr lang="en-US" altLang="zh-CN" sz="1500" dirty="0" err="1" smtClean="0">
              <a:latin typeface="Arial"/>
              <a:cs typeface="Arial"/>
            </a:rPr>
            <a:t>ng</a:t>
          </a:r>
          <a:r>
            <a:rPr lang="en-US" altLang="zh-CN" sz="1500" dirty="0" smtClean="0">
              <a:latin typeface="Arial"/>
              <a:cs typeface="Arial"/>
            </a:rPr>
            <a:t>/ml)</a:t>
          </a:r>
          <a:endParaRPr lang="zh-CN" altLang="en-US" sz="1500" dirty="0">
            <a:latin typeface="Arial"/>
            <a:cs typeface="Aria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0.76601</cdr:x>
      <cdr:y>0.37477</cdr:y>
    </cdr:from>
    <cdr:to>
      <cdr:x>0.76601</cdr:x>
      <cdr:y>0.37477</cdr:y>
    </cdr:to>
    <cdr:sp macro="" textlink="">
      <cdr:nvSpPr>
        <cdr:cNvPr id="2" name="直接连接符 1"/>
        <cdr:cNvSpPr/>
      </cdr:nvSpPr>
      <cdr:spPr>
        <a:xfrm xmlns:a="http://schemas.openxmlformats.org/drawingml/2006/main">
          <a:off x="4192905" y="1028065"/>
          <a:ext cx="0" cy="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sp>
  </cdr:relSizeAnchor>
</c:userShapes>
</file>

<file path=ppt/drawings/drawing3.xml><?xml version="1.0" encoding="utf-8"?>
<c:userShapes xmlns:c="http://schemas.openxmlformats.org/drawingml/2006/chart">
  <cdr:relSizeAnchor xmlns:cdr="http://schemas.openxmlformats.org/drawingml/2006/chartDrawing">
    <cdr:from>
      <cdr:x>0.76601</cdr:x>
      <cdr:y>0.37477</cdr:y>
    </cdr:from>
    <cdr:to>
      <cdr:x>0.76601</cdr:x>
      <cdr:y>0.37477</cdr:y>
    </cdr:to>
    <cdr:sp macro="" textlink="">
      <cdr:nvSpPr>
        <cdr:cNvPr id="2" name="直接连接符 1"/>
        <cdr:cNvSpPr/>
      </cdr:nvSpPr>
      <cdr:spPr>
        <a:xfrm xmlns:a="http://schemas.openxmlformats.org/drawingml/2006/main">
          <a:off x="4192905" y="1028065"/>
          <a:ext cx="0" cy="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sp>
  </cdr:relSizeAnchor>
</c:userShapes>
</file>

<file path=ppt/drawings/drawing4.xml><?xml version="1.0" encoding="utf-8"?>
<c:userShapes xmlns:c="http://schemas.openxmlformats.org/drawingml/2006/chart">
  <cdr:relSizeAnchor xmlns:cdr="http://schemas.openxmlformats.org/drawingml/2006/chartDrawing">
    <cdr:from>
      <cdr:x>0.76601</cdr:x>
      <cdr:y>0.37477</cdr:y>
    </cdr:from>
    <cdr:to>
      <cdr:x>0.76601</cdr:x>
      <cdr:y>0.37477</cdr:y>
    </cdr:to>
    <cdr:sp macro="" textlink="">
      <cdr:nvSpPr>
        <cdr:cNvPr id="2" name="直接连接符 1"/>
        <cdr:cNvSpPr/>
      </cdr:nvSpPr>
      <cdr:spPr>
        <a:xfrm xmlns:a="http://schemas.openxmlformats.org/drawingml/2006/main">
          <a:off x="4192905" y="1028065"/>
          <a:ext cx="0" cy="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sp>
  </cdr:relSizeAnchor>
</c:userShapes>
</file>

<file path=ppt/drawings/drawing5.xml><?xml version="1.0" encoding="utf-8"?>
<c:userShapes xmlns:c="http://schemas.openxmlformats.org/drawingml/2006/chart">
  <cdr:relSizeAnchor xmlns:cdr="http://schemas.openxmlformats.org/drawingml/2006/chartDrawing">
    <cdr:from>
      <cdr:x>0.76601</cdr:x>
      <cdr:y>0.37477</cdr:y>
    </cdr:from>
    <cdr:to>
      <cdr:x>0.76601</cdr:x>
      <cdr:y>0.37477</cdr:y>
    </cdr:to>
    <cdr:sp macro="" textlink="">
      <cdr:nvSpPr>
        <cdr:cNvPr id="2" name="直接连接符 1"/>
        <cdr:cNvSpPr/>
      </cdr:nvSpPr>
      <cdr:spPr>
        <a:xfrm xmlns:a="http://schemas.openxmlformats.org/drawingml/2006/main">
          <a:off x="4192905" y="1028065"/>
          <a:ext cx="0" cy="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sp>
  </cdr:relSizeAnchor>
</c:userShapes>
</file>

<file path=ppt/drawings/drawing6.xml><?xml version="1.0" encoding="utf-8"?>
<c:userShapes xmlns:c="http://schemas.openxmlformats.org/drawingml/2006/chart">
  <cdr:relSizeAnchor xmlns:cdr="http://schemas.openxmlformats.org/drawingml/2006/chartDrawing">
    <cdr:from>
      <cdr:x>0.76601</cdr:x>
      <cdr:y>0.37477</cdr:y>
    </cdr:from>
    <cdr:to>
      <cdr:x>0.76601</cdr:x>
      <cdr:y>0.37477</cdr:y>
    </cdr:to>
    <cdr:sp macro="" textlink="">
      <cdr:nvSpPr>
        <cdr:cNvPr id="2" name="直接连接符 1"/>
        <cdr:cNvSpPr/>
      </cdr:nvSpPr>
      <cdr:spPr>
        <a:xfrm xmlns:a="http://schemas.openxmlformats.org/drawingml/2006/main">
          <a:off x="4192905" y="1028065"/>
          <a:ext cx="0" cy="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sp>
  </cdr:relSizeAnchor>
</c:userShapes>
</file>

<file path=ppt/drawings/drawing7.xml><?xml version="1.0" encoding="utf-8"?>
<c:userShapes xmlns:c="http://schemas.openxmlformats.org/drawingml/2006/chart">
  <cdr:relSizeAnchor xmlns:cdr="http://schemas.openxmlformats.org/drawingml/2006/chartDrawing">
    <cdr:from>
      <cdr:x>0.82387</cdr:x>
      <cdr:y>0.44741</cdr:y>
    </cdr:from>
    <cdr:to>
      <cdr:x>0.95934</cdr:x>
      <cdr:y>0.51229</cdr:y>
    </cdr:to>
    <cdr:sp macro="" textlink="">
      <cdr:nvSpPr>
        <cdr:cNvPr id="3" name="文本框 2"/>
        <cdr:cNvSpPr txBox="1"/>
      </cdr:nvSpPr>
      <cdr:spPr>
        <a:xfrm xmlns:a="http://schemas.openxmlformats.org/drawingml/2006/main">
          <a:off x="5622925" y="1445260"/>
          <a:ext cx="924560" cy="209550"/>
        </a:xfrm>
        <a:prstGeom xmlns:a="http://schemas.openxmlformats.org/drawingml/2006/main" prst="rect">
          <a:avLst/>
        </a:prstGeom>
      </cdr:spPr>
      <cdr:txBody>
        <a:bodyPr xmlns:a="http://schemas.openxmlformats.org/drawingml/2006/main" vertOverflow="clip" horzOverflow="clip" wrap="square" rtlCol="0" anchor="t"/>
        <a:lstStyle xmlns:a="http://schemas.openxmlformats.org/drawingml/2006/main"/>
        <a:p xmlns:a="http://schemas.openxmlformats.org/drawingml/2006/main">
          <a:endParaRPr lang="zh-CN" altLang="en-US"/>
        </a:p>
      </cdr:txBody>
    </cdr:sp>
  </cdr:relSizeAnchor>
</c:userShapes>
</file>

<file path=ppt/drawings/drawing8.xml><?xml version="1.0" encoding="utf-8"?>
<c:userShapes xmlns:c="http://schemas.openxmlformats.org/drawingml/2006/chart">
  <cdr:relSizeAnchor xmlns:cdr="http://schemas.openxmlformats.org/drawingml/2006/chartDrawing">
    <cdr:from>
      <cdr:x>0.76601</cdr:x>
      <cdr:y>0.37477</cdr:y>
    </cdr:from>
    <cdr:to>
      <cdr:x>0.76601</cdr:x>
      <cdr:y>0.37477</cdr:y>
    </cdr:to>
    <cdr:sp macro="" textlink="">
      <cdr:nvSpPr>
        <cdr:cNvPr id="2" name="直接连接符 1"/>
        <cdr:cNvSpPr/>
      </cdr:nvSpPr>
      <cdr:spPr>
        <a:xfrm xmlns:a="http://schemas.openxmlformats.org/drawingml/2006/main">
          <a:off x="4192905" y="1028065"/>
          <a:ext cx="0" cy="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sp>
  </cdr:relSizeAnchor>
</c:userShapes>
</file>

<file path=ppt/drawings/drawing9.xml><?xml version="1.0" encoding="utf-8"?>
<c:userShapes xmlns:c="http://schemas.openxmlformats.org/drawingml/2006/chart">
  <cdr:relSizeAnchor xmlns:cdr="http://schemas.openxmlformats.org/drawingml/2006/chartDrawing">
    <cdr:from>
      <cdr:x>0.76601</cdr:x>
      <cdr:y>0.37477</cdr:y>
    </cdr:from>
    <cdr:to>
      <cdr:x>0.76601</cdr:x>
      <cdr:y>0.37477</cdr:y>
    </cdr:to>
    <cdr:sp macro="" textlink="">
      <cdr:nvSpPr>
        <cdr:cNvPr id="2" name="直接连接符 1"/>
        <cdr:cNvSpPr/>
      </cdr:nvSpPr>
      <cdr:spPr>
        <a:xfrm xmlns:a="http://schemas.openxmlformats.org/drawingml/2006/main">
          <a:off x="4192905" y="1028065"/>
          <a:ext cx="0" cy="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A3BF54-D424-064C-883C-8A5D37BDBC28}" type="datetimeFigureOut">
              <a:rPr lang="en-US" smtClean="0"/>
              <a:t>19/7/23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112C5A-0128-AC46-8B60-7B703AE6C7F6}" type="slidenum">
              <a:rPr lang="en-US" smtClean="0"/>
              <a:t>‹#›</a:t>
            </a:fld>
            <a:endParaRPr lang="en-US"/>
          </a:p>
        </p:txBody>
      </p:sp>
    </p:spTree>
    <p:extLst>
      <p:ext uri="{BB962C8B-B14F-4D97-AF65-F5344CB8AC3E}">
        <p14:creationId xmlns:p14="http://schemas.microsoft.com/office/powerpoint/2010/main" val="28998723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D9C145-50C3-4217-B948-FB1413CAC4FF}" type="slidenum">
              <a:rPr lang="en-US" smtClean="0"/>
              <a:pPr/>
              <a:t>4</a:t>
            </a:fld>
            <a:endParaRPr lang="en-US"/>
          </a:p>
        </p:txBody>
      </p:sp>
    </p:spTree>
    <p:extLst>
      <p:ext uri="{BB962C8B-B14F-4D97-AF65-F5344CB8AC3E}">
        <p14:creationId xmlns:p14="http://schemas.microsoft.com/office/powerpoint/2010/main" val="1371231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D9C145-50C3-4217-B948-FB1413CAC4FF}" type="slidenum">
              <a:rPr lang="en-US" smtClean="0"/>
              <a:pPr/>
              <a:t>5</a:t>
            </a:fld>
            <a:endParaRPr lang="en-US"/>
          </a:p>
        </p:txBody>
      </p:sp>
    </p:spTree>
    <p:extLst>
      <p:ext uri="{BB962C8B-B14F-4D97-AF65-F5344CB8AC3E}">
        <p14:creationId xmlns:p14="http://schemas.microsoft.com/office/powerpoint/2010/main" val="13712313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601A523-FEBC-A742-8A13-897B63AD7139}" type="datetimeFigureOut">
              <a:rPr lang="en-US" smtClean="0"/>
              <a:t>19/7/23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95075B-08EC-C148-A621-AAB0E1FA2928}" type="slidenum">
              <a:rPr lang="en-US" smtClean="0"/>
              <a:t>‹#›</a:t>
            </a:fld>
            <a:endParaRPr lang="en-US"/>
          </a:p>
        </p:txBody>
      </p:sp>
    </p:spTree>
    <p:extLst>
      <p:ext uri="{BB962C8B-B14F-4D97-AF65-F5344CB8AC3E}">
        <p14:creationId xmlns:p14="http://schemas.microsoft.com/office/powerpoint/2010/main" val="1022226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01A523-FEBC-A742-8A13-897B63AD7139}" type="datetimeFigureOut">
              <a:rPr lang="en-US" smtClean="0"/>
              <a:t>19/7/23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95075B-08EC-C148-A621-AAB0E1FA2928}" type="slidenum">
              <a:rPr lang="en-US" smtClean="0"/>
              <a:t>‹#›</a:t>
            </a:fld>
            <a:endParaRPr lang="en-US"/>
          </a:p>
        </p:txBody>
      </p:sp>
    </p:spTree>
    <p:extLst>
      <p:ext uri="{BB962C8B-B14F-4D97-AF65-F5344CB8AC3E}">
        <p14:creationId xmlns:p14="http://schemas.microsoft.com/office/powerpoint/2010/main" val="381257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01A523-FEBC-A742-8A13-897B63AD7139}" type="datetimeFigureOut">
              <a:rPr lang="en-US" smtClean="0"/>
              <a:t>19/7/23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95075B-08EC-C148-A621-AAB0E1FA2928}" type="slidenum">
              <a:rPr lang="en-US" smtClean="0"/>
              <a:t>‹#›</a:t>
            </a:fld>
            <a:endParaRPr lang="en-US"/>
          </a:p>
        </p:txBody>
      </p:sp>
    </p:spTree>
    <p:extLst>
      <p:ext uri="{BB962C8B-B14F-4D97-AF65-F5344CB8AC3E}">
        <p14:creationId xmlns:p14="http://schemas.microsoft.com/office/powerpoint/2010/main" val="2250274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01A523-FEBC-A742-8A13-897B63AD7139}" type="datetimeFigureOut">
              <a:rPr lang="en-US" smtClean="0"/>
              <a:t>19/7/23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95075B-08EC-C148-A621-AAB0E1FA2928}" type="slidenum">
              <a:rPr lang="en-US" smtClean="0"/>
              <a:t>‹#›</a:t>
            </a:fld>
            <a:endParaRPr lang="en-US"/>
          </a:p>
        </p:txBody>
      </p:sp>
    </p:spTree>
    <p:extLst>
      <p:ext uri="{BB962C8B-B14F-4D97-AF65-F5344CB8AC3E}">
        <p14:creationId xmlns:p14="http://schemas.microsoft.com/office/powerpoint/2010/main" val="3882095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01A523-FEBC-A742-8A13-897B63AD7139}" type="datetimeFigureOut">
              <a:rPr lang="en-US" smtClean="0"/>
              <a:t>19/7/23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95075B-08EC-C148-A621-AAB0E1FA2928}" type="slidenum">
              <a:rPr lang="en-US" smtClean="0"/>
              <a:t>‹#›</a:t>
            </a:fld>
            <a:endParaRPr lang="en-US"/>
          </a:p>
        </p:txBody>
      </p:sp>
    </p:spTree>
    <p:extLst>
      <p:ext uri="{BB962C8B-B14F-4D97-AF65-F5344CB8AC3E}">
        <p14:creationId xmlns:p14="http://schemas.microsoft.com/office/powerpoint/2010/main" val="1197263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601A523-FEBC-A742-8A13-897B63AD7139}" type="datetimeFigureOut">
              <a:rPr lang="en-US" smtClean="0"/>
              <a:t>19/7/23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95075B-08EC-C148-A621-AAB0E1FA2928}" type="slidenum">
              <a:rPr lang="en-US" smtClean="0"/>
              <a:t>‹#›</a:t>
            </a:fld>
            <a:endParaRPr lang="en-US"/>
          </a:p>
        </p:txBody>
      </p:sp>
    </p:spTree>
    <p:extLst>
      <p:ext uri="{BB962C8B-B14F-4D97-AF65-F5344CB8AC3E}">
        <p14:creationId xmlns:p14="http://schemas.microsoft.com/office/powerpoint/2010/main" val="516687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601A523-FEBC-A742-8A13-897B63AD7139}" type="datetimeFigureOut">
              <a:rPr lang="en-US" smtClean="0"/>
              <a:t>19/7/23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95075B-08EC-C148-A621-AAB0E1FA2928}" type="slidenum">
              <a:rPr lang="en-US" smtClean="0"/>
              <a:t>‹#›</a:t>
            </a:fld>
            <a:endParaRPr lang="en-US"/>
          </a:p>
        </p:txBody>
      </p:sp>
    </p:spTree>
    <p:extLst>
      <p:ext uri="{BB962C8B-B14F-4D97-AF65-F5344CB8AC3E}">
        <p14:creationId xmlns:p14="http://schemas.microsoft.com/office/powerpoint/2010/main" val="3138812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601A523-FEBC-A742-8A13-897B63AD7139}" type="datetimeFigureOut">
              <a:rPr lang="en-US" smtClean="0"/>
              <a:t>19/7/23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95075B-08EC-C148-A621-AAB0E1FA2928}" type="slidenum">
              <a:rPr lang="en-US" smtClean="0"/>
              <a:t>‹#›</a:t>
            </a:fld>
            <a:endParaRPr lang="en-US"/>
          </a:p>
        </p:txBody>
      </p:sp>
    </p:spTree>
    <p:extLst>
      <p:ext uri="{BB962C8B-B14F-4D97-AF65-F5344CB8AC3E}">
        <p14:creationId xmlns:p14="http://schemas.microsoft.com/office/powerpoint/2010/main" val="617248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01A523-FEBC-A742-8A13-897B63AD7139}" type="datetimeFigureOut">
              <a:rPr lang="en-US" smtClean="0"/>
              <a:t>19/7/23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95075B-08EC-C148-A621-AAB0E1FA2928}" type="slidenum">
              <a:rPr lang="en-US" smtClean="0"/>
              <a:t>‹#›</a:t>
            </a:fld>
            <a:endParaRPr lang="en-US"/>
          </a:p>
        </p:txBody>
      </p:sp>
    </p:spTree>
    <p:extLst>
      <p:ext uri="{BB962C8B-B14F-4D97-AF65-F5344CB8AC3E}">
        <p14:creationId xmlns:p14="http://schemas.microsoft.com/office/powerpoint/2010/main" val="1801336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01A523-FEBC-A742-8A13-897B63AD7139}" type="datetimeFigureOut">
              <a:rPr lang="en-US" smtClean="0"/>
              <a:t>19/7/23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95075B-08EC-C148-A621-AAB0E1FA2928}" type="slidenum">
              <a:rPr lang="en-US" smtClean="0"/>
              <a:t>‹#›</a:t>
            </a:fld>
            <a:endParaRPr lang="en-US"/>
          </a:p>
        </p:txBody>
      </p:sp>
    </p:spTree>
    <p:extLst>
      <p:ext uri="{BB962C8B-B14F-4D97-AF65-F5344CB8AC3E}">
        <p14:creationId xmlns:p14="http://schemas.microsoft.com/office/powerpoint/2010/main" val="4092603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01A523-FEBC-A742-8A13-897B63AD7139}" type="datetimeFigureOut">
              <a:rPr lang="en-US" smtClean="0"/>
              <a:t>19/7/23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95075B-08EC-C148-A621-AAB0E1FA2928}" type="slidenum">
              <a:rPr lang="en-US" smtClean="0"/>
              <a:t>‹#›</a:t>
            </a:fld>
            <a:endParaRPr lang="en-US"/>
          </a:p>
        </p:txBody>
      </p:sp>
    </p:spTree>
    <p:extLst>
      <p:ext uri="{BB962C8B-B14F-4D97-AF65-F5344CB8AC3E}">
        <p14:creationId xmlns:p14="http://schemas.microsoft.com/office/powerpoint/2010/main" val="155366040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01A523-FEBC-A742-8A13-897B63AD7139}" type="datetimeFigureOut">
              <a:rPr lang="en-US" smtClean="0"/>
              <a:t>19/7/23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95075B-08EC-C148-A621-AAB0E1FA2928}" type="slidenum">
              <a:rPr lang="en-US" smtClean="0"/>
              <a:t>‹#›</a:t>
            </a:fld>
            <a:endParaRPr lang="en-US"/>
          </a:p>
        </p:txBody>
      </p:sp>
    </p:spTree>
    <p:extLst>
      <p:ext uri="{BB962C8B-B14F-4D97-AF65-F5344CB8AC3E}">
        <p14:creationId xmlns:p14="http://schemas.microsoft.com/office/powerpoint/2010/main" val="34507658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chart" Target="../charts/chart3.xml"/><Relationship Id="rId5" Type="http://schemas.openxmlformats.org/officeDocument/2006/relationships/chart" Target="../charts/chart4.xml"/><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10.xml.rels><?xml version="1.0" encoding="UTF-8" standalone="yes"?>
<Relationships xmlns="http://schemas.openxmlformats.org/package/2006/relationships"><Relationship Id="rId11" Type="http://schemas.openxmlformats.org/officeDocument/2006/relationships/chart" Target="../charts/chart22.xml"/><Relationship Id="rId12" Type="http://schemas.openxmlformats.org/officeDocument/2006/relationships/chart" Target="../charts/chart23.xml"/><Relationship Id="rId13" Type="http://schemas.openxmlformats.org/officeDocument/2006/relationships/chart" Target="../charts/chart24.xml"/><Relationship Id="rId1" Type="http://schemas.openxmlformats.org/officeDocument/2006/relationships/slideLayout" Target="../slideLayouts/slideLayout2.xml"/><Relationship Id="rId2" Type="http://schemas.openxmlformats.org/officeDocument/2006/relationships/chart" Target="../charts/chart19.xml"/><Relationship Id="rId3" Type="http://schemas.openxmlformats.org/officeDocument/2006/relationships/chart" Target="../charts/chart20.xml"/><Relationship Id="rId4" Type="http://schemas.openxmlformats.org/officeDocument/2006/relationships/chart" Target="../charts/chart21.xml"/><Relationship Id="rId5" Type="http://schemas.openxmlformats.org/officeDocument/2006/relationships/image" Target="../media/image14.png"/><Relationship Id="rId6" Type="http://schemas.openxmlformats.org/officeDocument/2006/relationships/image" Target="../media/image15.png"/><Relationship Id="rId7" Type="http://schemas.openxmlformats.org/officeDocument/2006/relationships/image" Target="../media/image16.png"/><Relationship Id="rId8" Type="http://schemas.openxmlformats.org/officeDocument/2006/relationships/image" Target="../media/image17.png"/><Relationship Id="rId9" Type="http://schemas.openxmlformats.org/officeDocument/2006/relationships/image" Target="../media/image18.png"/><Relationship Id="rId10" Type="http://schemas.openxmlformats.org/officeDocument/2006/relationships/image" Target="../media/image1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hart" Target="../charts/chart6.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chart" Target="../charts/chart7.xml"/><Relationship Id="rId1" Type="http://schemas.openxmlformats.org/officeDocument/2006/relationships/slideLayout" Target="../slideLayouts/slideLayout2.xml"/><Relationship Id="rId2" Type="http://schemas.openxmlformats.org/officeDocument/2006/relationships/chart" Target="../charts/char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8.xml"/><Relationship Id="rId4" Type="http://schemas.openxmlformats.org/officeDocument/2006/relationships/chart" Target="../charts/chart9.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1" Type="http://schemas.openxmlformats.org/officeDocument/2006/relationships/image" Target="../media/image11.png"/><Relationship Id="rId12" Type="http://schemas.openxmlformats.org/officeDocument/2006/relationships/image" Target="../media/image12.png"/><Relationship Id="rId13" Type="http://schemas.openxmlformats.org/officeDocument/2006/relationships/chart" Target="../charts/chart10.xml"/><Relationship Id="rId14" Type="http://schemas.openxmlformats.org/officeDocument/2006/relationships/chart" Target="../charts/chart11.xml"/><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9" Type="http://schemas.openxmlformats.org/officeDocument/2006/relationships/image" Target="../media/image9.png"/><Relationship Id="rId10"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 Id="rId3" Type="http://schemas.openxmlformats.org/officeDocument/2006/relationships/chart" Target="../charts/chart12.xml"/></Relationships>
</file>

<file path=ppt/slides/_rels/slide7.xml.rels><?xml version="1.0" encoding="UTF-8" standalone="yes"?>
<Relationships xmlns="http://schemas.openxmlformats.org/package/2006/relationships"><Relationship Id="rId3" Type="http://schemas.openxmlformats.org/officeDocument/2006/relationships/chart" Target="../charts/chart14.xml"/><Relationship Id="rId4" Type="http://schemas.openxmlformats.org/officeDocument/2006/relationships/chart" Target="../charts/chart15.xml"/><Relationship Id="rId5" Type="http://schemas.openxmlformats.org/officeDocument/2006/relationships/chart" Target="../charts/chart16.xml"/><Relationship Id="rId1" Type="http://schemas.openxmlformats.org/officeDocument/2006/relationships/slideLayout" Target="../slideLayouts/slideLayout2.xml"/><Relationship Id="rId2" Type="http://schemas.openxmlformats.org/officeDocument/2006/relationships/chart" Target="../charts/char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7.xml"/><Relationship Id="rId3" Type="http://schemas.openxmlformats.org/officeDocument/2006/relationships/chart" Target="../charts/char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rot="16200000">
            <a:off x="1461965" y="4839683"/>
            <a:ext cx="1119417" cy="338554"/>
          </a:xfrm>
          <a:prstGeom prst="rect">
            <a:avLst/>
          </a:prstGeom>
          <a:noFill/>
        </p:spPr>
        <p:txBody>
          <a:bodyPr wrap="none" rtlCol="0">
            <a:spAutoFit/>
          </a:bodyPr>
          <a:lstStyle/>
          <a:p>
            <a:r>
              <a:rPr lang="en-US" altLang="zh-CN" sz="1600" dirty="0" smtClean="0">
                <a:latin typeface="Arial" pitchFamily="34" charset="0"/>
                <a:cs typeface="Arial" pitchFamily="34" charset="0"/>
              </a:rPr>
              <a:t>GzmB RQ</a:t>
            </a:r>
            <a:endParaRPr lang="zh-CN" altLang="en-US" sz="1600" dirty="0">
              <a:latin typeface="Arial" pitchFamily="34" charset="0"/>
              <a:cs typeface="Arial" pitchFamily="34" charset="0"/>
            </a:endParaRPr>
          </a:p>
        </p:txBody>
      </p:sp>
      <p:graphicFrame>
        <p:nvGraphicFramePr>
          <p:cNvPr id="12" name="图表 10"/>
          <p:cNvGraphicFramePr>
            <a:graphicFrameLocks/>
          </p:cNvGraphicFramePr>
          <p:nvPr>
            <p:extLst>
              <p:ext uri="{D42A27DB-BD31-4B8C-83A1-F6EECF244321}">
                <p14:modId xmlns:p14="http://schemas.microsoft.com/office/powerpoint/2010/main" val="2029872861"/>
              </p:ext>
            </p:extLst>
          </p:nvPr>
        </p:nvGraphicFramePr>
        <p:xfrm>
          <a:off x="2097497" y="617849"/>
          <a:ext cx="2409189" cy="271208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图表 10"/>
          <p:cNvGraphicFramePr>
            <a:graphicFrameLocks/>
          </p:cNvGraphicFramePr>
          <p:nvPr>
            <p:extLst>
              <p:ext uri="{D42A27DB-BD31-4B8C-83A1-F6EECF244321}">
                <p14:modId xmlns:p14="http://schemas.microsoft.com/office/powerpoint/2010/main" val="1933896642"/>
              </p:ext>
            </p:extLst>
          </p:nvPr>
        </p:nvGraphicFramePr>
        <p:xfrm>
          <a:off x="2226050" y="3518398"/>
          <a:ext cx="2409189" cy="2712085"/>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13"/>
          <p:cNvSpPr txBox="1"/>
          <p:nvPr/>
        </p:nvSpPr>
        <p:spPr>
          <a:xfrm rot="16200000">
            <a:off x="1583807" y="1908207"/>
            <a:ext cx="903012" cy="338554"/>
          </a:xfrm>
          <a:prstGeom prst="rect">
            <a:avLst/>
          </a:prstGeom>
          <a:noFill/>
        </p:spPr>
        <p:txBody>
          <a:bodyPr wrap="none" rtlCol="0">
            <a:spAutoFit/>
          </a:bodyPr>
          <a:lstStyle/>
          <a:p>
            <a:r>
              <a:rPr lang="en-US" altLang="zh-CN" sz="1600" dirty="0" smtClean="0">
                <a:latin typeface="Arial" pitchFamily="34" charset="0"/>
                <a:cs typeface="Arial" pitchFamily="34" charset="0"/>
              </a:rPr>
              <a:t>IL-2 RQ</a:t>
            </a:r>
            <a:endParaRPr lang="zh-CN" altLang="en-US" sz="1600" dirty="0">
              <a:latin typeface="Arial" pitchFamily="34" charset="0"/>
              <a:cs typeface="Arial" pitchFamily="34" charset="0"/>
            </a:endParaRPr>
          </a:p>
        </p:txBody>
      </p:sp>
      <p:graphicFrame>
        <p:nvGraphicFramePr>
          <p:cNvPr id="15" name="图表 10"/>
          <p:cNvGraphicFramePr>
            <a:graphicFrameLocks/>
          </p:cNvGraphicFramePr>
          <p:nvPr>
            <p:extLst>
              <p:ext uri="{D42A27DB-BD31-4B8C-83A1-F6EECF244321}">
                <p14:modId xmlns:p14="http://schemas.microsoft.com/office/powerpoint/2010/main" val="2175286007"/>
              </p:ext>
            </p:extLst>
          </p:nvPr>
        </p:nvGraphicFramePr>
        <p:xfrm>
          <a:off x="4993656" y="3526062"/>
          <a:ext cx="2409189" cy="2712085"/>
        </p:xfrm>
        <a:graphic>
          <a:graphicData uri="http://schemas.openxmlformats.org/drawingml/2006/chart">
            <c:chart xmlns:c="http://schemas.openxmlformats.org/drawingml/2006/chart" xmlns:r="http://schemas.openxmlformats.org/officeDocument/2006/relationships" r:id="rId4"/>
          </a:graphicData>
        </a:graphic>
      </p:graphicFrame>
      <p:sp>
        <p:nvSpPr>
          <p:cNvPr id="16" name="TextBox 15"/>
          <p:cNvSpPr txBox="1"/>
          <p:nvPr/>
        </p:nvSpPr>
        <p:spPr>
          <a:xfrm rot="16200000">
            <a:off x="4277061" y="4821462"/>
            <a:ext cx="1130738" cy="338554"/>
          </a:xfrm>
          <a:prstGeom prst="rect">
            <a:avLst/>
          </a:prstGeom>
          <a:noFill/>
        </p:spPr>
        <p:txBody>
          <a:bodyPr wrap="none" rtlCol="0">
            <a:spAutoFit/>
          </a:bodyPr>
          <a:lstStyle/>
          <a:p>
            <a:r>
              <a:rPr lang="en-US" altLang="zh-CN" sz="1600" dirty="0" err="1" smtClean="0">
                <a:latin typeface="Arial" pitchFamily="34" charset="0"/>
                <a:cs typeface="Arial" pitchFamily="34" charset="0"/>
              </a:rPr>
              <a:t>GzmC</a:t>
            </a:r>
            <a:r>
              <a:rPr lang="en-US" altLang="zh-CN" sz="1600" dirty="0" smtClean="0">
                <a:latin typeface="Arial" pitchFamily="34" charset="0"/>
                <a:cs typeface="Arial" pitchFamily="34" charset="0"/>
              </a:rPr>
              <a:t> RQ</a:t>
            </a:r>
            <a:endParaRPr lang="zh-CN" altLang="en-US" sz="1600" dirty="0">
              <a:latin typeface="Arial" pitchFamily="34" charset="0"/>
              <a:cs typeface="Arial" pitchFamily="34" charset="0"/>
            </a:endParaRPr>
          </a:p>
        </p:txBody>
      </p:sp>
      <p:graphicFrame>
        <p:nvGraphicFramePr>
          <p:cNvPr id="17" name="图表 10"/>
          <p:cNvGraphicFramePr>
            <a:graphicFrameLocks/>
          </p:cNvGraphicFramePr>
          <p:nvPr>
            <p:extLst>
              <p:ext uri="{D42A27DB-BD31-4B8C-83A1-F6EECF244321}">
                <p14:modId xmlns:p14="http://schemas.microsoft.com/office/powerpoint/2010/main" val="1044089204"/>
              </p:ext>
            </p:extLst>
          </p:nvPr>
        </p:nvGraphicFramePr>
        <p:xfrm>
          <a:off x="4949785" y="598891"/>
          <a:ext cx="2409189" cy="2712085"/>
        </p:xfrm>
        <a:graphic>
          <a:graphicData uri="http://schemas.openxmlformats.org/drawingml/2006/chart">
            <c:chart xmlns:c="http://schemas.openxmlformats.org/drawingml/2006/chart" xmlns:r="http://schemas.openxmlformats.org/officeDocument/2006/relationships" r:id="rId5"/>
          </a:graphicData>
        </a:graphic>
      </p:graphicFrame>
      <p:sp>
        <p:nvSpPr>
          <p:cNvPr id="18" name="TextBox 17"/>
          <p:cNvSpPr txBox="1"/>
          <p:nvPr/>
        </p:nvSpPr>
        <p:spPr>
          <a:xfrm rot="16200000">
            <a:off x="4255065" y="1893770"/>
            <a:ext cx="1050889" cy="338554"/>
          </a:xfrm>
          <a:prstGeom prst="rect">
            <a:avLst/>
          </a:prstGeom>
          <a:noFill/>
        </p:spPr>
        <p:txBody>
          <a:bodyPr wrap="none" rtlCol="0">
            <a:spAutoFit/>
          </a:bodyPr>
          <a:lstStyle/>
          <a:p>
            <a:r>
              <a:rPr lang="en-US" altLang="zh-CN" sz="1600" dirty="0" smtClean="0">
                <a:latin typeface="Arial" pitchFamily="34" charset="0"/>
                <a:cs typeface="Arial" pitchFamily="34" charset="0"/>
              </a:rPr>
              <a:t>IFN-</a:t>
            </a:r>
            <a:r>
              <a:rPr lang="en-US" altLang="zh-CN" sz="1600" dirty="0" err="1" smtClean="0">
                <a:latin typeface="Arial" pitchFamily="34" charset="0"/>
                <a:cs typeface="Arial" pitchFamily="34" charset="0"/>
              </a:rPr>
              <a:t>γ</a:t>
            </a:r>
            <a:r>
              <a:rPr lang="en-US" altLang="zh-CN" sz="1600" dirty="0" smtClean="0">
                <a:latin typeface="Arial" pitchFamily="34" charset="0"/>
                <a:cs typeface="Arial" pitchFamily="34" charset="0"/>
              </a:rPr>
              <a:t> RQ</a:t>
            </a:r>
            <a:endParaRPr lang="zh-CN" altLang="en-US" sz="1600" dirty="0">
              <a:latin typeface="Arial" pitchFamily="34" charset="0"/>
              <a:cs typeface="Arial" pitchFamily="34" charset="0"/>
            </a:endParaRPr>
          </a:p>
        </p:txBody>
      </p:sp>
      <p:sp>
        <p:nvSpPr>
          <p:cNvPr id="22" name="TextBox 21"/>
          <p:cNvSpPr txBox="1"/>
          <p:nvPr/>
        </p:nvSpPr>
        <p:spPr>
          <a:xfrm>
            <a:off x="2574064" y="2944608"/>
            <a:ext cx="623112" cy="323165"/>
          </a:xfrm>
          <a:prstGeom prst="rect">
            <a:avLst/>
          </a:prstGeom>
          <a:noFill/>
        </p:spPr>
        <p:txBody>
          <a:bodyPr wrap="none" rtlCol="0">
            <a:spAutoFit/>
          </a:bodyPr>
          <a:lstStyle/>
          <a:p>
            <a:r>
              <a:rPr lang="en-US" sz="1500" dirty="0" smtClean="0">
                <a:latin typeface="Arial"/>
                <a:cs typeface="Arial"/>
              </a:rPr>
              <a:t>24 hr</a:t>
            </a:r>
            <a:endParaRPr lang="en-US" sz="1500" dirty="0">
              <a:latin typeface="Arial"/>
              <a:cs typeface="Arial"/>
            </a:endParaRPr>
          </a:p>
        </p:txBody>
      </p:sp>
      <p:sp>
        <p:nvSpPr>
          <p:cNvPr id="23" name="TextBox 22"/>
          <p:cNvSpPr txBox="1"/>
          <p:nvPr/>
        </p:nvSpPr>
        <p:spPr>
          <a:xfrm>
            <a:off x="3162452" y="2944608"/>
            <a:ext cx="623112" cy="323165"/>
          </a:xfrm>
          <a:prstGeom prst="rect">
            <a:avLst/>
          </a:prstGeom>
          <a:noFill/>
        </p:spPr>
        <p:txBody>
          <a:bodyPr wrap="none" rtlCol="0">
            <a:spAutoFit/>
          </a:bodyPr>
          <a:lstStyle/>
          <a:p>
            <a:r>
              <a:rPr lang="en-US" sz="1500" dirty="0" smtClean="0">
                <a:latin typeface="Arial"/>
                <a:cs typeface="Arial"/>
              </a:rPr>
              <a:t>48 hr</a:t>
            </a:r>
            <a:endParaRPr lang="en-US" sz="1500" dirty="0">
              <a:latin typeface="Arial"/>
              <a:cs typeface="Arial"/>
            </a:endParaRPr>
          </a:p>
        </p:txBody>
      </p:sp>
      <p:sp>
        <p:nvSpPr>
          <p:cNvPr id="24" name="TextBox 23"/>
          <p:cNvSpPr txBox="1"/>
          <p:nvPr/>
        </p:nvSpPr>
        <p:spPr>
          <a:xfrm>
            <a:off x="3712928" y="2944608"/>
            <a:ext cx="623112" cy="323165"/>
          </a:xfrm>
          <a:prstGeom prst="rect">
            <a:avLst/>
          </a:prstGeom>
          <a:noFill/>
        </p:spPr>
        <p:txBody>
          <a:bodyPr wrap="none" rtlCol="0">
            <a:spAutoFit/>
          </a:bodyPr>
          <a:lstStyle/>
          <a:p>
            <a:r>
              <a:rPr lang="en-US" sz="1500" dirty="0" smtClean="0">
                <a:latin typeface="Arial"/>
                <a:cs typeface="Arial"/>
              </a:rPr>
              <a:t>72 hr</a:t>
            </a:r>
            <a:endParaRPr lang="en-US" sz="1500" dirty="0">
              <a:latin typeface="Arial"/>
              <a:cs typeface="Arial"/>
            </a:endParaRPr>
          </a:p>
        </p:txBody>
      </p:sp>
      <p:sp>
        <p:nvSpPr>
          <p:cNvPr id="25" name="TextBox 24"/>
          <p:cNvSpPr txBox="1"/>
          <p:nvPr/>
        </p:nvSpPr>
        <p:spPr>
          <a:xfrm>
            <a:off x="5342392" y="2926386"/>
            <a:ext cx="623112" cy="323165"/>
          </a:xfrm>
          <a:prstGeom prst="rect">
            <a:avLst/>
          </a:prstGeom>
          <a:noFill/>
        </p:spPr>
        <p:txBody>
          <a:bodyPr wrap="none" rtlCol="0">
            <a:spAutoFit/>
          </a:bodyPr>
          <a:lstStyle/>
          <a:p>
            <a:r>
              <a:rPr lang="en-US" sz="1500" dirty="0" smtClean="0">
                <a:latin typeface="Arial"/>
                <a:cs typeface="Arial"/>
              </a:rPr>
              <a:t>24 hr</a:t>
            </a:r>
            <a:endParaRPr lang="en-US" sz="1500" dirty="0">
              <a:latin typeface="Arial"/>
              <a:cs typeface="Arial"/>
            </a:endParaRPr>
          </a:p>
        </p:txBody>
      </p:sp>
      <p:sp>
        <p:nvSpPr>
          <p:cNvPr id="26" name="TextBox 25"/>
          <p:cNvSpPr txBox="1"/>
          <p:nvPr/>
        </p:nvSpPr>
        <p:spPr>
          <a:xfrm>
            <a:off x="5930780" y="2926386"/>
            <a:ext cx="623112" cy="323165"/>
          </a:xfrm>
          <a:prstGeom prst="rect">
            <a:avLst/>
          </a:prstGeom>
          <a:noFill/>
        </p:spPr>
        <p:txBody>
          <a:bodyPr wrap="none" rtlCol="0">
            <a:spAutoFit/>
          </a:bodyPr>
          <a:lstStyle/>
          <a:p>
            <a:r>
              <a:rPr lang="en-US" sz="1500" dirty="0" smtClean="0">
                <a:latin typeface="Arial"/>
                <a:cs typeface="Arial"/>
              </a:rPr>
              <a:t>48 hr</a:t>
            </a:r>
            <a:endParaRPr lang="en-US" sz="1500" dirty="0">
              <a:latin typeface="Arial"/>
              <a:cs typeface="Arial"/>
            </a:endParaRPr>
          </a:p>
        </p:txBody>
      </p:sp>
      <p:sp>
        <p:nvSpPr>
          <p:cNvPr id="27" name="TextBox 26"/>
          <p:cNvSpPr txBox="1"/>
          <p:nvPr/>
        </p:nvSpPr>
        <p:spPr>
          <a:xfrm>
            <a:off x="6481256" y="2926386"/>
            <a:ext cx="623112" cy="323165"/>
          </a:xfrm>
          <a:prstGeom prst="rect">
            <a:avLst/>
          </a:prstGeom>
          <a:noFill/>
        </p:spPr>
        <p:txBody>
          <a:bodyPr wrap="none" rtlCol="0">
            <a:spAutoFit/>
          </a:bodyPr>
          <a:lstStyle/>
          <a:p>
            <a:r>
              <a:rPr lang="en-US" sz="1500" dirty="0" smtClean="0">
                <a:latin typeface="Arial"/>
                <a:cs typeface="Arial"/>
              </a:rPr>
              <a:t>72 hr</a:t>
            </a:r>
            <a:endParaRPr lang="en-US" sz="1500" dirty="0">
              <a:latin typeface="Arial"/>
              <a:cs typeface="Arial"/>
            </a:endParaRPr>
          </a:p>
        </p:txBody>
      </p:sp>
      <p:sp>
        <p:nvSpPr>
          <p:cNvPr id="28" name="TextBox 27"/>
          <p:cNvSpPr txBox="1"/>
          <p:nvPr/>
        </p:nvSpPr>
        <p:spPr>
          <a:xfrm>
            <a:off x="2536904" y="5826960"/>
            <a:ext cx="623112" cy="323165"/>
          </a:xfrm>
          <a:prstGeom prst="rect">
            <a:avLst/>
          </a:prstGeom>
          <a:noFill/>
        </p:spPr>
        <p:txBody>
          <a:bodyPr wrap="none" rtlCol="0">
            <a:spAutoFit/>
          </a:bodyPr>
          <a:lstStyle/>
          <a:p>
            <a:r>
              <a:rPr lang="en-US" sz="1500" dirty="0" smtClean="0">
                <a:latin typeface="Arial"/>
                <a:cs typeface="Arial"/>
              </a:rPr>
              <a:t>24 hr</a:t>
            </a:r>
            <a:endParaRPr lang="en-US" sz="1500" dirty="0">
              <a:latin typeface="Arial"/>
              <a:cs typeface="Arial"/>
            </a:endParaRPr>
          </a:p>
        </p:txBody>
      </p:sp>
      <p:sp>
        <p:nvSpPr>
          <p:cNvPr id="29" name="TextBox 28"/>
          <p:cNvSpPr txBox="1"/>
          <p:nvPr/>
        </p:nvSpPr>
        <p:spPr>
          <a:xfrm>
            <a:off x="3125292" y="5826960"/>
            <a:ext cx="623112" cy="323165"/>
          </a:xfrm>
          <a:prstGeom prst="rect">
            <a:avLst/>
          </a:prstGeom>
          <a:noFill/>
        </p:spPr>
        <p:txBody>
          <a:bodyPr wrap="none" rtlCol="0">
            <a:spAutoFit/>
          </a:bodyPr>
          <a:lstStyle/>
          <a:p>
            <a:r>
              <a:rPr lang="en-US" sz="1500" dirty="0" smtClean="0">
                <a:latin typeface="Arial"/>
                <a:cs typeface="Arial"/>
              </a:rPr>
              <a:t>48 hr</a:t>
            </a:r>
            <a:endParaRPr lang="en-US" sz="1500" dirty="0">
              <a:latin typeface="Arial"/>
              <a:cs typeface="Arial"/>
            </a:endParaRPr>
          </a:p>
        </p:txBody>
      </p:sp>
      <p:sp>
        <p:nvSpPr>
          <p:cNvPr id="30" name="TextBox 29"/>
          <p:cNvSpPr txBox="1"/>
          <p:nvPr/>
        </p:nvSpPr>
        <p:spPr>
          <a:xfrm>
            <a:off x="3707518" y="5826960"/>
            <a:ext cx="623112" cy="323165"/>
          </a:xfrm>
          <a:prstGeom prst="rect">
            <a:avLst/>
          </a:prstGeom>
          <a:noFill/>
        </p:spPr>
        <p:txBody>
          <a:bodyPr wrap="none" rtlCol="0">
            <a:spAutoFit/>
          </a:bodyPr>
          <a:lstStyle/>
          <a:p>
            <a:r>
              <a:rPr lang="en-US" sz="1500" dirty="0" smtClean="0">
                <a:latin typeface="Arial"/>
                <a:cs typeface="Arial"/>
              </a:rPr>
              <a:t>72 hr</a:t>
            </a:r>
            <a:endParaRPr lang="en-US" sz="1500" dirty="0">
              <a:latin typeface="Arial"/>
              <a:cs typeface="Arial"/>
            </a:endParaRPr>
          </a:p>
        </p:txBody>
      </p:sp>
      <p:sp>
        <p:nvSpPr>
          <p:cNvPr id="31" name="TextBox 30"/>
          <p:cNvSpPr txBox="1"/>
          <p:nvPr/>
        </p:nvSpPr>
        <p:spPr>
          <a:xfrm>
            <a:off x="5294861" y="5844219"/>
            <a:ext cx="623112" cy="323165"/>
          </a:xfrm>
          <a:prstGeom prst="rect">
            <a:avLst/>
          </a:prstGeom>
          <a:noFill/>
        </p:spPr>
        <p:txBody>
          <a:bodyPr wrap="none" rtlCol="0">
            <a:spAutoFit/>
          </a:bodyPr>
          <a:lstStyle/>
          <a:p>
            <a:r>
              <a:rPr lang="en-US" sz="1500" dirty="0" smtClean="0">
                <a:latin typeface="Arial"/>
                <a:cs typeface="Arial"/>
              </a:rPr>
              <a:t>24 hr</a:t>
            </a:r>
            <a:endParaRPr lang="en-US" sz="1500" dirty="0">
              <a:latin typeface="Arial"/>
              <a:cs typeface="Arial"/>
            </a:endParaRPr>
          </a:p>
        </p:txBody>
      </p:sp>
      <p:sp>
        <p:nvSpPr>
          <p:cNvPr id="32" name="TextBox 31"/>
          <p:cNvSpPr txBox="1"/>
          <p:nvPr/>
        </p:nvSpPr>
        <p:spPr>
          <a:xfrm>
            <a:off x="5883249" y="5844219"/>
            <a:ext cx="623112" cy="323165"/>
          </a:xfrm>
          <a:prstGeom prst="rect">
            <a:avLst/>
          </a:prstGeom>
          <a:noFill/>
        </p:spPr>
        <p:txBody>
          <a:bodyPr wrap="none" rtlCol="0">
            <a:spAutoFit/>
          </a:bodyPr>
          <a:lstStyle/>
          <a:p>
            <a:r>
              <a:rPr lang="en-US" sz="1500" dirty="0" smtClean="0">
                <a:latin typeface="Arial"/>
                <a:cs typeface="Arial"/>
              </a:rPr>
              <a:t>48 hr</a:t>
            </a:r>
            <a:endParaRPr lang="en-US" sz="1500" dirty="0">
              <a:latin typeface="Arial"/>
              <a:cs typeface="Arial"/>
            </a:endParaRPr>
          </a:p>
        </p:txBody>
      </p:sp>
      <p:sp>
        <p:nvSpPr>
          <p:cNvPr id="33" name="TextBox 32"/>
          <p:cNvSpPr txBox="1"/>
          <p:nvPr/>
        </p:nvSpPr>
        <p:spPr>
          <a:xfrm>
            <a:off x="6465475" y="5844219"/>
            <a:ext cx="623112" cy="323165"/>
          </a:xfrm>
          <a:prstGeom prst="rect">
            <a:avLst/>
          </a:prstGeom>
          <a:noFill/>
        </p:spPr>
        <p:txBody>
          <a:bodyPr wrap="none" rtlCol="0">
            <a:spAutoFit/>
          </a:bodyPr>
          <a:lstStyle/>
          <a:p>
            <a:r>
              <a:rPr lang="en-US" sz="1500" dirty="0" smtClean="0">
                <a:latin typeface="Arial"/>
                <a:cs typeface="Arial"/>
              </a:rPr>
              <a:t>72 hr</a:t>
            </a:r>
            <a:endParaRPr lang="en-US" sz="1500" dirty="0">
              <a:latin typeface="Arial"/>
              <a:cs typeface="Arial"/>
            </a:endParaRPr>
          </a:p>
        </p:txBody>
      </p:sp>
      <p:sp>
        <p:nvSpPr>
          <p:cNvPr id="49" name="TextBox 48"/>
          <p:cNvSpPr txBox="1"/>
          <p:nvPr/>
        </p:nvSpPr>
        <p:spPr>
          <a:xfrm>
            <a:off x="2830505" y="1227012"/>
            <a:ext cx="259525" cy="323165"/>
          </a:xfrm>
          <a:prstGeom prst="rect">
            <a:avLst/>
          </a:prstGeom>
          <a:noFill/>
        </p:spPr>
        <p:txBody>
          <a:bodyPr wrap="none" rtlCol="0">
            <a:spAutoFit/>
          </a:bodyPr>
          <a:lstStyle/>
          <a:p>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50" name="TextBox 49"/>
          <p:cNvSpPr txBox="1"/>
          <p:nvPr/>
        </p:nvSpPr>
        <p:spPr>
          <a:xfrm>
            <a:off x="3418893" y="1815446"/>
            <a:ext cx="259525" cy="323165"/>
          </a:xfrm>
          <a:prstGeom prst="rect">
            <a:avLst/>
          </a:prstGeom>
          <a:noFill/>
        </p:spPr>
        <p:txBody>
          <a:bodyPr wrap="none" rtlCol="0">
            <a:spAutoFit/>
          </a:bodyPr>
          <a:lstStyle/>
          <a:p>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51" name="TextBox 50"/>
          <p:cNvSpPr txBox="1"/>
          <p:nvPr/>
        </p:nvSpPr>
        <p:spPr>
          <a:xfrm>
            <a:off x="5543816" y="1094306"/>
            <a:ext cx="334384" cy="323165"/>
          </a:xfrm>
          <a:prstGeom prst="rect">
            <a:avLst/>
          </a:prstGeom>
          <a:noFill/>
        </p:spPr>
        <p:txBody>
          <a:bodyPr wrap="none" rtlCol="0">
            <a:spAutoFit/>
          </a:bodyPr>
          <a:lstStyle/>
          <a:p>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52" name="TextBox 51"/>
          <p:cNvSpPr txBox="1"/>
          <p:nvPr/>
        </p:nvSpPr>
        <p:spPr>
          <a:xfrm>
            <a:off x="6155244" y="2016451"/>
            <a:ext cx="259525" cy="323165"/>
          </a:xfrm>
          <a:prstGeom prst="rect">
            <a:avLst/>
          </a:prstGeom>
          <a:noFill/>
        </p:spPr>
        <p:txBody>
          <a:bodyPr wrap="none" rtlCol="0">
            <a:spAutoFit/>
          </a:bodyPr>
          <a:lstStyle/>
          <a:p>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53" name="TextBox 52"/>
          <p:cNvSpPr txBox="1"/>
          <p:nvPr/>
        </p:nvSpPr>
        <p:spPr>
          <a:xfrm>
            <a:off x="6737411" y="2291781"/>
            <a:ext cx="259525" cy="323165"/>
          </a:xfrm>
          <a:prstGeom prst="rect">
            <a:avLst/>
          </a:prstGeom>
          <a:noFill/>
        </p:spPr>
        <p:txBody>
          <a:bodyPr wrap="none" rtlCol="0">
            <a:spAutoFit/>
          </a:bodyPr>
          <a:lstStyle/>
          <a:p>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54" name="TextBox 53"/>
          <p:cNvSpPr txBox="1"/>
          <p:nvPr/>
        </p:nvSpPr>
        <p:spPr>
          <a:xfrm>
            <a:off x="6708728" y="4471642"/>
            <a:ext cx="259525" cy="323165"/>
          </a:xfrm>
          <a:prstGeom prst="rect">
            <a:avLst/>
          </a:prstGeom>
          <a:noFill/>
        </p:spPr>
        <p:txBody>
          <a:bodyPr wrap="none" rtlCol="0">
            <a:spAutoFit/>
          </a:bodyPr>
          <a:lstStyle/>
          <a:p>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55" name="TextBox 54"/>
          <p:cNvSpPr txBox="1"/>
          <p:nvPr/>
        </p:nvSpPr>
        <p:spPr>
          <a:xfrm>
            <a:off x="5562772" y="4508822"/>
            <a:ext cx="259525" cy="323165"/>
          </a:xfrm>
          <a:prstGeom prst="rect">
            <a:avLst/>
          </a:prstGeom>
          <a:noFill/>
        </p:spPr>
        <p:txBody>
          <a:bodyPr wrap="none" rtlCol="0">
            <a:spAutoFit/>
          </a:bodyPr>
          <a:lstStyle/>
          <a:p>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56" name="TextBox 55"/>
          <p:cNvSpPr txBox="1"/>
          <p:nvPr/>
        </p:nvSpPr>
        <p:spPr>
          <a:xfrm>
            <a:off x="3892679" y="4044648"/>
            <a:ext cx="334384" cy="323165"/>
          </a:xfrm>
          <a:prstGeom prst="rect">
            <a:avLst/>
          </a:prstGeom>
          <a:noFill/>
        </p:spPr>
        <p:txBody>
          <a:bodyPr wrap="none" rtlCol="0">
            <a:spAutoFit/>
          </a:bodyPr>
          <a:lstStyle/>
          <a:p>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57" name="TextBox 56"/>
          <p:cNvSpPr txBox="1"/>
          <p:nvPr/>
        </p:nvSpPr>
        <p:spPr>
          <a:xfrm>
            <a:off x="1637853" y="283565"/>
            <a:ext cx="402775" cy="461665"/>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en-US" altLang="zh-CN" sz="2400" dirty="0" smtClean="0">
                <a:solidFill>
                  <a:srgbClr val="000000"/>
                </a:solidFill>
              </a:rPr>
              <a:t>A</a:t>
            </a:r>
            <a:endParaRPr lang="zh-CN" altLang="en-US" sz="2400" dirty="0">
              <a:solidFill>
                <a:srgbClr val="000000"/>
              </a:solidFill>
            </a:endParaRPr>
          </a:p>
        </p:txBody>
      </p:sp>
      <p:sp>
        <p:nvSpPr>
          <p:cNvPr id="59" name="TextBox 58"/>
          <p:cNvSpPr txBox="1"/>
          <p:nvPr/>
        </p:nvSpPr>
        <p:spPr>
          <a:xfrm>
            <a:off x="8003889" y="6499073"/>
            <a:ext cx="1185428" cy="369332"/>
          </a:xfrm>
          <a:prstGeom prst="rect">
            <a:avLst/>
          </a:prstGeom>
          <a:noFill/>
        </p:spPr>
        <p:txBody>
          <a:bodyPr wrap="none" rtlCol="0">
            <a:spAutoFit/>
          </a:bodyPr>
          <a:lstStyle/>
          <a:p>
            <a:r>
              <a:rPr lang="en-US" altLang="zh-CN" dirty="0" smtClean="0">
                <a:solidFill>
                  <a:srgbClr val="0000FF"/>
                </a:solidFill>
                <a:latin typeface="Arial"/>
                <a:cs typeface="Arial"/>
              </a:rPr>
              <a:t>Figure S1</a:t>
            </a:r>
            <a:endParaRPr lang="zh-CN" altLang="en-US" dirty="0">
              <a:solidFill>
                <a:srgbClr val="0000FF"/>
              </a:solidFill>
              <a:latin typeface="Arial"/>
              <a:cs typeface="Arial"/>
            </a:endParaRPr>
          </a:p>
        </p:txBody>
      </p:sp>
    </p:spTree>
    <p:extLst>
      <p:ext uri="{BB962C8B-B14F-4D97-AF65-F5344CB8AC3E}">
        <p14:creationId xmlns:p14="http://schemas.microsoft.com/office/powerpoint/2010/main" val="333627817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图表 14"/>
          <p:cNvGraphicFramePr/>
          <p:nvPr>
            <p:extLst>
              <p:ext uri="{D42A27DB-BD31-4B8C-83A1-F6EECF244321}">
                <p14:modId xmlns:p14="http://schemas.microsoft.com/office/powerpoint/2010/main" val="929496532"/>
              </p:ext>
            </p:extLst>
          </p:nvPr>
        </p:nvGraphicFramePr>
        <p:xfrm>
          <a:off x="2653662" y="533400"/>
          <a:ext cx="1487903" cy="1600200"/>
        </p:xfrm>
        <a:graphic>
          <a:graphicData uri="http://schemas.openxmlformats.org/drawingml/2006/chart">
            <c:chart xmlns:c="http://schemas.openxmlformats.org/drawingml/2006/chart" xmlns:r="http://schemas.openxmlformats.org/officeDocument/2006/relationships" r:id="rId2"/>
          </a:graphicData>
        </a:graphic>
      </p:graphicFrame>
      <p:sp>
        <p:nvSpPr>
          <p:cNvPr id="16" name="TextBox 15"/>
          <p:cNvSpPr txBox="1"/>
          <p:nvPr/>
        </p:nvSpPr>
        <p:spPr>
          <a:xfrm rot="16200000">
            <a:off x="2177754" y="1179832"/>
            <a:ext cx="686982" cy="323165"/>
          </a:xfrm>
          <a:prstGeom prst="rect">
            <a:avLst/>
          </a:prstGeom>
          <a:noFill/>
        </p:spPr>
        <p:txBody>
          <a:bodyPr wrap="none" rtlCol="0">
            <a:spAutoFit/>
          </a:bodyPr>
          <a:lstStyle/>
          <a:p>
            <a:r>
              <a:rPr lang="en-US" altLang="zh-CN" sz="1500" dirty="0" err="1" smtClean="0">
                <a:latin typeface="Arial"/>
                <a:cs typeface="Arial"/>
              </a:rPr>
              <a:t>NK</a:t>
            </a:r>
            <a:r>
              <a:rPr lang="en-US" altLang="zh-CN" sz="1500" dirty="0" smtClean="0">
                <a:latin typeface="Arial"/>
                <a:cs typeface="Arial"/>
              </a:rPr>
              <a:t> %</a:t>
            </a:r>
            <a:endParaRPr lang="zh-CN" altLang="en-US" sz="1500" dirty="0">
              <a:latin typeface="Arial"/>
              <a:cs typeface="Arial"/>
            </a:endParaRPr>
          </a:p>
        </p:txBody>
      </p:sp>
      <p:sp>
        <p:nvSpPr>
          <p:cNvPr id="17" name="TextBox 16"/>
          <p:cNvSpPr txBox="1"/>
          <p:nvPr/>
        </p:nvSpPr>
        <p:spPr>
          <a:xfrm rot="-2700000">
            <a:off x="2597737" y="2161971"/>
            <a:ext cx="990600" cy="323165"/>
          </a:xfrm>
          <a:prstGeom prst="rect">
            <a:avLst/>
          </a:prstGeom>
          <a:noFill/>
        </p:spPr>
        <p:txBody>
          <a:bodyPr wrap="square" rtlCol="0">
            <a:spAutoFit/>
          </a:bodyPr>
          <a:lstStyle/>
          <a:p>
            <a:r>
              <a:rPr lang="en-US" altLang="zh-CN" sz="1500" dirty="0" err="1" smtClean="0">
                <a:latin typeface="Arial"/>
                <a:cs typeface="Arial"/>
              </a:rPr>
              <a:t>B16-vec</a:t>
            </a:r>
            <a:endParaRPr lang="zh-CN" altLang="en-US" sz="1500" dirty="0">
              <a:latin typeface="Arial"/>
              <a:cs typeface="Arial"/>
            </a:endParaRPr>
          </a:p>
        </p:txBody>
      </p:sp>
      <p:sp>
        <p:nvSpPr>
          <p:cNvPr id="18" name="TextBox 17"/>
          <p:cNvSpPr txBox="1"/>
          <p:nvPr/>
        </p:nvSpPr>
        <p:spPr>
          <a:xfrm rot="-2700000">
            <a:off x="2897278" y="2257516"/>
            <a:ext cx="1195760" cy="323165"/>
          </a:xfrm>
          <a:prstGeom prst="rect">
            <a:avLst/>
          </a:prstGeom>
          <a:noFill/>
        </p:spPr>
        <p:txBody>
          <a:bodyPr wrap="square" rtlCol="0">
            <a:spAutoFit/>
          </a:bodyPr>
          <a:lstStyle/>
          <a:p>
            <a:r>
              <a:rPr lang="en-US" altLang="zh-CN" sz="1500" dirty="0" err="1" smtClean="0">
                <a:latin typeface="Arial"/>
                <a:cs typeface="Arial"/>
              </a:rPr>
              <a:t>B16</a:t>
            </a:r>
            <a:r>
              <a:rPr lang="en-US" altLang="zh-CN" sz="1500" dirty="0" smtClean="0">
                <a:latin typeface="Arial"/>
                <a:cs typeface="Arial"/>
              </a:rPr>
              <a:t>-IL-36</a:t>
            </a:r>
            <a:r>
              <a:rPr lang="en-US" altLang="zh-CN" sz="1500" dirty="0" smtClean="0">
                <a:latin typeface="Arial"/>
                <a:cs typeface="Arial"/>
                <a:sym typeface="Symbol"/>
              </a:rPr>
              <a:t></a:t>
            </a:r>
            <a:endParaRPr lang="zh-CN" altLang="en-US" sz="1500" dirty="0">
              <a:latin typeface="Arial"/>
              <a:cs typeface="Arial"/>
            </a:endParaRPr>
          </a:p>
        </p:txBody>
      </p:sp>
      <p:cxnSp>
        <p:nvCxnSpPr>
          <p:cNvPr id="29" name="直接连接符 28"/>
          <p:cNvCxnSpPr/>
          <p:nvPr/>
        </p:nvCxnSpPr>
        <p:spPr>
          <a:xfrm>
            <a:off x="3196170" y="733325"/>
            <a:ext cx="612000"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aphicFrame>
        <p:nvGraphicFramePr>
          <p:cNvPr id="33" name="图表 32"/>
          <p:cNvGraphicFramePr/>
          <p:nvPr>
            <p:extLst>
              <p:ext uri="{D42A27DB-BD31-4B8C-83A1-F6EECF244321}">
                <p14:modId xmlns:p14="http://schemas.microsoft.com/office/powerpoint/2010/main" val="4290682161"/>
              </p:ext>
            </p:extLst>
          </p:nvPr>
        </p:nvGraphicFramePr>
        <p:xfrm>
          <a:off x="5768604" y="595027"/>
          <a:ext cx="1600200" cy="1600200"/>
        </p:xfrm>
        <a:graphic>
          <a:graphicData uri="http://schemas.openxmlformats.org/drawingml/2006/chart">
            <c:chart xmlns:c="http://schemas.openxmlformats.org/drawingml/2006/chart" xmlns:r="http://schemas.openxmlformats.org/officeDocument/2006/relationships" r:id="rId3"/>
          </a:graphicData>
        </a:graphic>
      </p:graphicFrame>
      <p:sp>
        <p:nvSpPr>
          <p:cNvPr id="34" name="TextBox 33"/>
          <p:cNvSpPr txBox="1"/>
          <p:nvPr/>
        </p:nvSpPr>
        <p:spPr>
          <a:xfrm rot="16200000">
            <a:off x="5338371" y="1212151"/>
            <a:ext cx="726431" cy="323165"/>
          </a:xfrm>
          <a:prstGeom prst="rect">
            <a:avLst/>
          </a:prstGeom>
          <a:noFill/>
        </p:spPr>
        <p:txBody>
          <a:bodyPr wrap="none" rtlCol="0">
            <a:spAutoFit/>
          </a:bodyPr>
          <a:lstStyle/>
          <a:p>
            <a:r>
              <a:rPr lang="en-US" altLang="zh-CN" sz="1500" dirty="0" smtClean="0">
                <a:latin typeface="Arial"/>
                <a:cs typeface="Arial"/>
                <a:sym typeface="Symbol"/>
              </a:rPr>
              <a:t>γδT</a:t>
            </a:r>
            <a:r>
              <a:rPr lang="en-US" altLang="zh-CN" sz="1500" dirty="0" smtClean="0">
                <a:latin typeface="Arial"/>
                <a:cs typeface="Arial"/>
              </a:rPr>
              <a:t> %</a:t>
            </a:r>
            <a:endParaRPr lang="zh-CN" altLang="en-US" sz="1500" dirty="0">
              <a:latin typeface="Arial"/>
              <a:cs typeface="Arial"/>
            </a:endParaRPr>
          </a:p>
        </p:txBody>
      </p:sp>
      <p:cxnSp>
        <p:nvCxnSpPr>
          <p:cNvPr id="35" name="直接连接符 34"/>
          <p:cNvCxnSpPr/>
          <p:nvPr/>
        </p:nvCxnSpPr>
        <p:spPr>
          <a:xfrm>
            <a:off x="6384912" y="750112"/>
            <a:ext cx="612000"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aphicFrame>
        <p:nvGraphicFramePr>
          <p:cNvPr id="37" name="图表 36"/>
          <p:cNvGraphicFramePr/>
          <p:nvPr>
            <p:extLst>
              <p:ext uri="{D42A27DB-BD31-4B8C-83A1-F6EECF244321}">
                <p14:modId xmlns:p14="http://schemas.microsoft.com/office/powerpoint/2010/main" val="921835887"/>
              </p:ext>
            </p:extLst>
          </p:nvPr>
        </p:nvGraphicFramePr>
        <p:xfrm>
          <a:off x="7530311" y="609600"/>
          <a:ext cx="1618565" cy="1600200"/>
        </p:xfrm>
        <a:graphic>
          <a:graphicData uri="http://schemas.openxmlformats.org/drawingml/2006/chart">
            <c:chart xmlns:c="http://schemas.openxmlformats.org/drawingml/2006/chart" xmlns:r="http://schemas.openxmlformats.org/officeDocument/2006/relationships" r:id="rId4"/>
          </a:graphicData>
        </a:graphic>
      </p:graphicFrame>
      <p:cxnSp>
        <p:nvCxnSpPr>
          <p:cNvPr id="39" name="直接箭头连接符 38"/>
          <p:cNvCxnSpPr/>
          <p:nvPr/>
        </p:nvCxnSpPr>
        <p:spPr>
          <a:xfrm>
            <a:off x="4410492" y="2489026"/>
            <a:ext cx="50834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p:nvPr/>
        </p:nvCxnSpPr>
        <p:spPr>
          <a:xfrm flipV="1">
            <a:off x="4410492" y="1265186"/>
            <a:ext cx="0" cy="12240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4819746" y="2418650"/>
            <a:ext cx="612668" cy="307777"/>
          </a:xfrm>
          <a:prstGeom prst="rect">
            <a:avLst/>
          </a:prstGeom>
          <a:noFill/>
        </p:spPr>
        <p:txBody>
          <a:bodyPr wrap="none" rtlCol="0">
            <a:spAutoFit/>
          </a:bodyPr>
          <a:lstStyle/>
          <a:p>
            <a:r>
              <a:rPr lang="en-US" altLang="zh-CN" sz="1400" dirty="0" err="1" smtClean="0">
                <a:latin typeface="Arial"/>
                <a:cs typeface="Arial"/>
              </a:rPr>
              <a:t>B220</a:t>
            </a:r>
            <a:endParaRPr lang="zh-CN" altLang="en-US" sz="1400" dirty="0">
              <a:latin typeface="Arial"/>
              <a:cs typeface="Arial"/>
            </a:endParaRPr>
          </a:p>
        </p:txBody>
      </p:sp>
      <p:sp>
        <p:nvSpPr>
          <p:cNvPr id="42" name="TextBox 41"/>
          <p:cNvSpPr txBox="1"/>
          <p:nvPr/>
        </p:nvSpPr>
        <p:spPr>
          <a:xfrm rot="16200000">
            <a:off x="4062302" y="725502"/>
            <a:ext cx="696381" cy="307777"/>
          </a:xfrm>
          <a:prstGeom prst="rect">
            <a:avLst/>
          </a:prstGeom>
          <a:noFill/>
        </p:spPr>
        <p:txBody>
          <a:bodyPr wrap="square" rtlCol="0">
            <a:spAutoFit/>
          </a:bodyPr>
          <a:lstStyle/>
          <a:p>
            <a:r>
              <a:rPr lang="en-US" altLang="zh-CN" sz="1400" dirty="0" smtClean="0">
                <a:latin typeface="Arial"/>
                <a:cs typeface="Arial"/>
                <a:sym typeface="Symbol"/>
              </a:rPr>
              <a:t>γδT</a:t>
            </a:r>
            <a:endParaRPr lang="zh-CN" altLang="en-US" sz="1400" dirty="0">
              <a:latin typeface="Arial"/>
              <a:cs typeface="Arial"/>
            </a:endParaRPr>
          </a:p>
        </p:txBody>
      </p:sp>
      <p:sp>
        <p:nvSpPr>
          <p:cNvPr id="43" name="TextBox 42"/>
          <p:cNvSpPr txBox="1"/>
          <p:nvPr/>
        </p:nvSpPr>
        <p:spPr>
          <a:xfrm rot="16200000">
            <a:off x="4951760" y="994214"/>
            <a:ext cx="774972" cy="276999"/>
          </a:xfrm>
          <a:prstGeom prst="rect">
            <a:avLst/>
          </a:prstGeom>
          <a:noFill/>
        </p:spPr>
        <p:txBody>
          <a:bodyPr wrap="none" rtlCol="0">
            <a:spAutoFit/>
          </a:bodyPr>
          <a:lstStyle/>
          <a:p>
            <a:r>
              <a:rPr lang="en-US" altLang="zh-CN" sz="1200" dirty="0" err="1" smtClean="0">
                <a:latin typeface="Arial"/>
                <a:cs typeface="Arial"/>
              </a:rPr>
              <a:t>B16-vec</a:t>
            </a:r>
            <a:endParaRPr lang="zh-CN" altLang="en-US" sz="1200" dirty="0">
              <a:latin typeface="Arial"/>
              <a:cs typeface="Arial"/>
            </a:endParaRPr>
          </a:p>
        </p:txBody>
      </p:sp>
      <p:sp>
        <p:nvSpPr>
          <p:cNvPr id="44" name="TextBox 43"/>
          <p:cNvSpPr txBox="1"/>
          <p:nvPr/>
        </p:nvSpPr>
        <p:spPr>
          <a:xfrm rot="16200000">
            <a:off x="4858986" y="1848987"/>
            <a:ext cx="960519" cy="276999"/>
          </a:xfrm>
          <a:prstGeom prst="rect">
            <a:avLst/>
          </a:prstGeom>
          <a:noFill/>
        </p:spPr>
        <p:txBody>
          <a:bodyPr wrap="none" rtlCol="0">
            <a:spAutoFit/>
          </a:bodyPr>
          <a:lstStyle/>
          <a:p>
            <a:r>
              <a:rPr lang="en-US" altLang="zh-CN" sz="1200" dirty="0" err="1" smtClean="0">
                <a:latin typeface="Arial"/>
                <a:cs typeface="Arial"/>
              </a:rPr>
              <a:t>B16</a:t>
            </a:r>
            <a:r>
              <a:rPr lang="en-US" altLang="zh-CN" sz="1200" dirty="0" smtClean="0">
                <a:latin typeface="Arial"/>
                <a:cs typeface="Arial"/>
              </a:rPr>
              <a:t>-IL-36</a:t>
            </a:r>
            <a:r>
              <a:rPr lang="en-US" altLang="zh-CN" sz="1200" dirty="0" smtClean="0">
                <a:latin typeface="Arial"/>
                <a:cs typeface="Arial"/>
                <a:sym typeface="Symbol"/>
              </a:rPr>
              <a:t></a:t>
            </a:r>
            <a:endParaRPr lang="zh-CN" altLang="en-US" sz="1200" dirty="0">
              <a:latin typeface="Arial"/>
              <a:cs typeface="Arial"/>
            </a:endParaRPr>
          </a:p>
        </p:txBody>
      </p:sp>
      <p:sp>
        <p:nvSpPr>
          <p:cNvPr id="45" name="TextBox 44"/>
          <p:cNvSpPr txBox="1"/>
          <p:nvPr/>
        </p:nvSpPr>
        <p:spPr>
          <a:xfrm>
            <a:off x="4539086" y="592827"/>
            <a:ext cx="713573" cy="307777"/>
          </a:xfrm>
          <a:prstGeom prst="rect">
            <a:avLst/>
          </a:prstGeom>
          <a:noFill/>
        </p:spPr>
        <p:txBody>
          <a:bodyPr wrap="none" rtlCol="0">
            <a:spAutoFit/>
          </a:bodyPr>
          <a:lstStyle/>
          <a:p>
            <a:r>
              <a:rPr lang="en-US" altLang="zh-CN" sz="1400" dirty="0" smtClean="0">
                <a:latin typeface="Arial"/>
                <a:cs typeface="Arial"/>
              </a:rPr>
              <a:t>CD45</a:t>
            </a:r>
            <a:r>
              <a:rPr lang="en-US" altLang="zh-CN" sz="1400" baseline="30000" dirty="0" smtClean="0">
                <a:latin typeface="Arial"/>
                <a:cs typeface="Arial"/>
              </a:rPr>
              <a:t>+</a:t>
            </a:r>
            <a:endParaRPr lang="zh-CN" altLang="en-US" sz="1400" baseline="30000" dirty="0">
              <a:latin typeface="Arial"/>
              <a:cs typeface="Arial"/>
            </a:endParaRPr>
          </a:p>
        </p:txBody>
      </p:sp>
      <p:sp>
        <p:nvSpPr>
          <p:cNvPr id="46" name="TextBox 45"/>
          <p:cNvSpPr txBox="1"/>
          <p:nvPr/>
        </p:nvSpPr>
        <p:spPr>
          <a:xfrm rot="16200000">
            <a:off x="6947329" y="1164060"/>
            <a:ext cx="879530" cy="323165"/>
          </a:xfrm>
          <a:prstGeom prst="rect">
            <a:avLst/>
          </a:prstGeom>
          <a:noFill/>
        </p:spPr>
        <p:txBody>
          <a:bodyPr wrap="none" rtlCol="0">
            <a:spAutoFit/>
          </a:bodyPr>
          <a:lstStyle/>
          <a:p>
            <a:r>
              <a:rPr lang="en-US" altLang="zh-CN" sz="1500" dirty="0" smtClean="0">
                <a:latin typeface="Arial"/>
                <a:cs typeface="Arial"/>
                <a:sym typeface="Symbol"/>
              </a:rPr>
              <a:t>B cell</a:t>
            </a:r>
            <a:r>
              <a:rPr lang="en-US" altLang="zh-CN" sz="1500" dirty="0" smtClean="0">
                <a:latin typeface="Arial"/>
                <a:cs typeface="Arial"/>
              </a:rPr>
              <a:t> %</a:t>
            </a:r>
            <a:endParaRPr lang="zh-CN" altLang="en-US" sz="1500" dirty="0">
              <a:latin typeface="Arial"/>
              <a:cs typeface="Arial"/>
            </a:endParaRPr>
          </a:p>
        </p:txBody>
      </p:sp>
      <p:cxnSp>
        <p:nvCxnSpPr>
          <p:cNvPr id="47" name="直接连接符 46"/>
          <p:cNvCxnSpPr/>
          <p:nvPr/>
        </p:nvCxnSpPr>
        <p:spPr>
          <a:xfrm>
            <a:off x="8200721" y="918192"/>
            <a:ext cx="612000"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52" name="Picture 2"/>
          <p:cNvPicPr>
            <a:picLocks noChangeAspect="1"/>
          </p:cNvPicPr>
          <p:nvPr/>
        </p:nvPicPr>
        <p:blipFill>
          <a:blip r:embed="rId5" cstate="print"/>
          <a:srcRect l="3154" t="70067" r="83681" b="4507"/>
          <a:stretch>
            <a:fillRect/>
          </a:stretch>
        </p:blipFill>
        <p:spPr>
          <a:xfrm>
            <a:off x="4438746" y="821427"/>
            <a:ext cx="788946" cy="781863"/>
          </a:xfrm>
          <a:prstGeom prst="rect">
            <a:avLst/>
          </a:prstGeom>
        </p:spPr>
      </p:pic>
      <p:pic>
        <p:nvPicPr>
          <p:cNvPr id="53" name="Picture 2"/>
          <p:cNvPicPr>
            <a:picLocks noChangeAspect="1"/>
          </p:cNvPicPr>
          <p:nvPr/>
        </p:nvPicPr>
        <p:blipFill>
          <a:blip r:embed="rId5" cstate="print"/>
          <a:srcRect l="19764" t="70067" r="67281" b="4507"/>
          <a:stretch>
            <a:fillRect/>
          </a:stretch>
        </p:blipFill>
        <p:spPr>
          <a:xfrm>
            <a:off x="4438746" y="1639764"/>
            <a:ext cx="776361" cy="781863"/>
          </a:xfrm>
          <a:prstGeom prst="rect">
            <a:avLst/>
          </a:prstGeom>
        </p:spPr>
      </p:pic>
      <p:sp>
        <p:nvSpPr>
          <p:cNvPr id="50" name="TextBox 49"/>
          <p:cNvSpPr txBox="1"/>
          <p:nvPr/>
        </p:nvSpPr>
        <p:spPr>
          <a:xfrm rot="-2700000">
            <a:off x="5786192" y="2161971"/>
            <a:ext cx="990600" cy="323165"/>
          </a:xfrm>
          <a:prstGeom prst="rect">
            <a:avLst/>
          </a:prstGeom>
          <a:noFill/>
        </p:spPr>
        <p:txBody>
          <a:bodyPr wrap="square" rtlCol="0">
            <a:spAutoFit/>
          </a:bodyPr>
          <a:lstStyle/>
          <a:p>
            <a:r>
              <a:rPr lang="en-US" altLang="zh-CN" sz="1500" dirty="0" err="1" smtClean="0">
                <a:latin typeface="Arial"/>
                <a:cs typeface="Arial"/>
              </a:rPr>
              <a:t>B16-vec</a:t>
            </a:r>
            <a:endParaRPr lang="zh-CN" altLang="en-US" sz="1500" dirty="0">
              <a:latin typeface="Arial"/>
              <a:cs typeface="Arial"/>
            </a:endParaRPr>
          </a:p>
        </p:txBody>
      </p:sp>
      <p:sp>
        <p:nvSpPr>
          <p:cNvPr id="51" name="TextBox 50"/>
          <p:cNvSpPr txBox="1"/>
          <p:nvPr/>
        </p:nvSpPr>
        <p:spPr>
          <a:xfrm rot="-2700000">
            <a:off x="6117089" y="2257516"/>
            <a:ext cx="1195760" cy="323165"/>
          </a:xfrm>
          <a:prstGeom prst="rect">
            <a:avLst/>
          </a:prstGeom>
          <a:noFill/>
        </p:spPr>
        <p:txBody>
          <a:bodyPr wrap="square" rtlCol="0">
            <a:spAutoFit/>
          </a:bodyPr>
          <a:lstStyle/>
          <a:p>
            <a:r>
              <a:rPr lang="en-US" altLang="zh-CN" sz="1500" dirty="0" err="1" smtClean="0">
                <a:latin typeface="Arial"/>
                <a:cs typeface="Arial"/>
              </a:rPr>
              <a:t>B16</a:t>
            </a:r>
            <a:r>
              <a:rPr lang="en-US" altLang="zh-CN" sz="1500" dirty="0" smtClean="0">
                <a:latin typeface="Arial"/>
                <a:cs typeface="Arial"/>
              </a:rPr>
              <a:t>-IL-36</a:t>
            </a:r>
            <a:r>
              <a:rPr lang="en-US" altLang="zh-CN" sz="1500" dirty="0" smtClean="0">
                <a:latin typeface="Arial"/>
                <a:cs typeface="Arial"/>
                <a:sym typeface="Symbol"/>
              </a:rPr>
              <a:t></a:t>
            </a:r>
            <a:endParaRPr lang="zh-CN" altLang="en-US" sz="1500" dirty="0">
              <a:latin typeface="Arial"/>
              <a:cs typeface="Arial"/>
            </a:endParaRPr>
          </a:p>
        </p:txBody>
      </p:sp>
      <p:sp>
        <p:nvSpPr>
          <p:cNvPr id="54" name="TextBox 53"/>
          <p:cNvSpPr txBox="1"/>
          <p:nvPr/>
        </p:nvSpPr>
        <p:spPr>
          <a:xfrm rot="-2700000">
            <a:off x="7568455" y="2161971"/>
            <a:ext cx="990600" cy="323165"/>
          </a:xfrm>
          <a:prstGeom prst="rect">
            <a:avLst/>
          </a:prstGeom>
          <a:noFill/>
        </p:spPr>
        <p:txBody>
          <a:bodyPr wrap="square" rtlCol="0">
            <a:spAutoFit/>
          </a:bodyPr>
          <a:lstStyle/>
          <a:p>
            <a:r>
              <a:rPr lang="en-US" altLang="zh-CN" sz="1500" dirty="0" err="1" smtClean="0">
                <a:latin typeface="Arial"/>
                <a:cs typeface="Arial"/>
              </a:rPr>
              <a:t>B16-vec</a:t>
            </a:r>
            <a:endParaRPr lang="zh-CN" altLang="en-US" sz="1500" dirty="0">
              <a:latin typeface="Arial"/>
              <a:cs typeface="Arial"/>
            </a:endParaRPr>
          </a:p>
        </p:txBody>
      </p:sp>
      <p:sp>
        <p:nvSpPr>
          <p:cNvPr id="55" name="TextBox 54"/>
          <p:cNvSpPr txBox="1"/>
          <p:nvPr/>
        </p:nvSpPr>
        <p:spPr>
          <a:xfrm rot="-2700000">
            <a:off x="7899352" y="2273196"/>
            <a:ext cx="1195760" cy="323165"/>
          </a:xfrm>
          <a:prstGeom prst="rect">
            <a:avLst/>
          </a:prstGeom>
          <a:noFill/>
        </p:spPr>
        <p:txBody>
          <a:bodyPr wrap="square" rtlCol="0">
            <a:spAutoFit/>
          </a:bodyPr>
          <a:lstStyle/>
          <a:p>
            <a:r>
              <a:rPr lang="en-US" altLang="zh-CN" sz="1500" dirty="0" err="1" smtClean="0">
                <a:latin typeface="Arial"/>
                <a:cs typeface="Arial"/>
              </a:rPr>
              <a:t>B16</a:t>
            </a:r>
            <a:r>
              <a:rPr lang="en-US" altLang="zh-CN" sz="1500" dirty="0" smtClean="0">
                <a:latin typeface="Arial"/>
                <a:cs typeface="Arial"/>
              </a:rPr>
              <a:t>-IL-36</a:t>
            </a:r>
            <a:r>
              <a:rPr lang="en-US" altLang="zh-CN" sz="1500" dirty="0" smtClean="0">
                <a:latin typeface="Arial"/>
                <a:cs typeface="Arial"/>
                <a:sym typeface="Symbol"/>
              </a:rPr>
              <a:t></a:t>
            </a:r>
            <a:endParaRPr lang="zh-CN" altLang="en-US" sz="1500" dirty="0">
              <a:latin typeface="Arial"/>
              <a:cs typeface="Arial"/>
            </a:endParaRPr>
          </a:p>
        </p:txBody>
      </p:sp>
      <p:pic>
        <p:nvPicPr>
          <p:cNvPr id="56" name="Picture 3"/>
          <p:cNvPicPr>
            <a:picLocks noChangeAspect="1"/>
          </p:cNvPicPr>
          <p:nvPr/>
        </p:nvPicPr>
        <p:blipFill>
          <a:blip r:embed="rId6"/>
          <a:srcRect l="2500" t="52470" r="83696" b="7473"/>
          <a:stretch>
            <a:fillRect/>
          </a:stretch>
        </p:blipFill>
        <p:spPr>
          <a:xfrm>
            <a:off x="1034783" y="4159063"/>
            <a:ext cx="789688" cy="776669"/>
          </a:xfrm>
          <a:prstGeom prst="rect">
            <a:avLst/>
          </a:prstGeom>
        </p:spPr>
      </p:pic>
      <p:pic>
        <p:nvPicPr>
          <p:cNvPr id="57" name="Picture 3"/>
          <p:cNvPicPr>
            <a:picLocks noChangeAspect="1"/>
          </p:cNvPicPr>
          <p:nvPr/>
        </p:nvPicPr>
        <p:blipFill>
          <a:blip r:embed="rId7"/>
          <a:srcRect l="31869" t="54842" r="57500" b="6740"/>
          <a:stretch>
            <a:fillRect/>
          </a:stretch>
        </p:blipFill>
        <p:spPr>
          <a:xfrm>
            <a:off x="1034783" y="4893089"/>
            <a:ext cx="812772" cy="812543"/>
          </a:xfrm>
          <a:prstGeom prst="rect">
            <a:avLst/>
          </a:prstGeom>
        </p:spPr>
      </p:pic>
      <p:pic>
        <p:nvPicPr>
          <p:cNvPr id="58" name="Picture 1"/>
          <p:cNvPicPr>
            <a:picLocks noChangeAspect="1"/>
          </p:cNvPicPr>
          <p:nvPr/>
        </p:nvPicPr>
        <p:blipFill>
          <a:blip r:embed="rId8"/>
          <a:srcRect l="60451" t="56787" r="29167" b="6440"/>
          <a:stretch>
            <a:fillRect/>
          </a:stretch>
        </p:blipFill>
        <p:spPr>
          <a:xfrm>
            <a:off x="2761955" y="4921062"/>
            <a:ext cx="843575" cy="814067"/>
          </a:xfrm>
          <a:prstGeom prst="rect">
            <a:avLst/>
          </a:prstGeom>
        </p:spPr>
      </p:pic>
      <p:pic>
        <p:nvPicPr>
          <p:cNvPr id="59" name="Picture 3"/>
          <p:cNvPicPr>
            <a:picLocks noChangeAspect="1"/>
          </p:cNvPicPr>
          <p:nvPr/>
        </p:nvPicPr>
        <p:blipFill>
          <a:blip r:embed="rId9"/>
          <a:srcRect l="45440" t="55292" r="43333" b="6758"/>
          <a:stretch>
            <a:fillRect/>
          </a:stretch>
        </p:blipFill>
        <p:spPr>
          <a:xfrm>
            <a:off x="3676355" y="4921062"/>
            <a:ext cx="838935" cy="800563"/>
          </a:xfrm>
          <a:prstGeom prst="rect">
            <a:avLst/>
          </a:prstGeom>
        </p:spPr>
      </p:pic>
      <p:pic>
        <p:nvPicPr>
          <p:cNvPr id="60" name="Picture 2"/>
          <p:cNvPicPr>
            <a:picLocks noChangeAspect="1"/>
          </p:cNvPicPr>
          <p:nvPr/>
        </p:nvPicPr>
        <p:blipFill>
          <a:blip r:embed="rId10"/>
          <a:srcRect l="59190" t="53189" r="29272" b="6975"/>
          <a:stretch>
            <a:fillRect/>
          </a:stretch>
        </p:blipFill>
        <p:spPr>
          <a:xfrm>
            <a:off x="1854602" y="4880922"/>
            <a:ext cx="831153" cy="825050"/>
          </a:xfrm>
          <a:prstGeom prst="rect">
            <a:avLst/>
          </a:prstGeom>
        </p:spPr>
      </p:pic>
      <p:pic>
        <p:nvPicPr>
          <p:cNvPr id="61" name="Picture 2"/>
          <p:cNvPicPr>
            <a:picLocks noChangeAspect="1"/>
          </p:cNvPicPr>
          <p:nvPr/>
        </p:nvPicPr>
        <p:blipFill>
          <a:blip r:embed="rId10"/>
          <a:srcRect l="2395" t="53189" r="85938" b="6975"/>
          <a:stretch>
            <a:fillRect/>
          </a:stretch>
        </p:blipFill>
        <p:spPr>
          <a:xfrm>
            <a:off x="1868652" y="4118923"/>
            <a:ext cx="817103" cy="802139"/>
          </a:xfrm>
          <a:prstGeom prst="rect">
            <a:avLst/>
          </a:prstGeom>
        </p:spPr>
      </p:pic>
      <p:pic>
        <p:nvPicPr>
          <p:cNvPr id="62" name="Picture 1"/>
          <p:cNvPicPr>
            <a:picLocks noChangeAspect="1"/>
          </p:cNvPicPr>
          <p:nvPr/>
        </p:nvPicPr>
        <p:blipFill>
          <a:blip r:embed="rId8"/>
          <a:srcRect l="3669" t="55616" r="85833" b="8240"/>
          <a:stretch>
            <a:fillRect/>
          </a:stretch>
        </p:blipFill>
        <p:spPr>
          <a:xfrm>
            <a:off x="2761955" y="4095252"/>
            <a:ext cx="853078" cy="800149"/>
          </a:xfrm>
          <a:prstGeom prst="rect">
            <a:avLst/>
          </a:prstGeom>
        </p:spPr>
      </p:pic>
      <p:pic>
        <p:nvPicPr>
          <p:cNvPr id="63" name="Picture 3"/>
          <p:cNvPicPr>
            <a:picLocks noChangeAspect="1"/>
          </p:cNvPicPr>
          <p:nvPr/>
        </p:nvPicPr>
        <p:blipFill>
          <a:blip r:embed="rId9"/>
          <a:srcRect l="2602" t="54458" r="86024" b="7167"/>
          <a:stretch>
            <a:fillRect/>
          </a:stretch>
        </p:blipFill>
        <p:spPr>
          <a:xfrm>
            <a:off x="3676355" y="4111533"/>
            <a:ext cx="849920" cy="809529"/>
          </a:xfrm>
          <a:prstGeom prst="rect">
            <a:avLst/>
          </a:prstGeom>
        </p:spPr>
      </p:pic>
      <p:graphicFrame>
        <p:nvGraphicFramePr>
          <p:cNvPr id="64" name="图表 63"/>
          <p:cNvGraphicFramePr/>
          <p:nvPr>
            <p:extLst>
              <p:ext uri="{D42A27DB-BD31-4B8C-83A1-F6EECF244321}">
                <p14:modId xmlns:p14="http://schemas.microsoft.com/office/powerpoint/2010/main" val="852238913"/>
              </p:ext>
            </p:extLst>
          </p:nvPr>
        </p:nvGraphicFramePr>
        <p:xfrm>
          <a:off x="4894668" y="3285680"/>
          <a:ext cx="1905000" cy="2743200"/>
        </p:xfrm>
        <a:graphic>
          <a:graphicData uri="http://schemas.openxmlformats.org/drawingml/2006/chart">
            <c:chart xmlns:c="http://schemas.openxmlformats.org/drawingml/2006/chart" xmlns:r="http://schemas.openxmlformats.org/officeDocument/2006/relationships" r:id="rId11"/>
          </a:graphicData>
        </a:graphic>
      </p:graphicFrame>
      <p:sp>
        <p:nvSpPr>
          <p:cNvPr id="65" name="Text Box 7"/>
          <p:cNvSpPr txBox="1">
            <a:spLocks noChangeArrowheads="1"/>
          </p:cNvSpPr>
          <p:nvPr/>
        </p:nvSpPr>
        <p:spPr bwMode="auto">
          <a:xfrm>
            <a:off x="1250832" y="5675681"/>
            <a:ext cx="749123" cy="276999"/>
          </a:xfrm>
          <a:prstGeom prst="rect">
            <a:avLst/>
          </a:prstGeom>
          <a:noFill/>
          <a:ln w="9525">
            <a:noFill/>
            <a:miter lim="800000"/>
            <a:headEnd/>
            <a:tailEnd/>
          </a:ln>
        </p:spPr>
        <p:txBody>
          <a:bodyPr wrap="none">
            <a:spAutoFit/>
          </a:bodyPr>
          <a:lstStyle/>
          <a:p>
            <a:r>
              <a:rPr lang="en-US" altLang="zh-CN" sz="1200" dirty="0">
                <a:latin typeface="Arial"/>
                <a:cs typeface="Arial"/>
              </a:rPr>
              <a:t>  </a:t>
            </a:r>
            <a:r>
              <a:rPr lang="en-US" altLang="zh-CN" sz="1200" dirty="0" err="1">
                <a:latin typeface="Arial"/>
                <a:cs typeface="Arial"/>
              </a:rPr>
              <a:t>CD11b</a:t>
            </a:r>
            <a:endParaRPr lang="en-US" altLang="zh-CN" sz="1200" dirty="0">
              <a:latin typeface="Arial"/>
              <a:cs typeface="Arial"/>
            </a:endParaRPr>
          </a:p>
        </p:txBody>
      </p:sp>
      <p:sp>
        <p:nvSpPr>
          <p:cNvPr id="66" name="Line 9"/>
          <p:cNvSpPr>
            <a:spLocks noChangeShapeType="1"/>
          </p:cNvSpPr>
          <p:nvPr/>
        </p:nvSpPr>
        <p:spPr bwMode="auto">
          <a:xfrm>
            <a:off x="1009355" y="5774129"/>
            <a:ext cx="432000" cy="0"/>
          </a:xfrm>
          <a:prstGeom prst="line">
            <a:avLst/>
          </a:prstGeom>
          <a:noFill/>
          <a:ln w="9525">
            <a:solidFill>
              <a:schemeClr val="tx1"/>
            </a:solidFill>
            <a:round/>
            <a:headEnd/>
            <a:tailEnd type="triangle" w="med" len="med"/>
          </a:ln>
        </p:spPr>
        <p:txBody>
          <a:bodyPr/>
          <a:lstStyle/>
          <a:p>
            <a:endParaRPr lang="zh-CN" altLang="en-US" sz="1200">
              <a:latin typeface="Arial"/>
              <a:cs typeface="Arial"/>
            </a:endParaRPr>
          </a:p>
        </p:txBody>
      </p:sp>
      <p:sp>
        <p:nvSpPr>
          <p:cNvPr id="67" name="Text Box 11"/>
          <p:cNvSpPr txBox="1">
            <a:spLocks noChangeArrowheads="1"/>
          </p:cNvSpPr>
          <p:nvPr/>
        </p:nvSpPr>
        <p:spPr bwMode="auto">
          <a:xfrm rot="10800000">
            <a:off x="792422" y="4596449"/>
            <a:ext cx="369332" cy="348864"/>
          </a:xfrm>
          <a:prstGeom prst="rect">
            <a:avLst/>
          </a:prstGeom>
          <a:noFill/>
          <a:ln w="9525">
            <a:noFill/>
            <a:miter lim="800000"/>
            <a:headEnd/>
            <a:tailEnd/>
          </a:ln>
        </p:spPr>
        <p:txBody>
          <a:bodyPr vert="eaVert" wrap="none">
            <a:spAutoFit/>
          </a:bodyPr>
          <a:lstStyle/>
          <a:p>
            <a:r>
              <a:rPr lang="en-US" altLang="zh-CN" sz="1200" dirty="0" err="1" smtClean="0">
                <a:latin typeface="Arial"/>
                <a:cs typeface="Arial"/>
              </a:rPr>
              <a:t>Gr1</a:t>
            </a:r>
            <a:endParaRPr lang="en-US" altLang="zh-CN" sz="1200" dirty="0">
              <a:latin typeface="Arial"/>
              <a:cs typeface="Arial"/>
            </a:endParaRPr>
          </a:p>
        </p:txBody>
      </p:sp>
      <p:sp>
        <p:nvSpPr>
          <p:cNvPr id="68" name="Text Box 12"/>
          <p:cNvSpPr txBox="1">
            <a:spLocks noChangeArrowheads="1"/>
          </p:cNvSpPr>
          <p:nvPr/>
        </p:nvSpPr>
        <p:spPr bwMode="auto">
          <a:xfrm>
            <a:off x="231131" y="4253423"/>
            <a:ext cx="844231" cy="276999"/>
          </a:xfrm>
          <a:prstGeom prst="rect">
            <a:avLst/>
          </a:prstGeom>
          <a:noFill/>
          <a:ln w="9525">
            <a:noFill/>
            <a:miter lim="800000"/>
            <a:headEnd/>
            <a:tailEnd/>
          </a:ln>
        </p:spPr>
        <p:txBody>
          <a:bodyPr wrap="square">
            <a:spAutoFit/>
          </a:bodyPr>
          <a:lstStyle/>
          <a:p>
            <a:r>
              <a:rPr lang="en-US" altLang="zh-CN" sz="1200" dirty="0" err="1" smtClean="0">
                <a:latin typeface="Arial"/>
                <a:cs typeface="Arial"/>
              </a:rPr>
              <a:t>B16-vec</a:t>
            </a:r>
            <a:endParaRPr lang="en-US" altLang="zh-CN" sz="1200" dirty="0">
              <a:latin typeface="Arial"/>
              <a:cs typeface="Arial"/>
            </a:endParaRPr>
          </a:p>
        </p:txBody>
      </p:sp>
      <p:sp>
        <p:nvSpPr>
          <p:cNvPr id="69" name="Text Box 13"/>
          <p:cNvSpPr txBox="1">
            <a:spLocks noChangeArrowheads="1"/>
          </p:cNvSpPr>
          <p:nvPr/>
        </p:nvSpPr>
        <p:spPr bwMode="auto">
          <a:xfrm>
            <a:off x="67250" y="5218884"/>
            <a:ext cx="1094505" cy="276999"/>
          </a:xfrm>
          <a:prstGeom prst="rect">
            <a:avLst/>
          </a:prstGeom>
          <a:noFill/>
          <a:ln w="9525">
            <a:noFill/>
            <a:miter lim="800000"/>
            <a:headEnd/>
            <a:tailEnd/>
          </a:ln>
        </p:spPr>
        <p:txBody>
          <a:bodyPr wrap="square">
            <a:spAutoFit/>
          </a:bodyPr>
          <a:lstStyle/>
          <a:p>
            <a:r>
              <a:rPr lang="en-US" altLang="zh-CN" sz="1200" dirty="0" smtClean="0">
                <a:latin typeface="Arial"/>
                <a:cs typeface="Arial"/>
              </a:rPr>
              <a:t>B16-IL-36β</a:t>
            </a:r>
            <a:endParaRPr lang="en-US" altLang="zh-CN" sz="1200" dirty="0">
              <a:latin typeface="Arial"/>
              <a:cs typeface="Arial"/>
            </a:endParaRPr>
          </a:p>
        </p:txBody>
      </p:sp>
      <p:sp>
        <p:nvSpPr>
          <p:cNvPr id="70" name="Text Box 14"/>
          <p:cNvSpPr txBox="1">
            <a:spLocks noChangeArrowheads="1"/>
          </p:cNvSpPr>
          <p:nvPr/>
        </p:nvSpPr>
        <p:spPr bwMode="auto">
          <a:xfrm>
            <a:off x="1179584" y="3839257"/>
            <a:ext cx="667971" cy="276999"/>
          </a:xfrm>
          <a:prstGeom prst="rect">
            <a:avLst/>
          </a:prstGeom>
          <a:noFill/>
          <a:ln w="9525">
            <a:noFill/>
            <a:miter lim="800000"/>
            <a:headEnd/>
            <a:tailEnd/>
          </a:ln>
        </p:spPr>
        <p:txBody>
          <a:bodyPr wrap="none">
            <a:spAutoFit/>
          </a:bodyPr>
          <a:lstStyle/>
          <a:p>
            <a:pPr eaLnBrk="1" hangingPunct="1"/>
            <a:r>
              <a:rPr lang="en-US" altLang="zh-CN" sz="1200" dirty="0" smtClean="0">
                <a:latin typeface="Arial"/>
                <a:cs typeface="Arial"/>
              </a:rPr>
              <a:t>CD45</a:t>
            </a:r>
            <a:r>
              <a:rPr lang="en-US" altLang="zh-CN" sz="1200" baseline="30000" dirty="0" smtClean="0">
                <a:latin typeface="Arial"/>
                <a:cs typeface="Arial"/>
              </a:rPr>
              <a:t>+</a:t>
            </a:r>
            <a:endParaRPr lang="en-US" altLang="zh-CN" sz="1200" baseline="30000" dirty="0">
              <a:latin typeface="Arial"/>
              <a:cs typeface="Arial"/>
            </a:endParaRPr>
          </a:p>
        </p:txBody>
      </p:sp>
      <p:sp>
        <p:nvSpPr>
          <p:cNvPr id="71" name="Text Box 7"/>
          <p:cNvSpPr txBox="1">
            <a:spLocks noChangeArrowheads="1"/>
          </p:cNvSpPr>
          <p:nvPr/>
        </p:nvSpPr>
        <p:spPr bwMode="auto">
          <a:xfrm>
            <a:off x="2165457" y="5675681"/>
            <a:ext cx="748898" cy="276999"/>
          </a:xfrm>
          <a:prstGeom prst="rect">
            <a:avLst/>
          </a:prstGeom>
          <a:noFill/>
          <a:ln w="9525">
            <a:noFill/>
            <a:miter lim="800000"/>
            <a:headEnd/>
            <a:tailEnd/>
          </a:ln>
        </p:spPr>
        <p:txBody>
          <a:bodyPr wrap="none">
            <a:spAutoFit/>
          </a:bodyPr>
          <a:lstStyle/>
          <a:p>
            <a:r>
              <a:rPr lang="en-US" altLang="zh-CN" sz="1200" dirty="0">
                <a:latin typeface="Arial"/>
                <a:cs typeface="Arial"/>
              </a:rPr>
              <a:t>  </a:t>
            </a:r>
            <a:r>
              <a:rPr lang="en-US" altLang="zh-CN" sz="1200" dirty="0" err="1">
                <a:latin typeface="Arial"/>
                <a:cs typeface="Arial"/>
              </a:rPr>
              <a:t>MHC</a:t>
            </a:r>
            <a:r>
              <a:rPr lang="en-US" altLang="zh-CN" sz="1200" dirty="0">
                <a:latin typeface="Arial"/>
                <a:cs typeface="Arial"/>
              </a:rPr>
              <a:t> II</a:t>
            </a:r>
          </a:p>
        </p:txBody>
      </p:sp>
      <p:sp>
        <p:nvSpPr>
          <p:cNvPr id="72" name="TextBox 33"/>
          <p:cNvSpPr txBox="1">
            <a:spLocks noChangeArrowheads="1"/>
          </p:cNvSpPr>
          <p:nvPr/>
        </p:nvSpPr>
        <p:spPr bwMode="auto">
          <a:xfrm>
            <a:off x="2075823" y="3839257"/>
            <a:ext cx="518091" cy="276999"/>
          </a:xfrm>
          <a:prstGeom prst="rect">
            <a:avLst/>
          </a:prstGeom>
          <a:noFill/>
          <a:ln w="9525">
            <a:noFill/>
            <a:miter lim="800000"/>
            <a:headEnd/>
            <a:tailEnd/>
          </a:ln>
        </p:spPr>
        <p:txBody>
          <a:bodyPr wrap="none">
            <a:spAutoFit/>
          </a:bodyPr>
          <a:lstStyle/>
          <a:p>
            <a:r>
              <a:rPr lang="en-US" altLang="zh-CN" sz="1200" dirty="0" err="1">
                <a:latin typeface="Arial"/>
                <a:cs typeface="Arial"/>
              </a:rPr>
              <a:t>Gr1</a:t>
            </a:r>
            <a:r>
              <a:rPr lang="en-US" altLang="zh-CN" sz="1200" baseline="30000" dirty="0" err="1">
                <a:latin typeface="Arial"/>
                <a:cs typeface="Arial"/>
              </a:rPr>
              <a:t>h</a:t>
            </a:r>
            <a:endParaRPr lang="en-US" altLang="zh-CN" sz="1200" baseline="30000" dirty="0">
              <a:latin typeface="Arial"/>
              <a:cs typeface="Arial"/>
            </a:endParaRPr>
          </a:p>
        </p:txBody>
      </p:sp>
      <p:sp>
        <p:nvSpPr>
          <p:cNvPr id="73" name="TextBox 34"/>
          <p:cNvSpPr txBox="1">
            <a:spLocks noChangeArrowheads="1"/>
          </p:cNvSpPr>
          <p:nvPr/>
        </p:nvSpPr>
        <p:spPr bwMode="auto">
          <a:xfrm>
            <a:off x="3067411" y="3839257"/>
            <a:ext cx="556563" cy="276999"/>
          </a:xfrm>
          <a:prstGeom prst="rect">
            <a:avLst/>
          </a:prstGeom>
          <a:noFill/>
          <a:ln w="9525">
            <a:noFill/>
            <a:miter lim="800000"/>
            <a:headEnd/>
            <a:tailEnd/>
          </a:ln>
        </p:spPr>
        <p:txBody>
          <a:bodyPr wrap="none">
            <a:spAutoFit/>
          </a:bodyPr>
          <a:lstStyle/>
          <a:p>
            <a:r>
              <a:rPr lang="en-US" altLang="zh-CN" sz="1200" dirty="0" err="1">
                <a:latin typeface="Arial"/>
                <a:cs typeface="Arial"/>
              </a:rPr>
              <a:t>Gr1</a:t>
            </a:r>
            <a:r>
              <a:rPr lang="en-US" altLang="zh-CN" sz="1200" baseline="30000" dirty="0" err="1">
                <a:latin typeface="Arial"/>
                <a:cs typeface="Arial"/>
              </a:rPr>
              <a:t>int</a:t>
            </a:r>
            <a:endParaRPr lang="en-US" altLang="zh-CN" sz="1200" baseline="30000" dirty="0">
              <a:latin typeface="Arial"/>
              <a:cs typeface="Arial"/>
            </a:endParaRPr>
          </a:p>
        </p:txBody>
      </p:sp>
      <p:sp>
        <p:nvSpPr>
          <p:cNvPr id="74" name="TextBox 35"/>
          <p:cNvSpPr txBox="1">
            <a:spLocks noChangeArrowheads="1"/>
          </p:cNvSpPr>
          <p:nvPr/>
        </p:nvSpPr>
        <p:spPr bwMode="auto">
          <a:xfrm>
            <a:off x="3874181" y="3839257"/>
            <a:ext cx="595135" cy="276999"/>
          </a:xfrm>
          <a:prstGeom prst="rect">
            <a:avLst/>
          </a:prstGeom>
          <a:noFill/>
          <a:ln w="9525">
            <a:noFill/>
            <a:miter lim="800000"/>
            <a:headEnd/>
            <a:tailEnd/>
          </a:ln>
        </p:spPr>
        <p:txBody>
          <a:bodyPr wrap="none">
            <a:spAutoFit/>
          </a:bodyPr>
          <a:lstStyle/>
          <a:p>
            <a:r>
              <a:rPr lang="en-US" altLang="zh-CN" sz="1200" dirty="0" err="1">
                <a:latin typeface="Arial"/>
                <a:cs typeface="Arial"/>
              </a:rPr>
              <a:t>Gr1</a:t>
            </a:r>
            <a:r>
              <a:rPr lang="en-US" altLang="zh-CN" sz="1200" baseline="30000" dirty="0" err="1">
                <a:latin typeface="Arial"/>
                <a:cs typeface="Arial"/>
              </a:rPr>
              <a:t>low</a:t>
            </a:r>
            <a:endParaRPr lang="en-US" altLang="zh-CN" sz="1200" baseline="30000" dirty="0">
              <a:latin typeface="Arial"/>
              <a:cs typeface="Arial"/>
            </a:endParaRPr>
          </a:p>
        </p:txBody>
      </p:sp>
      <p:sp>
        <p:nvSpPr>
          <p:cNvPr id="75" name="Text Box 11"/>
          <p:cNvSpPr txBox="1">
            <a:spLocks noChangeArrowheads="1"/>
          </p:cNvSpPr>
          <p:nvPr/>
        </p:nvSpPr>
        <p:spPr bwMode="auto">
          <a:xfrm rot="10800000">
            <a:off x="2516539" y="4601311"/>
            <a:ext cx="369332" cy="408751"/>
          </a:xfrm>
          <a:prstGeom prst="rect">
            <a:avLst/>
          </a:prstGeom>
          <a:noFill/>
          <a:ln w="9525">
            <a:noFill/>
            <a:miter lim="800000"/>
            <a:headEnd/>
            <a:tailEnd/>
          </a:ln>
        </p:spPr>
        <p:txBody>
          <a:bodyPr vert="eaVert" wrap="none">
            <a:spAutoFit/>
          </a:bodyPr>
          <a:lstStyle/>
          <a:p>
            <a:r>
              <a:rPr lang="en-US" altLang="zh-CN" sz="1200" dirty="0" err="1">
                <a:latin typeface="Arial"/>
                <a:cs typeface="Arial"/>
              </a:rPr>
              <a:t>SSC</a:t>
            </a:r>
            <a:endParaRPr lang="en-US" altLang="zh-CN" sz="1200" dirty="0">
              <a:latin typeface="Arial"/>
              <a:cs typeface="Arial"/>
            </a:endParaRPr>
          </a:p>
        </p:txBody>
      </p:sp>
      <p:cxnSp>
        <p:nvCxnSpPr>
          <p:cNvPr id="76" name="直接箭头连接符 44"/>
          <p:cNvCxnSpPr/>
          <p:nvPr/>
        </p:nvCxnSpPr>
        <p:spPr>
          <a:xfrm>
            <a:off x="1695155" y="4287329"/>
            <a:ext cx="250273"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直接箭头连接符 45"/>
          <p:cNvCxnSpPr/>
          <p:nvPr/>
        </p:nvCxnSpPr>
        <p:spPr>
          <a:xfrm>
            <a:off x="1695155" y="4439729"/>
            <a:ext cx="1251367"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8" name="直接箭头连接符 46"/>
          <p:cNvCxnSpPr/>
          <p:nvPr/>
        </p:nvCxnSpPr>
        <p:spPr>
          <a:xfrm>
            <a:off x="1697664" y="4593677"/>
            <a:ext cx="2283491"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9" name="Line 9"/>
          <p:cNvSpPr>
            <a:spLocks noChangeShapeType="1"/>
          </p:cNvSpPr>
          <p:nvPr/>
        </p:nvSpPr>
        <p:spPr bwMode="auto">
          <a:xfrm>
            <a:off x="3640008" y="5735355"/>
            <a:ext cx="500491" cy="0"/>
          </a:xfrm>
          <a:prstGeom prst="line">
            <a:avLst/>
          </a:prstGeom>
          <a:noFill/>
          <a:ln w="9525">
            <a:solidFill>
              <a:schemeClr val="tx1"/>
            </a:solidFill>
            <a:round/>
            <a:headEnd/>
            <a:tailEnd type="triangle" w="med" len="med"/>
          </a:ln>
        </p:spPr>
        <p:txBody>
          <a:bodyPr/>
          <a:lstStyle/>
          <a:p>
            <a:endParaRPr lang="zh-CN" altLang="en-US" sz="1200">
              <a:latin typeface="Arial"/>
              <a:cs typeface="Arial"/>
            </a:endParaRPr>
          </a:p>
        </p:txBody>
      </p:sp>
      <p:sp>
        <p:nvSpPr>
          <p:cNvPr id="80" name="Line 10"/>
          <p:cNvSpPr>
            <a:spLocks noChangeShapeType="1"/>
          </p:cNvSpPr>
          <p:nvPr/>
        </p:nvSpPr>
        <p:spPr bwMode="auto">
          <a:xfrm flipV="1">
            <a:off x="1009355" y="5049329"/>
            <a:ext cx="0" cy="718649"/>
          </a:xfrm>
          <a:prstGeom prst="line">
            <a:avLst/>
          </a:prstGeom>
          <a:noFill/>
          <a:ln w="9525">
            <a:solidFill>
              <a:schemeClr val="tx1"/>
            </a:solidFill>
            <a:round/>
            <a:headEnd/>
            <a:tailEnd type="triangle" w="med" len="med"/>
          </a:ln>
        </p:spPr>
        <p:txBody>
          <a:bodyPr/>
          <a:lstStyle/>
          <a:p>
            <a:endParaRPr lang="zh-CN" altLang="en-US" sz="1200">
              <a:latin typeface="Arial"/>
              <a:cs typeface="Arial"/>
            </a:endParaRPr>
          </a:p>
        </p:txBody>
      </p:sp>
      <p:sp>
        <p:nvSpPr>
          <p:cNvPr id="82" name="Line 10"/>
          <p:cNvSpPr>
            <a:spLocks noChangeShapeType="1"/>
          </p:cNvSpPr>
          <p:nvPr/>
        </p:nvSpPr>
        <p:spPr bwMode="auto">
          <a:xfrm flipV="1">
            <a:off x="1853822" y="5040854"/>
            <a:ext cx="0" cy="692481"/>
          </a:xfrm>
          <a:prstGeom prst="line">
            <a:avLst/>
          </a:prstGeom>
          <a:noFill/>
          <a:ln w="9525">
            <a:solidFill>
              <a:schemeClr val="tx1"/>
            </a:solidFill>
            <a:round/>
            <a:headEnd/>
            <a:tailEnd type="triangle" w="med" len="med"/>
          </a:ln>
        </p:spPr>
        <p:txBody>
          <a:bodyPr/>
          <a:lstStyle/>
          <a:p>
            <a:endParaRPr lang="zh-CN" altLang="en-US" sz="1200">
              <a:latin typeface="Arial"/>
              <a:cs typeface="Arial"/>
            </a:endParaRPr>
          </a:p>
        </p:txBody>
      </p:sp>
      <p:sp>
        <p:nvSpPr>
          <p:cNvPr id="83" name="Line 10"/>
          <p:cNvSpPr>
            <a:spLocks noChangeShapeType="1"/>
          </p:cNvSpPr>
          <p:nvPr/>
        </p:nvSpPr>
        <p:spPr bwMode="auto">
          <a:xfrm flipV="1">
            <a:off x="2770153" y="4991385"/>
            <a:ext cx="0" cy="741601"/>
          </a:xfrm>
          <a:prstGeom prst="line">
            <a:avLst/>
          </a:prstGeom>
          <a:noFill/>
          <a:ln w="9525">
            <a:solidFill>
              <a:schemeClr val="tx1"/>
            </a:solidFill>
            <a:round/>
            <a:headEnd/>
            <a:tailEnd type="triangle" w="med" len="med"/>
          </a:ln>
        </p:spPr>
        <p:txBody>
          <a:bodyPr/>
          <a:lstStyle/>
          <a:p>
            <a:endParaRPr lang="zh-CN" altLang="en-US" sz="1200">
              <a:latin typeface="Arial"/>
              <a:cs typeface="Arial"/>
            </a:endParaRPr>
          </a:p>
        </p:txBody>
      </p:sp>
      <p:sp>
        <p:nvSpPr>
          <p:cNvPr id="84" name="Line 10"/>
          <p:cNvSpPr>
            <a:spLocks noChangeShapeType="1"/>
          </p:cNvSpPr>
          <p:nvPr/>
        </p:nvSpPr>
        <p:spPr bwMode="auto">
          <a:xfrm flipV="1">
            <a:off x="3645155" y="4993754"/>
            <a:ext cx="0" cy="741601"/>
          </a:xfrm>
          <a:prstGeom prst="line">
            <a:avLst/>
          </a:prstGeom>
          <a:noFill/>
          <a:ln w="9525">
            <a:solidFill>
              <a:schemeClr val="tx1"/>
            </a:solidFill>
            <a:round/>
            <a:headEnd/>
            <a:tailEnd type="triangle" w="med" len="med"/>
          </a:ln>
        </p:spPr>
        <p:txBody>
          <a:bodyPr/>
          <a:lstStyle/>
          <a:p>
            <a:endParaRPr lang="zh-CN" altLang="en-US" sz="1200">
              <a:latin typeface="Arial"/>
              <a:cs typeface="Arial"/>
            </a:endParaRPr>
          </a:p>
        </p:txBody>
      </p:sp>
      <p:sp>
        <p:nvSpPr>
          <p:cNvPr id="85" name="Text Box 11"/>
          <p:cNvSpPr txBox="1">
            <a:spLocks noChangeArrowheads="1"/>
          </p:cNvSpPr>
          <p:nvPr/>
        </p:nvSpPr>
        <p:spPr bwMode="auto">
          <a:xfrm rot="10800000">
            <a:off x="3447756" y="4601310"/>
            <a:ext cx="369332" cy="408751"/>
          </a:xfrm>
          <a:prstGeom prst="rect">
            <a:avLst/>
          </a:prstGeom>
          <a:noFill/>
          <a:ln w="9525">
            <a:noFill/>
            <a:miter lim="800000"/>
            <a:headEnd/>
            <a:tailEnd/>
          </a:ln>
        </p:spPr>
        <p:txBody>
          <a:bodyPr vert="eaVert" wrap="none">
            <a:spAutoFit/>
          </a:bodyPr>
          <a:lstStyle/>
          <a:p>
            <a:r>
              <a:rPr lang="en-US" altLang="zh-CN" sz="1200" dirty="0" err="1">
                <a:latin typeface="Arial"/>
                <a:cs typeface="Arial"/>
              </a:rPr>
              <a:t>SSC</a:t>
            </a:r>
            <a:endParaRPr lang="en-US" altLang="zh-CN" sz="1200" dirty="0">
              <a:latin typeface="Arial"/>
              <a:cs typeface="Arial"/>
            </a:endParaRPr>
          </a:p>
        </p:txBody>
      </p:sp>
      <p:sp>
        <p:nvSpPr>
          <p:cNvPr id="86" name="Text Box 7"/>
          <p:cNvSpPr txBox="1">
            <a:spLocks noChangeArrowheads="1"/>
          </p:cNvSpPr>
          <p:nvPr/>
        </p:nvSpPr>
        <p:spPr bwMode="auto">
          <a:xfrm>
            <a:off x="3993370" y="5675681"/>
            <a:ext cx="748898" cy="276999"/>
          </a:xfrm>
          <a:prstGeom prst="rect">
            <a:avLst/>
          </a:prstGeom>
          <a:noFill/>
          <a:ln w="9525">
            <a:noFill/>
            <a:miter lim="800000"/>
            <a:headEnd/>
            <a:tailEnd/>
          </a:ln>
        </p:spPr>
        <p:txBody>
          <a:bodyPr wrap="none">
            <a:spAutoFit/>
          </a:bodyPr>
          <a:lstStyle/>
          <a:p>
            <a:r>
              <a:rPr lang="en-US" altLang="zh-CN" sz="1200" dirty="0">
                <a:latin typeface="Arial"/>
                <a:cs typeface="Arial"/>
              </a:rPr>
              <a:t>  </a:t>
            </a:r>
            <a:r>
              <a:rPr lang="en-US" altLang="zh-CN" sz="1200" dirty="0" err="1">
                <a:latin typeface="Arial"/>
                <a:cs typeface="Arial"/>
              </a:rPr>
              <a:t>MHC</a:t>
            </a:r>
            <a:r>
              <a:rPr lang="en-US" altLang="zh-CN" sz="1200" dirty="0">
                <a:latin typeface="Arial"/>
                <a:cs typeface="Arial"/>
              </a:rPr>
              <a:t> II</a:t>
            </a:r>
          </a:p>
        </p:txBody>
      </p:sp>
      <p:sp>
        <p:nvSpPr>
          <p:cNvPr id="87" name="Text Box 7"/>
          <p:cNvSpPr txBox="1">
            <a:spLocks noChangeArrowheads="1"/>
          </p:cNvSpPr>
          <p:nvPr/>
        </p:nvSpPr>
        <p:spPr bwMode="auto">
          <a:xfrm>
            <a:off x="3082995" y="5675681"/>
            <a:ext cx="748898" cy="276999"/>
          </a:xfrm>
          <a:prstGeom prst="rect">
            <a:avLst/>
          </a:prstGeom>
          <a:noFill/>
          <a:ln w="9525">
            <a:noFill/>
            <a:miter lim="800000"/>
            <a:headEnd/>
            <a:tailEnd/>
          </a:ln>
        </p:spPr>
        <p:txBody>
          <a:bodyPr wrap="none">
            <a:spAutoFit/>
          </a:bodyPr>
          <a:lstStyle/>
          <a:p>
            <a:r>
              <a:rPr lang="en-US" altLang="zh-CN" sz="1200" dirty="0">
                <a:latin typeface="Arial"/>
                <a:cs typeface="Arial"/>
              </a:rPr>
              <a:t>  </a:t>
            </a:r>
            <a:r>
              <a:rPr lang="en-US" altLang="zh-CN" sz="1200" dirty="0" err="1">
                <a:latin typeface="Arial"/>
                <a:cs typeface="Arial"/>
              </a:rPr>
              <a:t>MHC</a:t>
            </a:r>
            <a:r>
              <a:rPr lang="en-US" altLang="zh-CN" sz="1200" dirty="0">
                <a:latin typeface="Arial"/>
                <a:cs typeface="Arial"/>
              </a:rPr>
              <a:t> II</a:t>
            </a:r>
          </a:p>
        </p:txBody>
      </p:sp>
      <p:sp>
        <p:nvSpPr>
          <p:cNvPr id="88" name="Line 9"/>
          <p:cNvSpPr>
            <a:spLocks noChangeShapeType="1"/>
          </p:cNvSpPr>
          <p:nvPr/>
        </p:nvSpPr>
        <p:spPr bwMode="auto">
          <a:xfrm>
            <a:off x="1854911" y="5732628"/>
            <a:ext cx="469210" cy="0"/>
          </a:xfrm>
          <a:prstGeom prst="line">
            <a:avLst/>
          </a:prstGeom>
          <a:noFill/>
          <a:ln w="9525">
            <a:solidFill>
              <a:schemeClr val="tx1"/>
            </a:solidFill>
            <a:round/>
            <a:headEnd/>
            <a:tailEnd type="triangle" w="med" len="med"/>
          </a:ln>
        </p:spPr>
        <p:txBody>
          <a:bodyPr/>
          <a:lstStyle/>
          <a:p>
            <a:endParaRPr lang="zh-CN" altLang="en-US" sz="1200">
              <a:latin typeface="Arial"/>
              <a:cs typeface="Arial"/>
            </a:endParaRPr>
          </a:p>
        </p:txBody>
      </p:sp>
      <p:sp>
        <p:nvSpPr>
          <p:cNvPr id="89" name="Line 9"/>
          <p:cNvSpPr>
            <a:spLocks noChangeShapeType="1"/>
          </p:cNvSpPr>
          <p:nvPr/>
        </p:nvSpPr>
        <p:spPr bwMode="auto">
          <a:xfrm>
            <a:off x="2781225" y="5732628"/>
            <a:ext cx="437930" cy="0"/>
          </a:xfrm>
          <a:prstGeom prst="line">
            <a:avLst/>
          </a:prstGeom>
          <a:noFill/>
          <a:ln w="9525">
            <a:solidFill>
              <a:schemeClr val="tx1"/>
            </a:solidFill>
            <a:round/>
            <a:headEnd/>
            <a:tailEnd type="triangle" w="med" len="med"/>
          </a:ln>
        </p:spPr>
        <p:txBody>
          <a:bodyPr/>
          <a:lstStyle/>
          <a:p>
            <a:endParaRPr lang="zh-CN" altLang="en-US" sz="1200">
              <a:latin typeface="Arial"/>
              <a:cs typeface="Arial"/>
            </a:endParaRPr>
          </a:p>
        </p:txBody>
      </p:sp>
      <p:sp>
        <p:nvSpPr>
          <p:cNvPr id="90" name="TextBox 89"/>
          <p:cNvSpPr txBox="1"/>
          <p:nvPr/>
        </p:nvSpPr>
        <p:spPr>
          <a:xfrm rot="16200000">
            <a:off x="4237786" y="4381397"/>
            <a:ext cx="1142998" cy="323165"/>
          </a:xfrm>
          <a:prstGeom prst="rect">
            <a:avLst/>
          </a:prstGeom>
          <a:noFill/>
        </p:spPr>
        <p:txBody>
          <a:bodyPr wrap="square" rtlCol="0">
            <a:spAutoFit/>
          </a:bodyPr>
          <a:lstStyle/>
          <a:p>
            <a:r>
              <a:rPr lang="en-US" altLang="zh-CN" sz="1500" dirty="0" smtClean="0">
                <a:latin typeface="Arial"/>
                <a:cs typeface="Arial"/>
              </a:rPr>
              <a:t>CD11b</a:t>
            </a:r>
            <a:r>
              <a:rPr lang="en-US" altLang="zh-CN" sz="1500" baseline="30000" dirty="0" smtClean="0">
                <a:latin typeface="Arial"/>
                <a:cs typeface="Arial"/>
              </a:rPr>
              <a:t>+  </a:t>
            </a:r>
            <a:r>
              <a:rPr lang="en-US" altLang="zh-CN" sz="1500" dirty="0">
                <a:latin typeface="Arial"/>
                <a:cs typeface="Arial"/>
              </a:rPr>
              <a:t>% </a:t>
            </a:r>
            <a:endParaRPr lang="zh-CN" altLang="en-US" sz="1500" baseline="30000" dirty="0">
              <a:latin typeface="Arial"/>
              <a:cs typeface="Arial"/>
            </a:endParaRPr>
          </a:p>
        </p:txBody>
      </p:sp>
      <p:graphicFrame>
        <p:nvGraphicFramePr>
          <p:cNvPr id="91" name="图表 90"/>
          <p:cNvGraphicFramePr/>
          <p:nvPr>
            <p:extLst>
              <p:ext uri="{D42A27DB-BD31-4B8C-83A1-F6EECF244321}">
                <p14:modId xmlns:p14="http://schemas.microsoft.com/office/powerpoint/2010/main" val="1049558824"/>
              </p:ext>
            </p:extLst>
          </p:nvPr>
        </p:nvGraphicFramePr>
        <p:xfrm>
          <a:off x="7104468" y="2904680"/>
          <a:ext cx="1905000" cy="3124200"/>
        </p:xfrm>
        <a:graphic>
          <a:graphicData uri="http://schemas.openxmlformats.org/drawingml/2006/chart">
            <c:chart xmlns:c="http://schemas.openxmlformats.org/drawingml/2006/chart" xmlns:r="http://schemas.openxmlformats.org/officeDocument/2006/relationships" r:id="rId12"/>
          </a:graphicData>
        </a:graphic>
      </p:graphicFrame>
      <p:sp>
        <p:nvSpPr>
          <p:cNvPr id="92" name="TextBox 91"/>
          <p:cNvSpPr txBox="1"/>
          <p:nvPr/>
        </p:nvSpPr>
        <p:spPr>
          <a:xfrm rot="16200000">
            <a:off x="6402005" y="4198379"/>
            <a:ext cx="1234161" cy="323165"/>
          </a:xfrm>
          <a:prstGeom prst="rect">
            <a:avLst/>
          </a:prstGeom>
          <a:noFill/>
        </p:spPr>
        <p:txBody>
          <a:bodyPr wrap="square" rtlCol="0">
            <a:spAutoFit/>
          </a:bodyPr>
          <a:lstStyle/>
          <a:p>
            <a:r>
              <a:rPr lang="en-US" altLang="zh-CN" sz="1500" dirty="0" smtClean="0">
                <a:latin typeface="Arial"/>
                <a:cs typeface="Arial"/>
              </a:rPr>
              <a:t>MHC-</a:t>
            </a:r>
            <a:r>
              <a:rPr lang="en-US" altLang="zh-CN" sz="1500" dirty="0">
                <a:latin typeface="Arial"/>
                <a:cs typeface="Arial"/>
              </a:rPr>
              <a:t>II  % </a:t>
            </a:r>
            <a:endParaRPr lang="zh-CN" altLang="en-US" sz="1500" baseline="30000" dirty="0">
              <a:latin typeface="Arial"/>
              <a:cs typeface="Arial"/>
            </a:endParaRPr>
          </a:p>
        </p:txBody>
      </p:sp>
      <p:sp>
        <p:nvSpPr>
          <p:cNvPr id="99" name="TextBox 98"/>
          <p:cNvSpPr txBox="1"/>
          <p:nvPr/>
        </p:nvSpPr>
        <p:spPr>
          <a:xfrm>
            <a:off x="5351868" y="3999281"/>
            <a:ext cx="838200" cy="276999"/>
          </a:xfrm>
          <a:prstGeom prst="rect">
            <a:avLst/>
          </a:prstGeom>
          <a:noFill/>
        </p:spPr>
        <p:txBody>
          <a:bodyPr wrap="square" rtlCol="0">
            <a:spAutoFit/>
          </a:bodyPr>
          <a:lstStyle/>
          <a:p>
            <a:r>
              <a:rPr lang="en-US" altLang="zh-CN" sz="1200" dirty="0" smtClean="0">
                <a:latin typeface="Arial"/>
                <a:cs typeface="Arial"/>
              </a:rPr>
              <a:t> </a:t>
            </a:r>
            <a:r>
              <a:rPr lang="en-US" altLang="zh-CN" sz="1200" dirty="0">
                <a:latin typeface="Arial"/>
                <a:cs typeface="Arial"/>
              </a:rPr>
              <a:t> </a:t>
            </a:r>
            <a:r>
              <a:rPr lang="en-US" altLang="zh-CN" sz="1200" dirty="0" smtClean="0">
                <a:latin typeface="Arial"/>
                <a:cs typeface="Arial"/>
              </a:rPr>
              <a:t> *</a:t>
            </a:r>
            <a:endParaRPr lang="zh-CN" altLang="en-US" sz="1200" dirty="0">
              <a:latin typeface="Arial"/>
              <a:cs typeface="Arial"/>
            </a:endParaRPr>
          </a:p>
        </p:txBody>
      </p:sp>
      <p:cxnSp>
        <p:nvCxnSpPr>
          <p:cNvPr id="100" name="直接连接符 99"/>
          <p:cNvCxnSpPr/>
          <p:nvPr/>
        </p:nvCxnSpPr>
        <p:spPr>
          <a:xfrm>
            <a:off x="5480868" y="4200080"/>
            <a:ext cx="216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1" name="TextBox 100"/>
          <p:cNvSpPr txBox="1"/>
          <p:nvPr/>
        </p:nvSpPr>
        <p:spPr>
          <a:xfrm>
            <a:off x="7603370" y="4276280"/>
            <a:ext cx="415498" cy="276999"/>
          </a:xfrm>
          <a:prstGeom prst="rect">
            <a:avLst/>
          </a:prstGeom>
          <a:noFill/>
        </p:spPr>
        <p:txBody>
          <a:bodyPr wrap="square" rtlCol="0">
            <a:spAutoFit/>
          </a:bodyPr>
          <a:lstStyle/>
          <a:p>
            <a:r>
              <a:rPr lang="en-US" altLang="zh-CN" sz="1200" dirty="0" smtClean="0">
                <a:latin typeface="Arial"/>
                <a:cs typeface="Arial"/>
              </a:rPr>
              <a:t> *</a:t>
            </a:r>
            <a:endParaRPr lang="zh-CN" altLang="en-US" dirty="0">
              <a:latin typeface="Arial"/>
              <a:cs typeface="Arial"/>
            </a:endParaRPr>
          </a:p>
        </p:txBody>
      </p:sp>
      <p:cxnSp>
        <p:nvCxnSpPr>
          <p:cNvPr id="102" name="直接连接符 101"/>
          <p:cNvCxnSpPr/>
          <p:nvPr/>
        </p:nvCxnSpPr>
        <p:spPr>
          <a:xfrm>
            <a:off x="7691928" y="4481271"/>
            <a:ext cx="144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8095068" y="3694481"/>
            <a:ext cx="838200" cy="276999"/>
          </a:xfrm>
          <a:prstGeom prst="rect">
            <a:avLst/>
          </a:prstGeom>
          <a:noFill/>
        </p:spPr>
        <p:txBody>
          <a:bodyPr wrap="square" rtlCol="0">
            <a:spAutoFit/>
          </a:bodyPr>
          <a:lstStyle/>
          <a:p>
            <a:r>
              <a:rPr lang="en-US" altLang="zh-CN" sz="1200" dirty="0" smtClean="0">
                <a:latin typeface="Arial"/>
                <a:cs typeface="Arial"/>
              </a:rPr>
              <a:t> *</a:t>
            </a:r>
            <a:endParaRPr lang="zh-CN" altLang="en-US" sz="1200" dirty="0">
              <a:latin typeface="Arial"/>
              <a:cs typeface="Arial"/>
            </a:endParaRPr>
          </a:p>
        </p:txBody>
      </p:sp>
      <p:cxnSp>
        <p:nvCxnSpPr>
          <p:cNvPr id="104" name="直接连接符 103"/>
          <p:cNvCxnSpPr/>
          <p:nvPr/>
        </p:nvCxnSpPr>
        <p:spPr>
          <a:xfrm>
            <a:off x="8147868" y="3943679"/>
            <a:ext cx="216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8" name="TextBox 107"/>
          <p:cNvSpPr txBox="1"/>
          <p:nvPr/>
        </p:nvSpPr>
        <p:spPr>
          <a:xfrm>
            <a:off x="3272370" y="486360"/>
            <a:ext cx="838200" cy="276999"/>
          </a:xfrm>
          <a:prstGeom prst="rect">
            <a:avLst/>
          </a:prstGeom>
          <a:noFill/>
        </p:spPr>
        <p:txBody>
          <a:bodyPr wrap="square" rtlCol="0">
            <a:spAutoFit/>
          </a:bodyPr>
          <a:lstStyle/>
          <a:p>
            <a:r>
              <a:rPr lang="en-US" altLang="zh-CN" sz="1200" dirty="0" smtClean="0">
                <a:latin typeface="Arial"/>
                <a:cs typeface="Arial"/>
              </a:rPr>
              <a:t> **</a:t>
            </a:r>
            <a:endParaRPr lang="zh-CN" altLang="en-US" sz="1200" dirty="0">
              <a:latin typeface="Arial"/>
              <a:cs typeface="Arial"/>
            </a:endParaRPr>
          </a:p>
        </p:txBody>
      </p:sp>
      <p:sp>
        <p:nvSpPr>
          <p:cNvPr id="109" name="TextBox 108"/>
          <p:cNvSpPr txBox="1"/>
          <p:nvPr/>
        </p:nvSpPr>
        <p:spPr>
          <a:xfrm>
            <a:off x="8279321" y="699028"/>
            <a:ext cx="838200" cy="276999"/>
          </a:xfrm>
          <a:prstGeom prst="rect">
            <a:avLst/>
          </a:prstGeom>
          <a:noFill/>
        </p:spPr>
        <p:txBody>
          <a:bodyPr wrap="square" rtlCol="0">
            <a:spAutoFit/>
          </a:bodyPr>
          <a:lstStyle/>
          <a:p>
            <a:r>
              <a:rPr lang="en-US" altLang="zh-CN" sz="1200" dirty="0" smtClean="0">
                <a:latin typeface="Arial"/>
                <a:cs typeface="Arial"/>
              </a:rPr>
              <a:t> **</a:t>
            </a:r>
            <a:endParaRPr lang="zh-CN" altLang="en-US" sz="1200" dirty="0">
              <a:latin typeface="Arial"/>
              <a:cs typeface="Arial"/>
            </a:endParaRPr>
          </a:p>
        </p:txBody>
      </p:sp>
      <p:sp>
        <p:nvSpPr>
          <p:cNvPr id="110" name="TextBox 109"/>
          <p:cNvSpPr txBox="1"/>
          <p:nvPr/>
        </p:nvSpPr>
        <p:spPr>
          <a:xfrm>
            <a:off x="6463512" y="530948"/>
            <a:ext cx="838200" cy="276999"/>
          </a:xfrm>
          <a:prstGeom prst="rect">
            <a:avLst/>
          </a:prstGeom>
          <a:noFill/>
        </p:spPr>
        <p:txBody>
          <a:bodyPr wrap="square" rtlCol="0">
            <a:spAutoFit/>
          </a:bodyPr>
          <a:lstStyle/>
          <a:p>
            <a:r>
              <a:rPr lang="en-US" altLang="zh-CN" sz="1200" dirty="0" smtClean="0">
                <a:latin typeface="Arial"/>
                <a:cs typeface="Arial"/>
              </a:rPr>
              <a:t> **</a:t>
            </a:r>
            <a:endParaRPr lang="zh-CN" altLang="en-US" sz="1200" dirty="0">
              <a:latin typeface="Arial"/>
              <a:cs typeface="Arial"/>
            </a:endParaRPr>
          </a:p>
        </p:txBody>
      </p:sp>
      <p:sp>
        <p:nvSpPr>
          <p:cNvPr id="111" name="TextBox 110"/>
          <p:cNvSpPr txBox="1"/>
          <p:nvPr/>
        </p:nvSpPr>
        <p:spPr>
          <a:xfrm>
            <a:off x="7992630" y="6460693"/>
            <a:ext cx="1185428" cy="369332"/>
          </a:xfrm>
          <a:prstGeom prst="rect">
            <a:avLst/>
          </a:prstGeom>
          <a:noFill/>
        </p:spPr>
        <p:txBody>
          <a:bodyPr wrap="none" rtlCol="0">
            <a:spAutoFit/>
          </a:bodyPr>
          <a:lstStyle/>
          <a:p>
            <a:r>
              <a:rPr lang="en-US" altLang="zh-CN" dirty="0" smtClean="0">
                <a:solidFill>
                  <a:srgbClr val="0000FF"/>
                </a:solidFill>
                <a:latin typeface="Arial"/>
                <a:cs typeface="Arial"/>
              </a:rPr>
              <a:t>Figure S5</a:t>
            </a:r>
            <a:endParaRPr lang="zh-CN" altLang="en-US" dirty="0">
              <a:solidFill>
                <a:srgbClr val="0000FF"/>
              </a:solidFill>
              <a:latin typeface="Arial"/>
              <a:cs typeface="Arial"/>
            </a:endParaRPr>
          </a:p>
        </p:txBody>
      </p:sp>
      <p:sp>
        <p:nvSpPr>
          <p:cNvPr id="112" name="TextBox 111"/>
          <p:cNvSpPr txBox="1"/>
          <p:nvPr/>
        </p:nvSpPr>
        <p:spPr>
          <a:xfrm>
            <a:off x="-18151" y="20748"/>
            <a:ext cx="402775" cy="461665"/>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en-US" altLang="zh-CN" sz="2400" dirty="0" smtClean="0">
                <a:solidFill>
                  <a:srgbClr val="000000"/>
                </a:solidFill>
                <a:latin typeface="Arial"/>
                <a:cs typeface="Arial"/>
              </a:rPr>
              <a:t>A</a:t>
            </a:r>
            <a:endParaRPr lang="zh-CN" altLang="en-US" sz="2400" dirty="0">
              <a:solidFill>
                <a:srgbClr val="000000"/>
              </a:solidFill>
              <a:latin typeface="Arial"/>
              <a:cs typeface="Arial"/>
            </a:endParaRPr>
          </a:p>
        </p:txBody>
      </p:sp>
      <p:sp>
        <p:nvSpPr>
          <p:cNvPr id="113" name="TextBox 112"/>
          <p:cNvSpPr txBox="1"/>
          <p:nvPr/>
        </p:nvSpPr>
        <p:spPr>
          <a:xfrm>
            <a:off x="2231181" y="5722"/>
            <a:ext cx="389951" cy="461665"/>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en-US" altLang="zh-CN" sz="2400" dirty="0">
                <a:solidFill>
                  <a:srgbClr val="000000"/>
                </a:solidFill>
                <a:latin typeface="Arial"/>
                <a:cs typeface="Arial"/>
              </a:rPr>
              <a:t>B</a:t>
            </a:r>
            <a:endParaRPr lang="zh-CN" altLang="en-US" sz="2400" dirty="0">
              <a:solidFill>
                <a:srgbClr val="000000"/>
              </a:solidFill>
              <a:latin typeface="Arial"/>
              <a:cs typeface="Arial"/>
            </a:endParaRPr>
          </a:p>
        </p:txBody>
      </p:sp>
      <p:sp>
        <p:nvSpPr>
          <p:cNvPr id="114" name="TextBox 113"/>
          <p:cNvSpPr txBox="1"/>
          <p:nvPr/>
        </p:nvSpPr>
        <p:spPr>
          <a:xfrm>
            <a:off x="123690" y="3449748"/>
            <a:ext cx="406932" cy="461665"/>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en-US" altLang="zh-CN" sz="2400" dirty="0">
                <a:solidFill>
                  <a:srgbClr val="000000"/>
                </a:solidFill>
                <a:latin typeface="Arial"/>
                <a:cs typeface="Arial"/>
              </a:rPr>
              <a:t>D</a:t>
            </a:r>
            <a:endParaRPr lang="zh-CN" altLang="en-US" sz="2400" dirty="0">
              <a:solidFill>
                <a:srgbClr val="000000"/>
              </a:solidFill>
              <a:latin typeface="Arial"/>
              <a:cs typeface="Arial"/>
            </a:endParaRPr>
          </a:p>
        </p:txBody>
      </p:sp>
      <p:sp>
        <p:nvSpPr>
          <p:cNvPr id="81" name="TextBox 80"/>
          <p:cNvSpPr txBox="1"/>
          <p:nvPr/>
        </p:nvSpPr>
        <p:spPr>
          <a:xfrm>
            <a:off x="4141566" y="17843"/>
            <a:ext cx="406932" cy="461665"/>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en-US" altLang="zh-CN" sz="2400" dirty="0">
                <a:solidFill>
                  <a:srgbClr val="000000"/>
                </a:solidFill>
                <a:latin typeface="Arial"/>
                <a:cs typeface="Arial"/>
              </a:rPr>
              <a:t>C</a:t>
            </a:r>
            <a:endParaRPr lang="zh-CN" altLang="en-US" sz="2400" dirty="0">
              <a:solidFill>
                <a:srgbClr val="000000"/>
              </a:solidFill>
              <a:latin typeface="Arial"/>
              <a:cs typeface="Arial"/>
            </a:endParaRPr>
          </a:p>
        </p:txBody>
      </p:sp>
      <p:graphicFrame>
        <p:nvGraphicFramePr>
          <p:cNvPr id="93" name="Chart 92"/>
          <p:cNvGraphicFramePr>
            <a:graphicFrameLocks/>
          </p:cNvGraphicFramePr>
          <p:nvPr>
            <p:extLst>
              <p:ext uri="{D42A27DB-BD31-4B8C-83A1-F6EECF244321}">
                <p14:modId xmlns:p14="http://schemas.microsoft.com/office/powerpoint/2010/main" val="3854950734"/>
              </p:ext>
            </p:extLst>
          </p:nvPr>
        </p:nvGraphicFramePr>
        <p:xfrm>
          <a:off x="703080" y="351195"/>
          <a:ext cx="1695091" cy="2693241"/>
        </p:xfrm>
        <a:graphic>
          <a:graphicData uri="http://schemas.openxmlformats.org/drawingml/2006/chart">
            <c:chart xmlns:c="http://schemas.openxmlformats.org/drawingml/2006/chart" xmlns:r="http://schemas.openxmlformats.org/officeDocument/2006/relationships" r:id="rId13"/>
          </a:graphicData>
        </a:graphic>
      </p:graphicFrame>
      <p:sp>
        <p:nvSpPr>
          <p:cNvPr id="94" name="TextBox 93"/>
          <p:cNvSpPr txBox="1"/>
          <p:nvPr/>
        </p:nvSpPr>
        <p:spPr>
          <a:xfrm rot="16200000">
            <a:off x="-507063" y="962320"/>
            <a:ext cx="1987700" cy="553998"/>
          </a:xfrm>
          <a:prstGeom prst="rect">
            <a:avLst/>
          </a:prstGeom>
          <a:noFill/>
        </p:spPr>
        <p:txBody>
          <a:bodyPr wrap="none" rtlCol="0">
            <a:spAutoFit/>
          </a:bodyPr>
          <a:lstStyle/>
          <a:p>
            <a:pPr algn="ctr"/>
            <a:r>
              <a:rPr lang="en-US" altLang="zh-CN" sz="1500" dirty="0" smtClean="0">
                <a:latin typeface="Arial"/>
                <a:cs typeface="Arial"/>
              </a:rPr>
              <a:t>CD45</a:t>
            </a:r>
            <a:r>
              <a:rPr lang="en-US" altLang="zh-CN" sz="1500" baseline="30000" dirty="0" smtClean="0">
                <a:latin typeface="Arial"/>
                <a:cs typeface="Arial"/>
              </a:rPr>
              <a:t>+</a:t>
            </a:r>
            <a:r>
              <a:rPr lang="en-US" altLang="zh-CN" sz="1500" dirty="0" smtClean="0">
                <a:latin typeface="Arial"/>
                <a:cs typeface="Arial"/>
              </a:rPr>
              <a:t> numbers in</a:t>
            </a:r>
          </a:p>
          <a:p>
            <a:pPr algn="ctr"/>
            <a:r>
              <a:rPr lang="en-US" altLang="zh-CN" sz="1500" dirty="0" smtClean="0">
                <a:latin typeface="Arial"/>
                <a:cs typeface="Arial"/>
              </a:rPr>
              <a:t>10</a:t>
            </a:r>
            <a:r>
              <a:rPr lang="en-US" altLang="zh-CN" sz="1500" baseline="30000" dirty="0" smtClean="0">
                <a:latin typeface="Arial"/>
                <a:cs typeface="Arial"/>
              </a:rPr>
              <a:t>5</a:t>
            </a:r>
            <a:r>
              <a:rPr lang="en-US" altLang="zh-CN" sz="1500" dirty="0" smtClean="0">
                <a:latin typeface="Arial"/>
                <a:cs typeface="Arial"/>
              </a:rPr>
              <a:t> cells from tumors</a:t>
            </a:r>
            <a:endParaRPr lang="zh-CN" altLang="en-US" sz="1500" dirty="0">
              <a:latin typeface="Arial"/>
              <a:cs typeface="Arial"/>
            </a:endParaRPr>
          </a:p>
        </p:txBody>
      </p:sp>
    </p:spTree>
    <p:extLst>
      <p:ext uri="{BB962C8B-B14F-4D97-AF65-F5344CB8AC3E}">
        <p14:creationId xmlns:p14="http://schemas.microsoft.com/office/powerpoint/2010/main" val="391812851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17362" y="802698"/>
            <a:ext cx="8183743" cy="3629712"/>
          </a:xfrm>
          <a:prstGeom prst="rect">
            <a:avLst/>
          </a:prstGeom>
          <a:noFill/>
        </p:spPr>
        <p:txBody>
          <a:bodyPr wrap="square" rtlCol="0">
            <a:spAutoFit/>
          </a:bodyPr>
          <a:lstStyle/>
          <a:p>
            <a:pPr algn="just">
              <a:lnSpc>
                <a:spcPct val="120000"/>
              </a:lnSpc>
            </a:pPr>
            <a:r>
              <a:rPr lang="en-US" sz="1600" b="1" dirty="0" smtClean="0">
                <a:latin typeface="Arial"/>
                <a:cs typeface="Arial"/>
              </a:rPr>
              <a:t>Figure S5. Tumoral expression of IL-36β transformed immunogenic tumor microenvironment. </a:t>
            </a:r>
            <a:r>
              <a:rPr lang="en-US" sz="1600" dirty="0" smtClean="0">
                <a:latin typeface="Arial"/>
                <a:cs typeface="Arial"/>
              </a:rPr>
              <a:t>1</a:t>
            </a:r>
            <a:r>
              <a:rPr lang="en-US" sz="1600" b="1" dirty="0" smtClean="0">
                <a:latin typeface="Arial"/>
                <a:cs typeface="Arial"/>
                <a:sym typeface="Symbol"/>
              </a:rPr>
              <a:t></a:t>
            </a:r>
            <a:r>
              <a:rPr lang="en-US" sz="1600" dirty="0" smtClean="0">
                <a:latin typeface="Arial"/>
                <a:cs typeface="Arial"/>
              </a:rPr>
              <a:t>10</a:t>
            </a:r>
            <a:r>
              <a:rPr lang="en-US" sz="1600" baseline="30000" dirty="0" smtClean="0">
                <a:latin typeface="Arial"/>
                <a:cs typeface="Arial"/>
              </a:rPr>
              <a:t>5</a:t>
            </a:r>
            <a:r>
              <a:rPr lang="en-US" sz="1600" dirty="0" smtClean="0">
                <a:latin typeface="Arial"/>
                <a:cs typeface="Arial"/>
              </a:rPr>
              <a:t> B16-vec or B16-IL-36β cells were intradermally injected into C57BL/6j mice (</a:t>
            </a:r>
            <a:r>
              <a:rPr lang="en-US" sz="1600" i="1" dirty="0" smtClean="0">
                <a:latin typeface="Arial"/>
                <a:cs typeface="Arial"/>
              </a:rPr>
              <a:t>n</a:t>
            </a:r>
            <a:r>
              <a:rPr lang="en-US" sz="1600" dirty="0" smtClean="0">
                <a:latin typeface="Arial"/>
                <a:cs typeface="Arial"/>
              </a:rPr>
              <a:t> = 5). On day 23, tumors were resected and processed to generate a single-cell suspension. Immune subsets were measured by flow cytometry. (A</a:t>
            </a:r>
            <a:r>
              <a:rPr lang="en-US" sz="1600" dirty="0" smtClean="0">
                <a:latin typeface="Arial"/>
                <a:cs typeface="Arial"/>
              </a:rPr>
              <a:t>) CD45</a:t>
            </a:r>
            <a:r>
              <a:rPr lang="en-US" sz="1600" baseline="30000" dirty="0" smtClean="0">
                <a:latin typeface="Arial"/>
                <a:cs typeface="Arial"/>
              </a:rPr>
              <a:t>+</a:t>
            </a:r>
            <a:r>
              <a:rPr lang="en-US" sz="1600" dirty="0" smtClean="0">
                <a:latin typeface="Arial"/>
                <a:cs typeface="Arial"/>
              </a:rPr>
              <a:t> </a:t>
            </a:r>
            <a:r>
              <a:rPr lang="en-US" sz="1600" dirty="0" smtClean="0">
                <a:latin typeface="Arial"/>
                <a:cs typeface="Arial"/>
              </a:rPr>
              <a:t>cell numbers in </a:t>
            </a:r>
            <a:r>
              <a:rPr lang="en-US" sz="1600" dirty="0" smtClean="0">
                <a:latin typeface="Arial"/>
                <a:cs typeface="Arial"/>
              </a:rPr>
              <a:t>tumors</a:t>
            </a:r>
            <a:r>
              <a:rPr lang="en-US" sz="1600" dirty="0" smtClean="0">
                <a:latin typeface="Arial"/>
                <a:cs typeface="Arial"/>
              </a:rPr>
              <a:t>. </a:t>
            </a:r>
            <a:r>
              <a:rPr lang="en-US" sz="1600" dirty="0" smtClean="0">
                <a:latin typeface="Arial"/>
                <a:cs typeface="Arial"/>
              </a:rPr>
              <a:t>(B) </a:t>
            </a:r>
            <a:r>
              <a:rPr lang="en-US" sz="1600" dirty="0">
                <a:latin typeface="Arial"/>
                <a:cs typeface="Arial"/>
              </a:rPr>
              <a:t>Percentages of </a:t>
            </a:r>
            <a:r>
              <a:rPr lang="en-US" sz="1600" dirty="0" smtClean="0">
                <a:latin typeface="Arial"/>
                <a:cs typeface="Arial"/>
              </a:rPr>
              <a:t>NK1.1</a:t>
            </a:r>
            <a:r>
              <a:rPr lang="en-US" sz="1600" baseline="30000" dirty="0">
                <a:latin typeface="Arial"/>
                <a:cs typeface="Arial"/>
              </a:rPr>
              <a:t>+</a:t>
            </a:r>
            <a:r>
              <a:rPr lang="en-US" sz="1600" dirty="0">
                <a:latin typeface="Arial"/>
                <a:cs typeface="Arial"/>
              </a:rPr>
              <a:t> cells within the gated CD45</a:t>
            </a:r>
            <a:r>
              <a:rPr lang="en-US" sz="1600" baseline="30000" dirty="0">
                <a:latin typeface="Arial"/>
                <a:cs typeface="Arial"/>
              </a:rPr>
              <a:t>+</a:t>
            </a:r>
            <a:r>
              <a:rPr lang="en-US" sz="1600" dirty="0">
                <a:latin typeface="Arial"/>
                <a:cs typeface="Arial"/>
              </a:rPr>
              <a:t> population in tumors. </a:t>
            </a:r>
            <a:r>
              <a:rPr lang="en-US" sz="1600" dirty="0" smtClean="0">
                <a:latin typeface="Arial"/>
                <a:cs typeface="Arial"/>
              </a:rPr>
              <a:t>(C) </a:t>
            </a:r>
            <a:r>
              <a:rPr lang="en-US" sz="1600" dirty="0" smtClean="0">
                <a:latin typeface="Arial"/>
                <a:cs typeface="Arial"/>
              </a:rPr>
              <a:t>Representative flow cytometric plots and percentage of γδT or B cells within the CD45</a:t>
            </a:r>
            <a:r>
              <a:rPr lang="en-US" sz="1600" baseline="30000" dirty="0" smtClean="0">
                <a:latin typeface="Arial"/>
                <a:cs typeface="Arial"/>
              </a:rPr>
              <a:t>+</a:t>
            </a:r>
            <a:r>
              <a:rPr lang="en-US" sz="1600" dirty="0" smtClean="0">
                <a:latin typeface="Arial"/>
                <a:cs typeface="Arial"/>
              </a:rPr>
              <a:t> population in the tumor microenvironment. </a:t>
            </a:r>
            <a:r>
              <a:rPr lang="en-US" sz="1600" dirty="0" smtClean="0">
                <a:latin typeface="Arial"/>
                <a:cs typeface="Arial"/>
              </a:rPr>
              <a:t>(D) </a:t>
            </a:r>
            <a:r>
              <a:rPr lang="en-US" sz="1600" dirty="0" smtClean="0">
                <a:latin typeface="Arial"/>
                <a:cs typeface="Arial"/>
              </a:rPr>
              <a:t>Representative flow cytometric analysis of CD11b</a:t>
            </a:r>
            <a:r>
              <a:rPr lang="en-US" sz="1600" baseline="30000" dirty="0" smtClean="0">
                <a:latin typeface="Arial"/>
                <a:cs typeface="Arial"/>
              </a:rPr>
              <a:t>+</a:t>
            </a:r>
            <a:r>
              <a:rPr lang="en-US" sz="1600" dirty="0" smtClean="0">
                <a:latin typeface="Arial"/>
                <a:cs typeface="Arial"/>
              </a:rPr>
              <a:t> sub-populations and percentages of CD11b</a:t>
            </a:r>
            <a:r>
              <a:rPr lang="en-US" sz="1600" baseline="30000" dirty="0" smtClean="0">
                <a:latin typeface="Arial"/>
                <a:cs typeface="Arial"/>
              </a:rPr>
              <a:t>+</a:t>
            </a:r>
            <a:r>
              <a:rPr lang="en-US" sz="1600" dirty="0" smtClean="0">
                <a:latin typeface="Arial"/>
                <a:cs typeface="Arial"/>
              </a:rPr>
              <a:t> sub-populations of CD45</a:t>
            </a:r>
            <a:r>
              <a:rPr lang="en-US" sz="1600" baseline="30000" dirty="0" smtClean="0">
                <a:latin typeface="Arial"/>
                <a:cs typeface="Arial"/>
              </a:rPr>
              <a:t>+</a:t>
            </a:r>
            <a:r>
              <a:rPr lang="en-US" sz="1600" dirty="0" smtClean="0">
                <a:latin typeface="Arial"/>
                <a:cs typeface="Arial"/>
              </a:rPr>
              <a:t> immune cells and percentages of MHC class II expression on three CD11b</a:t>
            </a:r>
            <a:r>
              <a:rPr lang="en-US" sz="1600" baseline="30000" dirty="0" smtClean="0">
                <a:latin typeface="Arial"/>
                <a:cs typeface="Arial"/>
              </a:rPr>
              <a:t>+</a:t>
            </a:r>
            <a:r>
              <a:rPr lang="en-US" sz="1600" dirty="0" smtClean="0">
                <a:latin typeface="Arial"/>
                <a:cs typeface="Arial"/>
              </a:rPr>
              <a:t> sub-populations. </a:t>
            </a:r>
            <a:r>
              <a:rPr lang="en-US" sz="1600" dirty="0">
                <a:latin typeface="Arial"/>
                <a:cs typeface="Arial"/>
              </a:rPr>
              <a:t>. Data are shown as mean ± </a:t>
            </a:r>
            <a:r>
              <a:rPr lang="en-US" sz="1600" dirty="0" smtClean="0">
                <a:latin typeface="Arial"/>
                <a:cs typeface="Arial"/>
              </a:rPr>
              <a:t>SEM. *p &lt; 0.05, **p &lt; 0.01, determined by two-tailed unpaired  </a:t>
            </a:r>
            <a:r>
              <a:rPr lang="en-US" sz="1600" i="1" dirty="0" smtClean="0">
                <a:latin typeface="Arial"/>
                <a:cs typeface="Arial"/>
              </a:rPr>
              <a:t>t</a:t>
            </a:r>
            <a:r>
              <a:rPr lang="en-US" sz="1600" dirty="0" smtClean="0">
                <a:latin typeface="Arial"/>
                <a:cs typeface="Arial"/>
              </a:rPr>
              <a:t> test. The experiment was repeated independently three times.</a:t>
            </a:r>
            <a:endParaRPr lang="en-US" sz="1600" dirty="0">
              <a:latin typeface="Arial"/>
              <a:cs typeface="Arial"/>
            </a:endParaRPr>
          </a:p>
        </p:txBody>
      </p:sp>
      <p:sp>
        <p:nvSpPr>
          <p:cNvPr id="5" name="TextBox 4"/>
          <p:cNvSpPr txBox="1"/>
          <p:nvPr/>
        </p:nvSpPr>
        <p:spPr>
          <a:xfrm>
            <a:off x="7992630" y="6460693"/>
            <a:ext cx="1185428" cy="369332"/>
          </a:xfrm>
          <a:prstGeom prst="rect">
            <a:avLst/>
          </a:prstGeom>
          <a:noFill/>
        </p:spPr>
        <p:txBody>
          <a:bodyPr wrap="none" rtlCol="0">
            <a:spAutoFit/>
          </a:bodyPr>
          <a:lstStyle/>
          <a:p>
            <a:r>
              <a:rPr lang="en-US" altLang="zh-CN" dirty="0" smtClean="0">
                <a:solidFill>
                  <a:srgbClr val="0000FF"/>
                </a:solidFill>
                <a:latin typeface="Arial"/>
                <a:cs typeface="Arial"/>
              </a:rPr>
              <a:t>Figure S5</a:t>
            </a:r>
            <a:endParaRPr lang="zh-CN" altLang="en-US" dirty="0">
              <a:solidFill>
                <a:srgbClr val="0000FF"/>
              </a:solidFill>
              <a:latin typeface="Arial"/>
              <a:cs typeface="Arial"/>
            </a:endParaRPr>
          </a:p>
        </p:txBody>
      </p:sp>
    </p:spTree>
    <p:extLst>
      <p:ext uri="{BB962C8B-B14F-4D97-AF65-F5344CB8AC3E}">
        <p14:creationId xmlns:p14="http://schemas.microsoft.com/office/powerpoint/2010/main" val="322641959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图表 10"/>
          <p:cNvGraphicFramePr>
            <a:graphicFrameLocks/>
          </p:cNvGraphicFramePr>
          <p:nvPr>
            <p:extLst>
              <p:ext uri="{D42A27DB-BD31-4B8C-83A1-F6EECF244321}">
                <p14:modId xmlns:p14="http://schemas.microsoft.com/office/powerpoint/2010/main" val="2365415087"/>
              </p:ext>
            </p:extLst>
          </p:nvPr>
        </p:nvGraphicFramePr>
        <p:xfrm>
          <a:off x="4809854" y="474357"/>
          <a:ext cx="2679624" cy="271208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0" name="图表 10"/>
          <p:cNvGraphicFramePr>
            <a:graphicFrameLocks/>
          </p:cNvGraphicFramePr>
          <p:nvPr>
            <p:extLst>
              <p:ext uri="{D42A27DB-BD31-4B8C-83A1-F6EECF244321}">
                <p14:modId xmlns:p14="http://schemas.microsoft.com/office/powerpoint/2010/main" val="3121612576"/>
              </p:ext>
            </p:extLst>
          </p:nvPr>
        </p:nvGraphicFramePr>
        <p:xfrm>
          <a:off x="1706209" y="513969"/>
          <a:ext cx="2409189" cy="2712085"/>
        </p:xfrm>
        <a:graphic>
          <a:graphicData uri="http://schemas.openxmlformats.org/drawingml/2006/chart">
            <c:chart xmlns:c="http://schemas.openxmlformats.org/drawingml/2006/chart" xmlns:r="http://schemas.openxmlformats.org/officeDocument/2006/relationships" r:id="rId3"/>
          </a:graphicData>
        </a:graphic>
      </p:graphicFrame>
      <p:sp>
        <p:nvSpPr>
          <p:cNvPr id="21" name="TextBox 20"/>
          <p:cNvSpPr txBox="1"/>
          <p:nvPr/>
        </p:nvSpPr>
        <p:spPr>
          <a:xfrm rot="16200000">
            <a:off x="862341" y="1753867"/>
            <a:ext cx="1233631" cy="338554"/>
          </a:xfrm>
          <a:prstGeom prst="rect">
            <a:avLst/>
          </a:prstGeom>
          <a:noFill/>
        </p:spPr>
        <p:txBody>
          <a:bodyPr wrap="none" rtlCol="0">
            <a:spAutoFit/>
          </a:bodyPr>
          <a:lstStyle/>
          <a:p>
            <a:r>
              <a:rPr lang="en-US" altLang="zh-CN" sz="1600" dirty="0" smtClean="0">
                <a:latin typeface="Arial" pitchFamily="34" charset="0"/>
                <a:cs typeface="Arial" pitchFamily="34" charset="0"/>
              </a:rPr>
              <a:t>IL-2 (</a:t>
            </a:r>
            <a:r>
              <a:rPr lang="en-US" altLang="zh-CN" sz="1600" dirty="0" err="1" smtClean="0">
                <a:latin typeface="Arial" pitchFamily="34" charset="0"/>
                <a:cs typeface="Arial" pitchFamily="34" charset="0"/>
              </a:rPr>
              <a:t>pg</a:t>
            </a:r>
            <a:r>
              <a:rPr lang="en-US" altLang="zh-CN" sz="1600" dirty="0" smtClean="0">
                <a:latin typeface="Arial" pitchFamily="34" charset="0"/>
                <a:cs typeface="Arial" pitchFamily="34" charset="0"/>
              </a:rPr>
              <a:t>/ml)</a:t>
            </a:r>
            <a:endParaRPr lang="zh-CN" altLang="en-US" sz="1600" dirty="0">
              <a:latin typeface="Arial" pitchFamily="34" charset="0"/>
              <a:cs typeface="Arial" pitchFamily="34" charset="0"/>
            </a:endParaRPr>
          </a:p>
        </p:txBody>
      </p:sp>
      <p:sp>
        <p:nvSpPr>
          <p:cNvPr id="34" name="TextBox 33"/>
          <p:cNvSpPr txBox="1"/>
          <p:nvPr/>
        </p:nvSpPr>
        <p:spPr>
          <a:xfrm rot="16200000">
            <a:off x="3980780" y="1707328"/>
            <a:ext cx="1381508" cy="338554"/>
          </a:xfrm>
          <a:prstGeom prst="rect">
            <a:avLst/>
          </a:prstGeom>
          <a:noFill/>
        </p:spPr>
        <p:txBody>
          <a:bodyPr wrap="none" rtlCol="0">
            <a:spAutoFit/>
          </a:bodyPr>
          <a:lstStyle/>
          <a:p>
            <a:r>
              <a:rPr lang="en-US" altLang="zh-CN" sz="1600" dirty="0" smtClean="0">
                <a:latin typeface="Arial" pitchFamily="34" charset="0"/>
                <a:cs typeface="Arial" pitchFamily="34" charset="0"/>
              </a:rPr>
              <a:t>IFN-</a:t>
            </a:r>
            <a:r>
              <a:rPr lang="en-US" altLang="zh-CN" sz="1600" dirty="0" err="1" smtClean="0">
                <a:latin typeface="Arial" pitchFamily="34" charset="0"/>
                <a:cs typeface="Arial" pitchFamily="34" charset="0"/>
              </a:rPr>
              <a:t>γ</a:t>
            </a:r>
            <a:r>
              <a:rPr lang="en-US" altLang="zh-CN" sz="1600" dirty="0" smtClean="0">
                <a:latin typeface="Arial" pitchFamily="34" charset="0"/>
                <a:cs typeface="Arial" pitchFamily="34" charset="0"/>
              </a:rPr>
              <a:t> (</a:t>
            </a:r>
            <a:r>
              <a:rPr lang="en-US" altLang="zh-CN" sz="1600" dirty="0" err="1" smtClean="0">
                <a:latin typeface="Arial" pitchFamily="34" charset="0"/>
                <a:cs typeface="Arial" pitchFamily="34" charset="0"/>
              </a:rPr>
              <a:t>pg</a:t>
            </a:r>
            <a:r>
              <a:rPr lang="en-US" altLang="zh-CN" sz="1600" dirty="0" smtClean="0">
                <a:latin typeface="Arial" pitchFamily="34" charset="0"/>
                <a:cs typeface="Arial" pitchFamily="34" charset="0"/>
              </a:rPr>
              <a:t>/ml)</a:t>
            </a:r>
            <a:endParaRPr lang="zh-CN" altLang="en-US" sz="1600" dirty="0">
              <a:latin typeface="Arial" pitchFamily="34" charset="0"/>
              <a:cs typeface="Arial" pitchFamily="34" charset="0"/>
            </a:endParaRPr>
          </a:p>
        </p:txBody>
      </p:sp>
      <p:sp>
        <p:nvSpPr>
          <p:cNvPr id="36" name="TextBox 35"/>
          <p:cNvSpPr txBox="1"/>
          <p:nvPr/>
        </p:nvSpPr>
        <p:spPr>
          <a:xfrm>
            <a:off x="2283176" y="2843418"/>
            <a:ext cx="623112" cy="323165"/>
          </a:xfrm>
          <a:prstGeom prst="rect">
            <a:avLst/>
          </a:prstGeom>
          <a:noFill/>
        </p:spPr>
        <p:txBody>
          <a:bodyPr wrap="none" rtlCol="0">
            <a:spAutoFit/>
          </a:bodyPr>
          <a:lstStyle/>
          <a:p>
            <a:r>
              <a:rPr lang="en-US" sz="1500" dirty="0" smtClean="0">
                <a:latin typeface="Arial"/>
                <a:cs typeface="Arial"/>
              </a:rPr>
              <a:t>24 hr</a:t>
            </a:r>
            <a:endParaRPr lang="en-US" sz="1500" dirty="0">
              <a:latin typeface="Arial"/>
              <a:cs typeface="Arial"/>
            </a:endParaRPr>
          </a:p>
        </p:txBody>
      </p:sp>
      <p:sp>
        <p:nvSpPr>
          <p:cNvPr id="37" name="TextBox 36"/>
          <p:cNvSpPr txBox="1"/>
          <p:nvPr/>
        </p:nvSpPr>
        <p:spPr>
          <a:xfrm>
            <a:off x="2871564" y="2843418"/>
            <a:ext cx="623112" cy="323165"/>
          </a:xfrm>
          <a:prstGeom prst="rect">
            <a:avLst/>
          </a:prstGeom>
          <a:noFill/>
        </p:spPr>
        <p:txBody>
          <a:bodyPr wrap="none" rtlCol="0">
            <a:spAutoFit/>
          </a:bodyPr>
          <a:lstStyle/>
          <a:p>
            <a:r>
              <a:rPr lang="en-US" sz="1500" dirty="0" smtClean="0">
                <a:latin typeface="Arial"/>
                <a:cs typeface="Arial"/>
              </a:rPr>
              <a:t>48 hr</a:t>
            </a:r>
            <a:endParaRPr lang="en-US" sz="1500" dirty="0">
              <a:latin typeface="Arial"/>
              <a:cs typeface="Arial"/>
            </a:endParaRPr>
          </a:p>
        </p:txBody>
      </p:sp>
      <p:sp>
        <p:nvSpPr>
          <p:cNvPr id="38" name="TextBox 37"/>
          <p:cNvSpPr txBox="1"/>
          <p:nvPr/>
        </p:nvSpPr>
        <p:spPr>
          <a:xfrm>
            <a:off x="3422040" y="2843418"/>
            <a:ext cx="623112" cy="323165"/>
          </a:xfrm>
          <a:prstGeom prst="rect">
            <a:avLst/>
          </a:prstGeom>
          <a:noFill/>
        </p:spPr>
        <p:txBody>
          <a:bodyPr wrap="none" rtlCol="0">
            <a:spAutoFit/>
          </a:bodyPr>
          <a:lstStyle/>
          <a:p>
            <a:r>
              <a:rPr lang="en-US" sz="1500" dirty="0" smtClean="0">
                <a:latin typeface="Arial"/>
                <a:cs typeface="Arial"/>
              </a:rPr>
              <a:t>72 hr</a:t>
            </a:r>
            <a:endParaRPr lang="en-US" sz="1500" dirty="0">
              <a:latin typeface="Arial"/>
              <a:cs typeface="Arial"/>
            </a:endParaRPr>
          </a:p>
        </p:txBody>
      </p:sp>
      <p:sp>
        <p:nvSpPr>
          <p:cNvPr id="39" name="TextBox 38"/>
          <p:cNvSpPr txBox="1"/>
          <p:nvPr/>
        </p:nvSpPr>
        <p:spPr>
          <a:xfrm>
            <a:off x="5530316" y="2792867"/>
            <a:ext cx="623112" cy="323165"/>
          </a:xfrm>
          <a:prstGeom prst="rect">
            <a:avLst/>
          </a:prstGeom>
          <a:noFill/>
        </p:spPr>
        <p:txBody>
          <a:bodyPr wrap="none" rtlCol="0">
            <a:spAutoFit/>
          </a:bodyPr>
          <a:lstStyle/>
          <a:p>
            <a:r>
              <a:rPr lang="en-US" sz="1500" dirty="0" smtClean="0">
                <a:latin typeface="Arial"/>
                <a:cs typeface="Arial"/>
              </a:rPr>
              <a:t>24 hr</a:t>
            </a:r>
            <a:endParaRPr lang="en-US" sz="1500" dirty="0">
              <a:latin typeface="Arial"/>
              <a:cs typeface="Arial"/>
            </a:endParaRPr>
          </a:p>
        </p:txBody>
      </p:sp>
      <p:sp>
        <p:nvSpPr>
          <p:cNvPr id="40" name="TextBox 39"/>
          <p:cNvSpPr txBox="1"/>
          <p:nvPr/>
        </p:nvSpPr>
        <p:spPr>
          <a:xfrm>
            <a:off x="6118704" y="2792867"/>
            <a:ext cx="623112" cy="323165"/>
          </a:xfrm>
          <a:prstGeom prst="rect">
            <a:avLst/>
          </a:prstGeom>
          <a:noFill/>
        </p:spPr>
        <p:txBody>
          <a:bodyPr wrap="none" rtlCol="0">
            <a:spAutoFit/>
          </a:bodyPr>
          <a:lstStyle/>
          <a:p>
            <a:r>
              <a:rPr lang="en-US" sz="1500" dirty="0" smtClean="0">
                <a:latin typeface="Arial"/>
                <a:cs typeface="Arial"/>
              </a:rPr>
              <a:t>48 hr</a:t>
            </a:r>
            <a:endParaRPr lang="en-US" sz="1500" dirty="0">
              <a:latin typeface="Arial"/>
              <a:cs typeface="Arial"/>
            </a:endParaRPr>
          </a:p>
        </p:txBody>
      </p:sp>
      <p:sp>
        <p:nvSpPr>
          <p:cNvPr id="41" name="TextBox 40"/>
          <p:cNvSpPr txBox="1"/>
          <p:nvPr/>
        </p:nvSpPr>
        <p:spPr>
          <a:xfrm>
            <a:off x="6707092" y="2792867"/>
            <a:ext cx="623112" cy="323165"/>
          </a:xfrm>
          <a:prstGeom prst="rect">
            <a:avLst/>
          </a:prstGeom>
          <a:noFill/>
        </p:spPr>
        <p:txBody>
          <a:bodyPr wrap="none" rtlCol="0">
            <a:spAutoFit/>
          </a:bodyPr>
          <a:lstStyle/>
          <a:p>
            <a:r>
              <a:rPr lang="en-US" sz="1500" dirty="0" smtClean="0">
                <a:latin typeface="Arial"/>
                <a:cs typeface="Arial"/>
              </a:rPr>
              <a:t>72 hr</a:t>
            </a:r>
            <a:endParaRPr lang="en-US" sz="1500" dirty="0">
              <a:latin typeface="Arial"/>
              <a:cs typeface="Arial"/>
            </a:endParaRPr>
          </a:p>
        </p:txBody>
      </p:sp>
      <p:sp>
        <p:nvSpPr>
          <p:cNvPr id="43" name="TextBox 42"/>
          <p:cNvSpPr txBox="1"/>
          <p:nvPr/>
        </p:nvSpPr>
        <p:spPr>
          <a:xfrm>
            <a:off x="2465337" y="1260045"/>
            <a:ext cx="409243" cy="323165"/>
          </a:xfrm>
          <a:prstGeom prst="rect">
            <a:avLst/>
          </a:prstGeom>
          <a:noFill/>
        </p:spPr>
        <p:txBody>
          <a:bodyPr wrap="none" rtlCol="0">
            <a:spAutoFit/>
          </a:bodyPr>
          <a:lstStyle/>
          <a:p>
            <a:r>
              <a:rPr lang="en-US" altLang="zh-CN" sz="1500" dirty="0" smtClean="0">
                <a:latin typeface="Arial" pitchFamily="34" charset="0"/>
                <a:cs typeface="Arial" pitchFamily="34" charset="0"/>
                <a:sym typeface="Symbol"/>
              </a:rPr>
              <a:t></a:t>
            </a:r>
            <a:r>
              <a:rPr lang="en-US" altLang="zh-CN" sz="1500" dirty="0">
                <a:latin typeface="Arial" pitchFamily="34" charset="0"/>
                <a:cs typeface="Arial" pitchFamily="34" charset="0"/>
                <a:sym typeface="Symbol"/>
              </a:rPr>
              <a:t></a:t>
            </a:r>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44" name="TextBox 43"/>
          <p:cNvSpPr txBox="1"/>
          <p:nvPr/>
        </p:nvSpPr>
        <p:spPr>
          <a:xfrm>
            <a:off x="3091637" y="995369"/>
            <a:ext cx="334384" cy="323165"/>
          </a:xfrm>
          <a:prstGeom prst="rect">
            <a:avLst/>
          </a:prstGeom>
          <a:noFill/>
        </p:spPr>
        <p:txBody>
          <a:bodyPr wrap="none" rtlCol="0">
            <a:spAutoFit/>
          </a:bodyPr>
          <a:lstStyle/>
          <a:p>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45" name="TextBox 44"/>
          <p:cNvSpPr txBox="1"/>
          <p:nvPr/>
        </p:nvSpPr>
        <p:spPr>
          <a:xfrm>
            <a:off x="3698229" y="1526193"/>
            <a:ext cx="259525" cy="323165"/>
          </a:xfrm>
          <a:prstGeom prst="rect">
            <a:avLst/>
          </a:prstGeom>
          <a:noFill/>
        </p:spPr>
        <p:txBody>
          <a:bodyPr wrap="none" rtlCol="0">
            <a:spAutoFit/>
          </a:bodyPr>
          <a:lstStyle/>
          <a:p>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46" name="TextBox 45"/>
          <p:cNvSpPr txBox="1"/>
          <p:nvPr/>
        </p:nvSpPr>
        <p:spPr>
          <a:xfrm>
            <a:off x="5682718" y="1333450"/>
            <a:ext cx="409243" cy="323165"/>
          </a:xfrm>
          <a:prstGeom prst="rect">
            <a:avLst/>
          </a:prstGeom>
          <a:noFill/>
        </p:spPr>
        <p:txBody>
          <a:bodyPr wrap="none" rtlCol="0">
            <a:spAutoFit/>
          </a:bodyPr>
          <a:lstStyle/>
          <a:p>
            <a:r>
              <a:rPr lang="en-US" altLang="zh-CN" sz="1500" dirty="0" smtClean="0">
                <a:latin typeface="Arial" pitchFamily="34" charset="0"/>
                <a:cs typeface="Arial" pitchFamily="34" charset="0"/>
                <a:sym typeface="Symbol"/>
              </a:rPr>
              <a:t></a:t>
            </a:r>
            <a:r>
              <a:rPr lang="en-US" altLang="zh-CN" sz="1500" dirty="0">
                <a:latin typeface="Arial" pitchFamily="34" charset="0"/>
                <a:cs typeface="Arial" pitchFamily="34" charset="0"/>
                <a:sym typeface="Symbol"/>
              </a:rPr>
              <a:t></a:t>
            </a:r>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47" name="TextBox 46"/>
          <p:cNvSpPr txBox="1"/>
          <p:nvPr/>
        </p:nvSpPr>
        <p:spPr>
          <a:xfrm>
            <a:off x="6290062" y="1087732"/>
            <a:ext cx="409243" cy="323165"/>
          </a:xfrm>
          <a:prstGeom prst="rect">
            <a:avLst/>
          </a:prstGeom>
          <a:noFill/>
        </p:spPr>
        <p:txBody>
          <a:bodyPr wrap="none" rtlCol="0">
            <a:spAutoFit/>
          </a:bodyPr>
          <a:lstStyle/>
          <a:p>
            <a:r>
              <a:rPr lang="en-US" altLang="zh-CN" sz="1500" dirty="0" smtClean="0">
                <a:latin typeface="Arial" pitchFamily="34" charset="0"/>
                <a:cs typeface="Arial" pitchFamily="34" charset="0"/>
                <a:sym typeface="Symbol"/>
              </a:rPr>
              <a:t></a:t>
            </a:r>
            <a:r>
              <a:rPr lang="en-US" altLang="zh-CN" sz="1500" dirty="0">
                <a:latin typeface="Arial" pitchFamily="34" charset="0"/>
                <a:cs typeface="Arial" pitchFamily="34" charset="0"/>
                <a:sym typeface="Symbol"/>
              </a:rPr>
              <a:t></a:t>
            </a:r>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48" name="TextBox 47"/>
          <p:cNvSpPr txBox="1"/>
          <p:nvPr/>
        </p:nvSpPr>
        <p:spPr>
          <a:xfrm>
            <a:off x="6918502" y="991327"/>
            <a:ext cx="334384" cy="323165"/>
          </a:xfrm>
          <a:prstGeom prst="rect">
            <a:avLst/>
          </a:prstGeom>
          <a:noFill/>
        </p:spPr>
        <p:txBody>
          <a:bodyPr wrap="none" rtlCol="0">
            <a:spAutoFit/>
          </a:bodyPr>
          <a:lstStyle/>
          <a:p>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58" name="TextBox 57"/>
          <p:cNvSpPr txBox="1"/>
          <p:nvPr/>
        </p:nvSpPr>
        <p:spPr>
          <a:xfrm>
            <a:off x="1059680" y="198643"/>
            <a:ext cx="389951" cy="461665"/>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en-US" altLang="zh-CN" sz="2400" dirty="0">
                <a:solidFill>
                  <a:srgbClr val="000000"/>
                </a:solidFill>
              </a:rPr>
              <a:t>B</a:t>
            </a:r>
            <a:endParaRPr lang="zh-CN" altLang="en-US" sz="2400" dirty="0">
              <a:solidFill>
                <a:srgbClr val="000000"/>
              </a:solidFill>
            </a:endParaRPr>
          </a:p>
        </p:txBody>
      </p:sp>
      <p:sp>
        <p:nvSpPr>
          <p:cNvPr id="59" name="TextBox 58"/>
          <p:cNvSpPr txBox="1"/>
          <p:nvPr/>
        </p:nvSpPr>
        <p:spPr>
          <a:xfrm>
            <a:off x="8003889" y="6499073"/>
            <a:ext cx="1185428" cy="369332"/>
          </a:xfrm>
          <a:prstGeom prst="rect">
            <a:avLst/>
          </a:prstGeom>
          <a:noFill/>
        </p:spPr>
        <p:txBody>
          <a:bodyPr wrap="none" rtlCol="0">
            <a:spAutoFit/>
          </a:bodyPr>
          <a:lstStyle/>
          <a:p>
            <a:r>
              <a:rPr lang="en-US" altLang="zh-CN" dirty="0" smtClean="0">
                <a:solidFill>
                  <a:srgbClr val="0000FF"/>
                </a:solidFill>
                <a:latin typeface="Arial"/>
                <a:cs typeface="Arial"/>
              </a:rPr>
              <a:t>Figure S1</a:t>
            </a:r>
            <a:endParaRPr lang="zh-CN" altLang="en-US" dirty="0">
              <a:solidFill>
                <a:srgbClr val="0000FF"/>
              </a:solidFill>
              <a:latin typeface="Arial"/>
              <a:cs typeface="Arial"/>
            </a:endParaRPr>
          </a:p>
        </p:txBody>
      </p:sp>
      <p:pic>
        <p:nvPicPr>
          <p:cNvPr id="60" name="Picture 59"/>
          <p:cNvPicPr>
            <a:picLocks noChangeAspect="1"/>
          </p:cNvPicPr>
          <p:nvPr/>
        </p:nvPicPr>
        <p:blipFill rotWithShape="1">
          <a:blip r:embed="rId4"/>
          <a:srcRect l="28882" t="14713" r="5229" b="19634"/>
          <a:stretch/>
        </p:blipFill>
        <p:spPr>
          <a:xfrm>
            <a:off x="2146660" y="5179305"/>
            <a:ext cx="1268544" cy="1242298"/>
          </a:xfrm>
          <a:prstGeom prst="rect">
            <a:avLst/>
          </a:prstGeom>
        </p:spPr>
      </p:pic>
      <p:pic>
        <p:nvPicPr>
          <p:cNvPr id="61" name="Picture 60"/>
          <p:cNvPicPr>
            <a:picLocks noChangeAspect="1"/>
          </p:cNvPicPr>
          <p:nvPr/>
        </p:nvPicPr>
        <p:blipFill rotWithShape="1">
          <a:blip r:embed="rId5"/>
          <a:srcRect l="29644" t="14953" r="4733" b="19033"/>
          <a:stretch/>
        </p:blipFill>
        <p:spPr>
          <a:xfrm>
            <a:off x="2146660" y="3606917"/>
            <a:ext cx="1268543" cy="1254220"/>
          </a:xfrm>
          <a:prstGeom prst="rect">
            <a:avLst/>
          </a:prstGeom>
        </p:spPr>
      </p:pic>
      <p:sp>
        <p:nvSpPr>
          <p:cNvPr id="62" name="TextBox 61"/>
          <p:cNvSpPr txBox="1"/>
          <p:nvPr/>
        </p:nvSpPr>
        <p:spPr>
          <a:xfrm>
            <a:off x="2146661" y="4904147"/>
            <a:ext cx="1342115" cy="323165"/>
          </a:xfrm>
          <a:prstGeom prst="rect">
            <a:avLst/>
          </a:prstGeom>
          <a:noFill/>
        </p:spPr>
        <p:txBody>
          <a:bodyPr wrap="none" rtlCol="0">
            <a:spAutoFit/>
          </a:bodyPr>
          <a:lstStyle/>
          <a:p>
            <a:r>
              <a:rPr lang="en-US" altLang="zh-CN" sz="1500" dirty="0" smtClean="0">
                <a:latin typeface="Arial"/>
                <a:cs typeface="Arial"/>
              </a:rPr>
              <a:t>αCD3+</a:t>
            </a:r>
            <a:r>
              <a:rPr lang="en-US" sz="1500" dirty="0" smtClean="0">
                <a:latin typeface="Arial"/>
                <a:cs typeface="Arial"/>
              </a:rPr>
              <a:t>IL-36β</a:t>
            </a:r>
            <a:endParaRPr lang="en-US" sz="1500" dirty="0">
              <a:latin typeface="Arial"/>
              <a:cs typeface="Arial"/>
            </a:endParaRPr>
          </a:p>
        </p:txBody>
      </p:sp>
      <p:sp>
        <p:nvSpPr>
          <p:cNvPr id="65" name="Rectangle 64"/>
          <p:cNvSpPr/>
          <p:nvPr/>
        </p:nvSpPr>
        <p:spPr>
          <a:xfrm>
            <a:off x="2475439" y="3321062"/>
            <a:ext cx="680689" cy="323165"/>
          </a:xfrm>
          <a:prstGeom prst="rect">
            <a:avLst/>
          </a:prstGeom>
        </p:spPr>
        <p:txBody>
          <a:bodyPr wrap="none">
            <a:spAutoFit/>
          </a:bodyPr>
          <a:lstStyle/>
          <a:p>
            <a:r>
              <a:rPr lang="en-US" altLang="zh-CN" sz="1500" dirty="0" smtClean="0">
                <a:latin typeface="Arial"/>
                <a:cs typeface="Arial"/>
              </a:rPr>
              <a:t>αCD3</a:t>
            </a:r>
            <a:endParaRPr lang="en-US" altLang="zh-CN" sz="1500" dirty="0">
              <a:latin typeface="Arial"/>
              <a:cs typeface="Arial"/>
            </a:endParaRPr>
          </a:p>
        </p:txBody>
      </p:sp>
      <p:cxnSp>
        <p:nvCxnSpPr>
          <p:cNvPr id="66" name="直接箭头连接符 9"/>
          <p:cNvCxnSpPr/>
          <p:nvPr/>
        </p:nvCxnSpPr>
        <p:spPr>
          <a:xfrm flipV="1">
            <a:off x="1944795" y="4247178"/>
            <a:ext cx="0" cy="217442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rot="16200000">
            <a:off x="1600536" y="3759099"/>
            <a:ext cx="654765" cy="323165"/>
          </a:xfrm>
          <a:prstGeom prst="rect">
            <a:avLst/>
          </a:prstGeom>
          <a:solidFill>
            <a:schemeClr val="bg1"/>
          </a:solidFill>
        </p:spPr>
        <p:txBody>
          <a:bodyPr wrap="none" rtlCol="0">
            <a:spAutoFit/>
          </a:bodyPr>
          <a:lstStyle/>
          <a:p>
            <a:r>
              <a:rPr lang="en-US" altLang="zh-CN" sz="1500" dirty="0" smtClean="0">
                <a:latin typeface="Arial"/>
                <a:cs typeface="Arial"/>
              </a:rPr>
              <a:t>IFN-</a:t>
            </a:r>
            <a:r>
              <a:rPr lang="en-US" altLang="zh-CN" sz="1500" dirty="0" err="1" smtClean="0">
                <a:latin typeface="Arial"/>
                <a:cs typeface="Arial"/>
              </a:rPr>
              <a:t>γ</a:t>
            </a:r>
            <a:endParaRPr lang="zh-CN" altLang="en-US" sz="1500" dirty="0">
              <a:latin typeface="Arial"/>
              <a:cs typeface="Arial"/>
            </a:endParaRPr>
          </a:p>
        </p:txBody>
      </p:sp>
      <p:graphicFrame>
        <p:nvGraphicFramePr>
          <p:cNvPr id="68" name="Chart 67"/>
          <p:cNvGraphicFramePr>
            <a:graphicFrameLocks/>
          </p:cNvGraphicFramePr>
          <p:nvPr>
            <p:extLst>
              <p:ext uri="{D42A27DB-BD31-4B8C-83A1-F6EECF244321}">
                <p14:modId xmlns:p14="http://schemas.microsoft.com/office/powerpoint/2010/main" val="1586256119"/>
              </p:ext>
            </p:extLst>
          </p:nvPr>
        </p:nvGraphicFramePr>
        <p:xfrm>
          <a:off x="3883882" y="3593299"/>
          <a:ext cx="2006600" cy="2743200"/>
        </p:xfrm>
        <a:graphic>
          <a:graphicData uri="http://schemas.openxmlformats.org/drawingml/2006/chart">
            <c:chart xmlns:c="http://schemas.openxmlformats.org/drawingml/2006/chart" xmlns:r="http://schemas.openxmlformats.org/officeDocument/2006/relationships" r:id="rId6"/>
          </a:graphicData>
        </a:graphic>
      </p:graphicFrame>
      <p:sp>
        <p:nvSpPr>
          <p:cNvPr id="69" name="TextBox 68"/>
          <p:cNvSpPr txBox="1"/>
          <p:nvPr/>
        </p:nvSpPr>
        <p:spPr>
          <a:xfrm rot="16200000">
            <a:off x="3188524" y="4367281"/>
            <a:ext cx="1062210" cy="338554"/>
          </a:xfrm>
          <a:prstGeom prst="rect">
            <a:avLst/>
          </a:prstGeom>
          <a:noFill/>
        </p:spPr>
        <p:txBody>
          <a:bodyPr wrap="none" rtlCol="0">
            <a:spAutoFit/>
          </a:bodyPr>
          <a:lstStyle/>
          <a:p>
            <a:r>
              <a:rPr lang="en-US" altLang="zh-CN" sz="1600" dirty="0" smtClean="0">
                <a:latin typeface="Arial" pitchFamily="34" charset="0"/>
                <a:cs typeface="Arial" pitchFamily="34" charset="0"/>
              </a:rPr>
              <a:t>IFN-</a:t>
            </a:r>
            <a:r>
              <a:rPr lang="en-US" altLang="zh-CN" sz="1600" dirty="0" err="1" smtClean="0">
                <a:latin typeface="Arial" pitchFamily="34" charset="0"/>
                <a:cs typeface="Arial" pitchFamily="34" charset="0"/>
              </a:rPr>
              <a:t>γ</a:t>
            </a:r>
            <a:r>
              <a:rPr lang="en-US" altLang="zh-CN" sz="1600" dirty="0" smtClean="0">
                <a:latin typeface="Arial" pitchFamily="34" charset="0"/>
                <a:cs typeface="Arial" pitchFamily="34" charset="0"/>
              </a:rPr>
              <a:t> (%)</a:t>
            </a:r>
            <a:endParaRPr lang="zh-CN" altLang="en-US" sz="1600" dirty="0">
              <a:latin typeface="Arial" pitchFamily="34" charset="0"/>
              <a:cs typeface="Arial" pitchFamily="34" charset="0"/>
            </a:endParaRPr>
          </a:p>
        </p:txBody>
      </p:sp>
      <p:sp>
        <p:nvSpPr>
          <p:cNvPr id="70" name="TextBox 69"/>
          <p:cNvSpPr txBox="1"/>
          <p:nvPr/>
        </p:nvSpPr>
        <p:spPr>
          <a:xfrm>
            <a:off x="1132705" y="3077354"/>
            <a:ext cx="406932" cy="461665"/>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en-US" altLang="zh-CN" sz="2400" dirty="0">
                <a:solidFill>
                  <a:srgbClr val="000000"/>
                </a:solidFill>
              </a:rPr>
              <a:t>C</a:t>
            </a:r>
            <a:endParaRPr lang="zh-CN" altLang="en-US" sz="2400" dirty="0">
              <a:solidFill>
                <a:srgbClr val="000000"/>
              </a:solidFill>
            </a:endParaRPr>
          </a:p>
        </p:txBody>
      </p:sp>
      <p:sp>
        <p:nvSpPr>
          <p:cNvPr id="71" name="TextBox 70"/>
          <p:cNvSpPr txBox="1"/>
          <p:nvPr/>
        </p:nvSpPr>
        <p:spPr>
          <a:xfrm>
            <a:off x="5258689" y="3572710"/>
            <a:ext cx="259525" cy="323165"/>
          </a:xfrm>
          <a:prstGeom prst="rect">
            <a:avLst/>
          </a:prstGeom>
          <a:noFill/>
        </p:spPr>
        <p:txBody>
          <a:bodyPr wrap="none" rtlCol="0">
            <a:spAutoFit/>
          </a:bodyPr>
          <a:lstStyle/>
          <a:p>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Tree>
    <p:extLst>
      <p:ext uri="{BB962C8B-B14F-4D97-AF65-F5344CB8AC3E}">
        <p14:creationId xmlns:p14="http://schemas.microsoft.com/office/powerpoint/2010/main" val="184858701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40254" y="1276334"/>
            <a:ext cx="7682929" cy="3334246"/>
          </a:xfrm>
          <a:prstGeom prst="rect">
            <a:avLst/>
          </a:prstGeom>
          <a:noFill/>
        </p:spPr>
        <p:txBody>
          <a:bodyPr wrap="square" rtlCol="0">
            <a:spAutoFit/>
          </a:bodyPr>
          <a:lstStyle/>
          <a:p>
            <a:pPr algn="just">
              <a:lnSpc>
                <a:spcPct val="120000"/>
              </a:lnSpc>
            </a:pPr>
            <a:r>
              <a:rPr lang="en-US" sz="1600" b="1" dirty="0">
                <a:latin typeface="Arial"/>
                <a:cs typeface="Arial"/>
              </a:rPr>
              <a:t>Figure </a:t>
            </a:r>
            <a:r>
              <a:rPr lang="en-US" sz="1600" b="1" dirty="0" smtClean="0">
                <a:latin typeface="Arial"/>
                <a:cs typeface="Arial"/>
              </a:rPr>
              <a:t>S1.</a:t>
            </a:r>
            <a:r>
              <a:rPr lang="en-US" sz="1600" dirty="0" smtClean="0">
                <a:latin typeface="Arial"/>
                <a:cs typeface="Arial"/>
              </a:rPr>
              <a:t> </a:t>
            </a:r>
            <a:r>
              <a:rPr lang="en-US" sz="1600" b="1" dirty="0">
                <a:latin typeface="Arial"/>
                <a:cs typeface="Arial"/>
              </a:rPr>
              <a:t>IL-</a:t>
            </a:r>
            <a:r>
              <a:rPr lang="en-US" sz="1600" b="1" dirty="0" smtClean="0">
                <a:latin typeface="Arial"/>
                <a:cs typeface="Arial"/>
              </a:rPr>
              <a:t>36β promoted IFN-</a:t>
            </a:r>
            <a:r>
              <a:rPr lang="en-US" sz="1600" b="1" dirty="0" err="1" smtClean="0">
                <a:latin typeface="Arial"/>
                <a:cs typeface="Arial"/>
              </a:rPr>
              <a:t>γ</a:t>
            </a:r>
            <a:r>
              <a:rPr lang="en-US" sz="1600" b="1" dirty="0" smtClean="0">
                <a:latin typeface="Arial"/>
                <a:cs typeface="Arial"/>
              </a:rPr>
              <a:t>, IL-2, Granzyme B and Granzyme C expression in CD8</a:t>
            </a:r>
            <a:r>
              <a:rPr lang="en-US" sz="1600" b="1" baseline="30000" dirty="0">
                <a:latin typeface="Arial"/>
                <a:cs typeface="Arial"/>
              </a:rPr>
              <a:t>+</a:t>
            </a:r>
            <a:r>
              <a:rPr lang="en-US" sz="1600" b="1" dirty="0">
                <a:latin typeface="Arial"/>
                <a:cs typeface="Arial"/>
              </a:rPr>
              <a:t> T </a:t>
            </a:r>
            <a:r>
              <a:rPr lang="en-US" sz="1600" b="1" dirty="0" smtClean="0">
                <a:latin typeface="Arial"/>
                <a:cs typeface="Arial"/>
              </a:rPr>
              <a:t>cells. </a:t>
            </a:r>
            <a:r>
              <a:rPr lang="en-US" sz="1600" dirty="0" smtClean="0">
                <a:latin typeface="Arial"/>
                <a:cs typeface="Arial"/>
              </a:rPr>
              <a:t>Naïve </a:t>
            </a:r>
            <a:r>
              <a:rPr lang="en-US" sz="1600" dirty="0">
                <a:latin typeface="Arial"/>
                <a:cs typeface="Arial"/>
              </a:rPr>
              <a:t>CD8</a:t>
            </a:r>
            <a:r>
              <a:rPr lang="en-US" sz="1600" baseline="30000" dirty="0">
                <a:latin typeface="Arial"/>
                <a:cs typeface="Arial"/>
              </a:rPr>
              <a:t>+</a:t>
            </a:r>
            <a:r>
              <a:rPr lang="en-US" sz="1600" dirty="0">
                <a:latin typeface="Arial"/>
                <a:cs typeface="Arial"/>
              </a:rPr>
              <a:t> T cells were isolated from C57BL/6j mice and stimulated with plate-bound anti-CD3 mAb (10 μg/ml</a:t>
            </a:r>
            <a:r>
              <a:rPr lang="en-US" sz="1600" dirty="0" smtClean="0">
                <a:latin typeface="Arial"/>
                <a:cs typeface="Arial"/>
              </a:rPr>
              <a:t>) and anti-CD28 (</a:t>
            </a:r>
            <a:r>
              <a:rPr lang="en-US" sz="1600" dirty="0">
                <a:latin typeface="Arial"/>
                <a:cs typeface="Arial"/>
              </a:rPr>
              <a:t>5 μg/ml</a:t>
            </a:r>
            <a:r>
              <a:rPr lang="en-US" sz="1600" dirty="0" smtClean="0">
                <a:latin typeface="Arial"/>
                <a:cs typeface="Arial"/>
              </a:rPr>
              <a:t>) mAbs, </a:t>
            </a:r>
            <a:r>
              <a:rPr lang="en-US" sz="1600" dirty="0">
                <a:latin typeface="Arial"/>
                <a:cs typeface="Arial"/>
              </a:rPr>
              <a:t>in the presence or absence of IL-36β </a:t>
            </a:r>
            <a:r>
              <a:rPr lang="en-US" sz="1600" dirty="0" smtClean="0">
                <a:latin typeface="Arial"/>
                <a:cs typeface="Arial"/>
              </a:rPr>
              <a:t>(100 </a:t>
            </a:r>
            <a:r>
              <a:rPr lang="en-US" sz="1600" dirty="0" err="1">
                <a:latin typeface="Arial"/>
                <a:cs typeface="Arial"/>
              </a:rPr>
              <a:t>ng</a:t>
            </a:r>
            <a:r>
              <a:rPr lang="en-US" sz="1600" dirty="0">
                <a:latin typeface="Arial"/>
                <a:cs typeface="Arial"/>
              </a:rPr>
              <a:t>/ml</a:t>
            </a:r>
            <a:r>
              <a:rPr lang="en-US" sz="1600" dirty="0" smtClean="0">
                <a:latin typeface="Arial"/>
                <a:cs typeface="Arial"/>
              </a:rPr>
              <a:t>) for </a:t>
            </a:r>
            <a:r>
              <a:rPr lang="en-US" sz="1600" dirty="0">
                <a:latin typeface="Arial"/>
                <a:cs typeface="Arial"/>
              </a:rPr>
              <a:t>indicated lengths of </a:t>
            </a:r>
            <a:r>
              <a:rPr lang="en-US" sz="1600" dirty="0" smtClean="0">
                <a:latin typeface="Arial"/>
                <a:cs typeface="Arial"/>
              </a:rPr>
              <a:t>time. (A</a:t>
            </a:r>
            <a:r>
              <a:rPr lang="en-US" sz="1600" dirty="0">
                <a:latin typeface="Arial"/>
                <a:cs typeface="Arial"/>
              </a:rPr>
              <a:t>) Total </a:t>
            </a:r>
            <a:r>
              <a:rPr lang="en-US" sz="1600" dirty="0" smtClean="0">
                <a:latin typeface="Arial"/>
                <a:cs typeface="Arial"/>
              </a:rPr>
              <a:t>RNA of CD8</a:t>
            </a:r>
            <a:r>
              <a:rPr lang="en-US" sz="1600" baseline="30000" dirty="0" smtClean="0">
                <a:latin typeface="Arial"/>
                <a:cs typeface="Arial"/>
              </a:rPr>
              <a:t>+</a:t>
            </a:r>
            <a:r>
              <a:rPr lang="en-US" sz="1600" dirty="0" smtClean="0">
                <a:latin typeface="Arial"/>
                <a:cs typeface="Arial"/>
              </a:rPr>
              <a:t> T cells were subjected quantitative </a:t>
            </a:r>
            <a:r>
              <a:rPr lang="en-US" sz="1600" dirty="0">
                <a:latin typeface="Arial"/>
                <a:cs typeface="Arial"/>
              </a:rPr>
              <a:t>RT-PCR analysis for IFN-</a:t>
            </a:r>
            <a:r>
              <a:rPr lang="en-US" sz="1600" dirty="0" err="1">
                <a:latin typeface="Arial"/>
                <a:cs typeface="Arial"/>
              </a:rPr>
              <a:t>γ</a:t>
            </a:r>
            <a:r>
              <a:rPr lang="en-US" sz="1600" dirty="0">
                <a:latin typeface="Arial"/>
                <a:cs typeface="Arial"/>
              </a:rPr>
              <a:t>, IL-2, Granzyme B and Granzyme </a:t>
            </a:r>
            <a:r>
              <a:rPr lang="en-US" sz="1600" dirty="0" smtClean="0">
                <a:latin typeface="Arial"/>
                <a:cs typeface="Arial"/>
              </a:rPr>
              <a:t>C. </a:t>
            </a:r>
            <a:r>
              <a:rPr lang="en-US" sz="1600" dirty="0">
                <a:latin typeface="Arial"/>
                <a:cs typeface="Arial"/>
              </a:rPr>
              <a:t>RQ (relative quantification values) were calculated based </a:t>
            </a:r>
            <a:r>
              <a:rPr lang="en-US" sz="1600" dirty="0" smtClean="0">
                <a:latin typeface="Arial"/>
                <a:cs typeface="Arial"/>
              </a:rPr>
              <a:t>on ΔΔCT method. (B</a:t>
            </a:r>
            <a:r>
              <a:rPr lang="en-US" sz="1600" dirty="0">
                <a:latin typeface="Arial"/>
                <a:cs typeface="Arial"/>
              </a:rPr>
              <a:t>) The </a:t>
            </a:r>
            <a:r>
              <a:rPr lang="en-US" sz="1600" dirty="0" smtClean="0">
                <a:latin typeface="Arial"/>
                <a:cs typeface="Arial"/>
              </a:rPr>
              <a:t>levels </a:t>
            </a:r>
            <a:r>
              <a:rPr lang="en-US" sz="1600" dirty="0">
                <a:latin typeface="Arial"/>
                <a:cs typeface="Arial"/>
              </a:rPr>
              <a:t>of IFN</a:t>
            </a:r>
            <a:r>
              <a:rPr lang="en-US" sz="1600" dirty="0" smtClean="0">
                <a:latin typeface="Arial"/>
                <a:cs typeface="Arial"/>
              </a:rPr>
              <a:t>-</a:t>
            </a:r>
            <a:r>
              <a:rPr lang="en-US" sz="1600" dirty="0" err="1">
                <a:latin typeface="Arial"/>
                <a:cs typeface="Arial"/>
              </a:rPr>
              <a:t>γ</a:t>
            </a:r>
            <a:r>
              <a:rPr lang="en-US" sz="1600" dirty="0" smtClean="0">
                <a:latin typeface="Arial"/>
                <a:cs typeface="Arial"/>
              </a:rPr>
              <a:t> </a:t>
            </a:r>
            <a:r>
              <a:rPr lang="en-US" sz="1600" dirty="0">
                <a:latin typeface="Arial"/>
                <a:cs typeface="Arial"/>
              </a:rPr>
              <a:t>and IL-2 at </a:t>
            </a:r>
            <a:r>
              <a:rPr lang="en-US" sz="1600" dirty="0" smtClean="0">
                <a:latin typeface="Arial"/>
                <a:cs typeface="Arial"/>
              </a:rPr>
              <a:t>24, 48 and 72 </a:t>
            </a:r>
            <a:r>
              <a:rPr lang="en-US" sz="1600" dirty="0">
                <a:latin typeface="Arial"/>
                <a:cs typeface="Arial"/>
              </a:rPr>
              <a:t>hr </a:t>
            </a:r>
            <a:r>
              <a:rPr lang="en-US" sz="1600" dirty="0" smtClean="0">
                <a:latin typeface="Arial"/>
                <a:cs typeface="Arial"/>
              </a:rPr>
              <a:t>were measured </a:t>
            </a:r>
            <a:r>
              <a:rPr lang="en-US" sz="1600" dirty="0">
                <a:latin typeface="Arial"/>
                <a:cs typeface="Arial"/>
              </a:rPr>
              <a:t>by </a:t>
            </a:r>
            <a:r>
              <a:rPr lang="en-US" sz="1600" dirty="0" smtClean="0">
                <a:latin typeface="Arial"/>
                <a:cs typeface="Arial"/>
              </a:rPr>
              <a:t>ELISA method. (C) </a:t>
            </a:r>
            <a:r>
              <a:rPr lang="en-US" sz="1600" dirty="0">
                <a:latin typeface="Arial"/>
                <a:cs typeface="Arial"/>
              </a:rPr>
              <a:t>The levels of IFN</a:t>
            </a:r>
            <a:r>
              <a:rPr lang="en-US" sz="1600" dirty="0" smtClean="0">
                <a:latin typeface="Arial"/>
                <a:cs typeface="Arial"/>
              </a:rPr>
              <a:t>-</a:t>
            </a:r>
            <a:r>
              <a:rPr lang="en-US" sz="1600" dirty="0" err="1">
                <a:latin typeface="Arial"/>
                <a:cs typeface="Arial"/>
              </a:rPr>
              <a:t>γ</a:t>
            </a:r>
            <a:r>
              <a:rPr lang="en-US" sz="1600" dirty="0" smtClean="0">
                <a:latin typeface="Arial"/>
                <a:cs typeface="Arial"/>
              </a:rPr>
              <a:t> in CD8</a:t>
            </a:r>
            <a:r>
              <a:rPr lang="en-US" sz="1600" baseline="30000" dirty="0" smtClean="0">
                <a:latin typeface="Arial"/>
                <a:cs typeface="Arial"/>
              </a:rPr>
              <a:t>+</a:t>
            </a:r>
            <a:r>
              <a:rPr lang="en-US" sz="1600" dirty="0" smtClean="0">
                <a:latin typeface="Arial"/>
                <a:cs typeface="Arial"/>
              </a:rPr>
              <a:t> T cells at 48 hr were determined by flow cytometry</a:t>
            </a:r>
            <a:r>
              <a:rPr lang="en-US" sz="1600" dirty="0">
                <a:latin typeface="Arial"/>
                <a:cs typeface="Arial"/>
              </a:rPr>
              <a:t>. Data are shown as mean ± SEM. ***p &lt; 0.001, **p &lt; 0.01, or *p &lt; 0.05 by </a:t>
            </a:r>
            <a:r>
              <a:rPr lang="en-US" sz="1600" dirty="0" smtClean="0">
                <a:latin typeface="Arial"/>
                <a:cs typeface="Arial"/>
              </a:rPr>
              <a:t>unpaired </a:t>
            </a:r>
            <a:r>
              <a:rPr lang="en-US" sz="1600" i="1" dirty="0" smtClean="0">
                <a:latin typeface="Arial"/>
                <a:cs typeface="Arial"/>
              </a:rPr>
              <a:t>t </a:t>
            </a:r>
            <a:r>
              <a:rPr lang="en-US" sz="1600" dirty="0" smtClean="0">
                <a:latin typeface="Arial"/>
                <a:cs typeface="Arial"/>
              </a:rPr>
              <a:t>test. </a:t>
            </a:r>
            <a:r>
              <a:rPr lang="en-US" sz="1600" dirty="0">
                <a:latin typeface="Arial"/>
                <a:cs typeface="Arial"/>
              </a:rPr>
              <a:t>The experiment was repeated independently three times. </a:t>
            </a:r>
          </a:p>
        </p:txBody>
      </p:sp>
      <p:sp>
        <p:nvSpPr>
          <p:cNvPr id="5" name="TextBox 4"/>
          <p:cNvSpPr txBox="1"/>
          <p:nvPr/>
        </p:nvSpPr>
        <p:spPr>
          <a:xfrm>
            <a:off x="8003889" y="6499073"/>
            <a:ext cx="1185428" cy="369332"/>
          </a:xfrm>
          <a:prstGeom prst="rect">
            <a:avLst/>
          </a:prstGeom>
          <a:noFill/>
        </p:spPr>
        <p:txBody>
          <a:bodyPr wrap="none" rtlCol="0">
            <a:spAutoFit/>
          </a:bodyPr>
          <a:lstStyle/>
          <a:p>
            <a:r>
              <a:rPr lang="en-US" altLang="zh-CN" dirty="0" smtClean="0">
                <a:solidFill>
                  <a:srgbClr val="0000FF"/>
                </a:solidFill>
                <a:latin typeface="Arial"/>
                <a:cs typeface="Arial"/>
              </a:rPr>
              <a:t>Figure S1</a:t>
            </a:r>
            <a:endParaRPr lang="zh-CN" altLang="en-US" dirty="0">
              <a:solidFill>
                <a:srgbClr val="0000FF"/>
              </a:solidFill>
              <a:latin typeface="Arial"/>
              <a:cs typeface="Arial"/>
            </a:endParaRPr>
          </a:p>
        </p:txBody>
      </p:sp>
    </p:spTree>
    <p:extLst>
      <p:ext uri="{BB962C8B-B14F-4D97-AF65-F5344CB8AC3E}">
        <p14:creationId xmlns:p14="http://schemas.microsoft.com/office/powerpoint/2010/main" val="885034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 name="图表 1"/>
          <p:cNvGraphicFramePr>
            <a:graphicFrameLocks/>
          </p:cNvGraphicFramePr>
          <p:nvPr>
            <p:extLst>
              <p:ext uri="{D42A27DB-BD31-4B8C-83A1-F6EECF244321}">
                <p14:modId xmlns:p14="http://schemas.microsoft.com/office/powerpoint/2010/main" val="2070596289"/>
              </p:ext>
            </p:extLst>
          </p:nvPr>
        </p:nvGraphicFramePr>
        <p:xfrm>
          <a:off x="4780657" y="856346"/>
          <a:ext cx="3227635" cy="2836545"/>
        </p:xfrm>
        <a:graphic>
          <a:graphicData uri="http://schemas.openxmlformats.org/drawingml/2006/chart">
            <c:chart xmlns:c="http://schemas.openxmlformats.org/drawingml/2006/chart" xmlns:r="http://schemas.openxmlformats.org/officeDocument/2006/relationships" r:id="rId3"/>
          </a:graphicData>
        </a:graphic>
      </p:graphicFrame>
      <p:sp>
        <p:nvSpPr>
          <p:cNvPr id="36" name="TextBox 35"/>
          <p:cNvSpPr txBox="1"/>
          <p:nvPr/>
        </p:nvSpPr>
        <p:spPr>
          <a:xfrm rot="16200000">
            <a:off x="3936740" y="1805377"/>
            <a:ext cx="1381508" cy="338554"/>
          </a:xfrm>
          <a:prstGeom prst="rect">
            <a:avLst/>
          </a:prstGeom>
          <a:noFill/>
        </p:spPr>
        <p:txBody>
          <a:bodyPr wrap="none" rtlCol="0">
            <a:spAutoFit/>
          </a:bodyPr>
          <a:lstStyle/>
          <a:p>
            <a:r>
              <a:rPr lang="en-US" altLang="zh-CN" sz="1600" dirty="0" smtClean="0">
                <a:latin typeface="Arial"/>
                <a:cs typeface="Arial"/>
              </a:rPr>
              <a:t>IFN-</a:t>
            </a:r>
            <a:r>
              <a:rPr lang="en-US" altLang="zh-CN" sz="1600" dirty="0" err="1" smtClean="0">
                <a:latin typeface="Arial"/>
                <a:cs typeface="Arial"/>
              </a:rPr>
              <a:t>γ</a:t>
            </a:r>
            <a:r>
              <a:rPr lang="en-US" altLang="zh-CN" sz="1600" dirty="0" smtClean="0">
                <a:latin typeface="Arial"/>
                <a:cs typeface="Arial"/>
              </a:rPr>
              <a:t> (pg/ml)</a:t>
            </a:r>
            <a:endParaRPr lang="zh-CN" altLang="en-US" sz="1600" dirty="0">
              <a:latin typeface="Arial"/>
              <a:cs typeface="Arial"/>
            </a:endParaRPr>
          </a:p>
        </p:txBody>
      </p:sp>
      <p:sp>
        <p:nvSpPr>
          <p:cNvPr id="39" name="TextBox 38"/>
          <p:cNvSpPr txBox="1"/>
          <p:nvPr/>
        </p:nvSpPr>
        <p:spPr>
          <a:xfrm>
            <a:off x="6622820" y="533181"/>
            <a:ext cx="1385697" cy="323165"/>
          </a:xfrm>
          <a:prstGeom prst="rect">
            <a:avLst/>
          </a:prstGeom>
          <a:noFill/>
        </p:spPr>
        <p:txBody>
          <a:bodyPr wrap="none" rtlCol="0">
            <a:spAutoFit/>
          </a:bodyPr>
          <a:lstStyle/>
          <a:p>
            <a:r>
              <a:rPr lang="en-US" altLang="zh-CN" sz="1500" dirty="0" smtClean="0">
                <a:latin typeface="Arial"/>
                <a:cs typeface="Arial"/>
              </a:rPr>
              <a:t>IL-36β (</a:t>
            </a:r>
            <a:r>
              <a:rPr lang="en-US" altLang="zh-CN" sz="1500" dirty="0" err="1" smtClean="0">
                <a:latin typeface="Arial"/>
                <a:cs typeface="Arial"/>
              </a:rPr>
              <a:t>ng</a:t>
            </a:r>
            <a:r>
              <a:rPr lang="en-US" altLang="zh-CN" sz="1500" dirty="0" smtClean="0">
                <a:latin typeface="Arial"/>
                <a:cs typeface="Arial"/>
              </a:rPr>
              <a:t>/ml)</a:t>
            </a:r>
            <a:endParaRPr lang="zh-CN" altLang="en-US" sz="1500" dirty="0">
              <a:latin typeface="Arial"/>
              <a:cs typeface="Arial"/>
            </a:endParaRPr>
          </a:p>
        </p:txBody>
      </p:sp>
      <p:sp>
        <p:nvSpPr>
          <p:cNvPr id="42" name="TextBox 41"/>
          <p:cNvSpPr txBox="1"/>
          <p:nvPr/>
        </p:nvSpPr>
        <p:spPr>
          <a:xfrm>
            <a:off x="115753" y="71516"/>
            <a:ext cx="402674" cy="461665"/>
          </a:xfrm>
          <a:prstGeom prst="rect">
            <a:avLst/>
          </a:prstGeom>
          <a:noFill/>
        </p:spPr>
        <p:txBody>
          <a:bodyPr wrap="none" rtlCol="0">
            <a:spAutoFit/>
          </a:bodyPr>
          <a:lstStyle/>
          <a:p>
            <a:r>
              <a:rPr lang="en-US" sz="2400" dirty="0">
                <a:latin typeface="Arial"/>
                <a:cs typeface="Arial"/>
              </a:rPr>
              <a:t>A</a:t>
            </a:r>
          </a:p>
        </p:txBody>
      </p:sp>
      <p:sp>
        <p:nvSpPr>
          <p:cNvPr id="44" name="TextBox 43"/>
          <p:cNvSpPr txBox="1"/>
          <p:nvPr/>
        </p:nvSpPr>
        <p:spPr>
          <a:xfrm>
            <a:off x="8014703" y="6541068"/>
            <a:ext cx="1185428" cy="369332"/>
          </a:xfrm>
          <a:prstGeom prst="rect">
            <a:avLst/>
          </a:prstGeom>
          <a:noFill/>
        </p:spPr>
        <p:txBody>
          <a:bodyPr wrap="none" rtlCol="0">
            <a:spAutoFit/>
          </a:bodyPr>
          <a:lstStyle/>
          <a:p>
            <a:r>
              <a:rPr lang="en-US" altLang="zh-CN" dirty="0" smtClean="0">
                <a:solidFill>
                  <a:srgbClr val="0000FF"/>
                </a:solidFill>
                <a:latin typeface="Arial"/>
                <a:cs typeface="Arial"/>
              </a:rPr>
              <a:t>Figure S2</a:t>
            </a:r>
            <a:endParaRPr lang="zh-CN" altLang="en-US" dirty="0">
              <a:solidFill>
                <a:srgbClr val="0000FF"/>
              </a:solidFill>
              <a:latin typeface="Arial"/>
              <a:cs typeface="Arial"/>
            </a:endParaRPr>
          </a:p>
        </p:txBody>
      </p:sp>
      <p:sp>
        <p:nvSpPr>
          <p:cNvPr id="48" name="TextBox 47"/>
          <p:cNvSpPr txBox="1"/>
          <p:nvPr/>
        </p:nvSpPr>
        <p:spPr>
          <a:xfrm>
            <a:off x="6351881" y="1091711"/>
            <a:ext cx="266700" cy="457818"/>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r>
              <a:rPr lang="en-US" altLang="zh-CN" sz="1500" dirty="0" smtClean="0">
                <a:latin typeface="Arial"/>
                <a:cs typeface="Arial"/>
                <a:sym typeface="Symbol"/>
              </a:rPr>
              <a:t>*</a:t>
            </a:r>
          </a:p>
          <a:p>
            <a:pPr>
              <a:lnSpc>
                <a:spcPct val="50000"/>
              </a:lnSpc>
            </a:pPr>
            <a:r>
              <a:rPr lang="en-US" altLang="zh-CN" sz="1500" dirty="0" smtClean="0">
                <a:latin typeface="Arial"/>
                <a:cs typeface="Arial"/>
                <a:sym typeface="Symbol"/>
              </a:rPr>
              <a:t>*</a:t>
            </a:r>
          </a:p>
          <a:p>
            <a:pPr>
              <a:lnSpc>
                <a:spcPct val="50000"/>
              </a:lnSpc>
            </a:pPr>
            <a:r>
              <a:rPr lang="en-US" altLang="zh-CN" sz="1500" dirty="0" smtClean="0">
                <a:latin typeface="Arial"/>
                <a:cs typeface="Arial"/>
                <a:sym typeface="Symbol"/>
              </a:rPr>
              <a:t>*</a:t>
            </a:r>
            <a:endParaRPr lang="zh-CN" altLang="en-US" sz="1500" dirty="0">
              <a:latin typeface="Arial"/>
              <a:cs typeface="Arial"/>
            </a:endParaRPr>
          </a:p>
        </p:txBody>
      </p:sp>
      <p:sp>
        <p:nvSpPr>
          <p:cNvPr id="49" name="TextBox 48"/>
          <p:cNvSpPr txBox="1"/>
          <p:nvPr/>
        </p:nvSpPr>
        <p:spPr>
          <a:xfrm>
            <a:off x="6180312" y="1083555"/>
            <a:ext cx="266700" cy="457818"/>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r>
              <a:rPr lang="en-US" altLang="zh-CN" sz="1500" dirty="0" smtClean="0">
                <a:latin typeface="Arial"/>
                <a:cs typeface="Arial"/>
                <a:sym typeface="Symbol"/>
              </a:rPr>
              <a:t>*</a:t>
            </a:r>
          </a:p>
          <a:p>
            <a:pPr>
              <a:lnSpc>
                <a:spcPct val="50000"/>
              </a:lnSpc>
            </a:pPr>
            <a:r>
              <a:rPr lang="en-US" altLang="zh-CN" sz="1500" dirty="0" smtClean="0">
                <a:latin typeface="Arial"/>
                <a:cs typeface="Arial"/>
                <a:sym typeface="Symbol"/>
              </a:rPr>
              <a:t>*</a:t>
            </a:r>
          </a:p>
          <a:p>
            <a:pPr>
              <a:lnSpc>
                <a:spcPct val="50000"/>
              </a:lnSpc>
            </a:pPr>
            <a:r>
              <a:rPr lang="en-US" altLang="zh-CN" sz="1500" dirty="0" smtClean="0">
                <a:latin typeface="Arial"/>
                <a:cs typeface="Arial"/>
                <a:sym typeface="Symbol"/>
              </a:rPr>
              <a:t>*</a:t>
            </a:r>
            <a:endParaRPr lang="zh-CN" altLang="en-US" sz="1500" dirty="0">
              <a:latin typeface="Arial"/>
              <a:cs typeface="Arial"/>
            </a:endParaRPr>
          </a:p>
        </p:txBody>
      </p:sp>
      <p:sp>
        <p:nvSpPr>
          <p:cNvPr id="50" name="TextBox 49"/>
          <p:cNvSpPr txBox="1"/>
          <p:nvPr/>
        </p:nvSpPr>
        <p:spPr>
          <a:xfrm>
            <a:off x="6017452" y="1082940"/>
            <a:ext cx="266700" cy="457818"/>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r>
              <a:rPr lang="en-US" altLang="zh-CN" sz="1500" dirty="0" smtClean="0">
                <a:latin typeface="Arial"/>
                <a:cs typeface="Arial"/>
                <a:sym typeface="Symbol"/>
              </a:rPr>
              <a:t>*</a:t>
            </a:r>
          </a:p>
          <a:p>
            <a:pPr>
              <a:lnSpc>
                <a:spcPct val="50000"/>
              </a:lnSpc>
            </a:pPr>
            <a:r>
              <a:rPr lang="en-US" altLang="zh-CN" sz="1500" dirty="0" smtClean="0">
                <a:latin typeface="Arial"/>
                <a:cs typeface="Arial"/>
                <a:sym typeface="Symbol"/>
              </a:rPr>
              <a:t>*</a:t>
            </a:r>
          </a:p>
          <a:p>
            <a:pPr>
              <a:lnSpc>
                <a:spcPct val="50000"/>
              </a:lnSpc>
            </a:pPr>
            <a:r>
              <a:rPr lang="en-US" altLang="zh-CN" sz="1500" dirty="0" smtClean="0">
                <a:latin typeface="Arial"/>
                <a:cs typeface="Arial"/>
                <a:sym typeface="Symbol"/>
              </a:rPr>
              <a:t>*</a:t>
            </a:r>
            <a:endParaRPr lang="zh-CN" altLang="en-US" sz="1500" dirty="0">
              <a:latin typeface="Arial"/>
              <a:cs typeface="Arial"/>
            </a:endParaRPr>
          </a:p>
        </p:txBody>
      </p:sp>
      <p:sp>
        <p:nvSpPr>
          <p:cNvPr id="51" name="TextBox 50"/>
          <p:cNvSpPr txBox="1"/>
          <p:nvPr/>
        </p:nvSpPr>
        <p:spPr>
          <a:xfrm>
            <a:off x="5900335" y="2260680"/>
            <a:ext cx="266700" cy="342401"/>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endParaRPr lang="en-US" altLang="zh-CN" sz="1500" dirty="0" smtClean="0">
              <a:latin typeface="Arial"/>
              <a:cs typeface="Arial"/>
              <a:sym typeface="Symbol"/>
            </a:endParaRPr>
          </a:p>
          <a:p>
            <a:pPr>
              <a:lnSpc>
                <a:spcPct val="50000"/>
              </a:lnSpc>
            </a:pPr>
            <a:r>
              <a:rPr lang="en-US" altLang="zh-CN" sz="1500" dirty="0" smtClean="0">
                <a:latin typeface="Arial"/>
                <a:cs typeface="Arial"/>
                <a:sym typeface="Symbol"/>
              </a:rPr>
              <a:t>*</a:t>
            </a:r>
          </a:p>
        </p:txBody>
      </p:sp>
      <p:sp>
        <p:nvSpPr>
          <p:cNvPr id="52" name="TextBox 51"/>
          <p:cNvSpPr txBox="1"/>
          <p:nvPr/>
        </p:nvSpPr>
        <p:spPr>
          <a:xfrm>
            <a:off x="5748648" y="2530903"/>
            <a:ext cx="266700" cy="342401"/>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endParaRPr lang="en-US" altLang="zh-CN" sz="1500" dirty="0" smtClean="0">
              <a:latin typeface="Arial"/>
              <a:cs typeface="Arial"/>
              <a:sym typeface="Symbol"/>
            </a:endParaRPr>
          </a:p>
          <a:p>
            <a:pPr>
              <a:lnSpc>
                <a:spcPct val="50000"/>
              </a:lnSpc>
            </a:pPr>
            <a:r>
              <a:rPr lang="en-US" altLang="zh-CN" sz="1500" dirty="0" smtClean="0">
                <a:latin typeface="Arial"/>
                <a:cs typeface="Arial"/>
                <a:sym typeface="Symbol"/>
              </a:rPr>
              <a:t>*</a:t>
            </a:r>
          </a:p>
        </p:txBody>
      </p:sp>
      <p:sp>
        <p:nvSpPr>
          <p:cNvPr id="58" name="TextBox 57"/>
          <p:cNvSpPr txBox="1"/>
          <p:nvPr/>
        </p:nvSpPr>
        <p:spPr>
          <a:xfrm>
            <a:off x="7565192" y="2834732"/>
            <a:ext cx="266700" cy="342401"/>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endParaRPr lang="en-US" altLang="zh-CN" sz="1500" dirty="0" smtClean="0">
              <a:latin typeface="Arial"/>
              <a:cs typeface="Arial"/>
              <a:sym typeface="Symbol"/>
            </a:endParaRPr>
          </a:p>
          <a:p>
            <a:pPr>
              <a:lnSpc>
                <a:spcPct val="50000"/>
              </a:lnSpc>
            </a:pPr>
            <a:r>
              <a:rPr lang="en-US" altLang="zh-CN" sz="1500" dirty="0" smtClean="0">
                <a:latin typeface="Arial"/>
                <a:cs typeface="Arial"/>
                <a:sym typeface="Symbol"/>
              </a:rPr>
              <a:t>*</a:t>
            </a:r>
          </a:p>
        </p:txBody>
      </p:sp>
      <p:sp>
        <p:nvSpPr>
          <p:cNvPr id="59" name="TextBox 58"/>
          <p:cNvSpPr txBox="1"/>
          <p:nvPr/>
        </p:nvSpPr>
        <p:spPr>
          <a:xfrm>
            <a:off x="7412798" y="2851668"/>
            <a:ext cx="266700" cy="342401"/>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endParaRPr lang="en-US" altLang="zh-CN" sz="1500" dirty="0" smtClean="0">
              <a:latin typeface="Arial"/>
              <a:cs typeface="Arial"/>
              <a:sym typeface="Symbol"/>
            </a:endParaRPr>
          </a:p>
          <a:p>
            <a:pPr>
              <a:lnSpc>
                <a:spcPct val="50000"/>
              </a:lnSpc>
            </a:pPr>
            <a:r>
              <a:rPr lang="en-US" altLang="zh-CN" sz="1500" dirty="0" smtClean="0">
                <a:latin typeface="Arial"/>
                <a:cs typeface="Arial"/>
                <a:sym typeface="Symbol"/>
              </a:rPr>
              <a:t>*</a:t>
            </a:r>
          </a:p>
        </p:txBody>
      </p:sp>
      <p:sp>
        <p:nvSpPr>
          <p:cNvPr id="60" name="TextBox 59"/>
          <p:cNvSpPr txBox="1"/>
          <p:nvPr/>
        </p:nvSpPr>
        <p:spPr>
          <a:xfrm>
            <a:off x="7260401" y="2902467"/>
            <a:ext cx="266700" cy="342401"/>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endParaRPr lang="en-US" altLang="zh-CN" sz="1500" dirty="0" smtClean="0">
              <a:latin typeface="Arial"/>
              <a:cs typeface="Arial"/>
              <a:sym typeface="Symbol"/>
            </a:endParaRPr>
          </a:p>
          <a:p>
            <a:pPr>
              <a:lnSpc>
                <a:spcPct val="50000"/>
              </a:lnSpc>
            </a:pPr>
            <a:r>
              <a:rPr lang="en-US" altLang="zh-CN" sz="1500" dirty="0" smtClean="0">
                <a:latin typeface="Arial"/>
                <a:cs typeface="Arial"/>
                <a:sym typeface="Symbol"/>
              </a:rPr>
              <a:t>*</a:t>
            </a:r>
          </a:p>
        </p:txBody>
      </p:sp>
      <p:sp>
        <p:nvSpPr>
          <p:cNvPr id="65" name="TextBox 64"/>
          <p:cNvSpPr txBox="1"/>
          <p:nvPr/>
        </p:nvSpPr>
        <p:spPr>
          <a:xfrm>
            <a:off x="7565417" y="2557982"/>
            <a:ext cx="266700" cy="457818"/>
          </a:xfrm>
          <a:prstGeom prst="rect">
            <a:avLst/>
          </a:prstGeom>
          <a:noFill/>
        </p:spPr>
        <p:txBody>
          <a:bodyPr wrap="square" rtlCol="0">
            <a:spAutoFit/>
          </a:bodyPr>
          <a:lstStyle/>
          <a:p>
            <a:pPr>
              <a:lnSpc>
                <a:spcPct val="50000"/>
              </a:lnSpc>
            </a:pPr>
            <a:r>
              <a:rPr lang="zh-CN" altLang="en-US" sz="1500" dirty="0" smtClean="0">
                <a:solidFill>
                  <a:srgbClr val="FF00FF"/>
                </a:solidFill>
                <a:latin typeface="Arial"/>
                <a:cs typeface="Arial"/>
                <a:sym typeface="Symbol"/>
              </a:rPr>
              <a:t> </a:t>
            </a:r>
            <a:r>
              <a:rPr lang="en-US" altLang="zh-CN" sz="1500" dirty="0" smtClean="0">
                <a:solidFill>
                  <a:srgbClr val="FF00FF"/>
                </a:solidFill>
                <a:latin typeface="Arial"/>
                <a:cs typeface="Arial"/>
                <a:sym typeface="Symbol"/>
              </a:rPr>
              <a:t>*</a:t>
            </a:r>
          </a:p>
          <a:p>
            <a:pPr>
              <a:lnSpc>
                <a:spcPct val="50000"/>
              </a:lnSpc>
            </a:pPr>
            <a:r>
              <a:rPr lang="en-US" altLang="zh-CN" sz="1500" dirty="0" smtClean="0">
                <a:solidFill>
                  <a:srgbClr val="FF00FF"/>
                </a:solidFill>
                <a:latin typeface="Arial"/>
                <a:cs typeface="Arial"/>
                <a:sym typeface="Symbol"/>
              </a:rPr>
              <a:t>*</a:t>
            </a:r>
          </a:p>
          <a:p>
            <a:pPr>
              <a:lnSpc>
                <a:spcPct val="50000"/>
              </a:lnSpc>
            </a:pPr>
            <a:r>
              <a:rPr lang="en-US" altLang="zh-CN" sz="1500" dirty="0" smtClean="0">
                <a:solidFill>
                  <a:srgbClr val="FF00FF"/>
                </a:solidFill>
                <a:latin typeface="Arial"/>
                <a:cs typeface="Arial"/>
                <a:sym typeface="Symbol"/>
              </a:rPr>
              <a:t>*</a:t>
            </a:r>
            <a:endParaRPr lang="zh-CN" altLang="en-US" sz="1500" dirty="0">
              <a:solidFill>
                <a:srgbClr val="FF00FF"/>
              </a:solidFill>
              <a:latin typeface="Arial"/>
              <a:cs typeface="Arial"/>
            </a:endParaRPr>
          </a:p>
        </p:txBody>
      </p:sp>
      <p:sp>
        <p:nvSpPr>
          <p:cNvPr id="67" name="TextBox 66"/>
          <p:cNvSpPr txBox="1"/>
          <p:nvPr/>
        </p:nvSpPr>
        <p:spPr>
          <a:xfrm>
            <a:off x="7413023" y="2557985"/>
            <a:ext cx="266700" cy="457818"/>
          </a:xfrm>
          <a:prstGeom prst="rect">
            <a:avLst/>
          </a:prstGeom>
          <a:noFill/>
        </p:spPr>
        <p:txBody>
          <a:bodyPr wrap="square" rtlCol="0">
            <a:spAutoFit/>
          </a:bodyPr>
          <a:lstStyle/>
          <a:p>
            <a:pPr>
              <a:lnSpc>
                <a:spcPct val="50000"/>
              </a:lnSpc>
            </a:pPr>
            <a:r>
              <a:rPr lang="zh-CN" altLang="en-US" sz="1500" dirty="0" smtClean="0">
                <a:solidFill>
                  <a:srgbClr val="FF00FF"/>
                </a:solidFill>
                <a:latin typeface="Arial"/>
                <a:cs typeface="Arial"/>
                <a:sym typeface="Symbol"/>
              </a:rPr>
              <a:t> </a:t>
            </a:r>
            <a:r>
              <a:rPr lang="en-US" altLang="zh-CN" sz="1500" dirty="0" smtClean="0">
                <a:solidFill>
                  <a:srgbClr val="FF00FF"/>
                </a:solidFill>
                <a:latin typeface="Arial"/>
                <a:cs typeface="Arial"/>
                <a:sym typeface="Symbol"/>
              </a:rPr>
              <a:t>*</a:t>
            </a:r>
          </a:p>
          <a:p>
            <a:pPr>
              <a:lnSpc>
                <a:spcPct val="50000"/>
              </a:lnSpc>
            </a:pPr>
            <a:r>
              <a:rPr lang="en-US" altLang="zh-CN" sz="1500" dirty="0" smtClean="0">
                <a:solidFill>
                  <a:srgbClr val="FF00FF"/>
                </a:solidFill>
                <a:latin typeface="Arial"/>
                <a:cs typeface="Arial"/>
                <a:sym typeface="Symbol"/>
              </a:rPr>
              <a:t>*</a:t>
            </a:r>
          </a:p>
          <a:p>
            <a:pPr>
              <a:lnSpc>
                <a:spcPct val="50000"/>
              </a:lnSpc>
            </a:pPr>
            <a:r>
              <a:rPr lang="en-US" altLang="zh-CN" sz="1500" dirty="0" smtClean="0">
                <a:solidFill>
                  <a:srgbClr val="FF00FF"/>
                </a:solidFill>
                <a:latin typeface="Arial"/>
                <a:cs typeface="Arial"/>
                <a:sym typeface="Symbol"/>
              </a:rPr>
              <a:t>*</a:t>
            </a:r>
            <a:endParaRPr lang="zh-CN" altLang="en-US" sz="1500" dirty="0">
              <a:solidFill>
                <a:srgbClr val="FF00FF"/>
              </a:solidFill>
              <a:latin typeface="Arial"/>
              <a:cs typeface="Arial"/>
            </a:endParaRPr>
          </a:p>
        </p:txBody>
      </p:sp>
      <p:sp>
        <p:nvSpPr>
          <p:cNvPr id="68" name="TextBox 67"/>
          <p:cNvSpPr txBox="1"/>
          <p:nvPr/>
        </p:nvSpPr>
        <p:spPr>
          <a:xfrm>
            <a:off x="7260629" y="2642653"/>
            <a:ext cx="266700" cy="457818"/>
          </a:xfrm>
          <a:prstGeom prst="rect">
            <a:avLst/>
          </a:prstGeom>
          <a:noFill/>
        </p:spPr>
        <p:txBody>
          <a:bodyPr wrap="square" rtlCol="0">
            <a:spAutoFit/>
          </a:bodyPr>
          <a:lstStyle/>
          <a:p>
            <a:pPr>
              <a:lnSpc>
                <a:spcPct val="50000"/>
              </a:lnSpc>
            </a:pPr>
            <a:r>
              <a:rPr lang="zh-CN" altLang="en-US" sz="1500" dirty="0" smtClean="0">
                <a:solidFill>
                  <a:srgbClr val="FF00FF"/>
                </a:solidFill>
                <a:latin typeface="Arial"/>
                <a:cs typeface="Arial"/>
                <a:sym typeface="Symbol"/>
              </a:rPr>
              <a:t> </a:t>
            </a:r>
            <a:r>
              <a:rPr lang="en-US" altLang="zh-CN" sz="1500" dirty="0" smtClean="0">
                <a:solidFill>
                  <a:srgbClr val="FF00FF"/>
                </a:solidFill>
                <a:latin typeface="Arial"/>
                <a:cs typeface="Arial"/>
                <a:sym typeface="Symbol"/>
              </a:rPr>
              <a:t>*</a:t>
            </a:r>
          </a:p>
          <a:p>
            <a:pPr>
              <a:lnSpc>
                <a:spcPct val="50000"/>
              </a:lnSpc>
            </a:pPr>
            <a:r>
              <a:rPr lang="en-US" altLang="zh-CN" sz="1500" dirty="0" smtClean="0">
                <a:solidFill>
                  <a:srgbClr val="FF00FF"/>
                </a:solidFill>
                <a:latin typeface="Arial"/>
                <a:cs typeface="Arial"/>
                <a:sym typeface="Symbol"/>
              </a:rPr>
              <a:t>*</a:t>
            </a:r>
          </a:p>
          <a:p>
            <a:pPr>
              <a:lnSpc>
                <a:spcPct val="50000"/>
              </a:lnSpc>
            </a:pPr>
            <a:r>
              <a:rPr lang="en-US" altLang="zh-CN" sz="1500" dirty="0" smtClean="0">
                <a:solidFill>
                  <a:srgbClr val="FF00FF"/>
                </a:solidFill>
                <a:latin typeface="Arial"/>
                <a:cs typeface="Arial"/>
                <a:sym typeface="Symbol"/>
              </a:rPr>
              <a:t>*</a:t>
            </a:r>
            <a:endParaRPr lang="zh-CN" altLang="en-US" sz="1500" dirty="0">
              <a:solidFill>
                <a:srgbClr val="FF00FF"/>
              </a:solidFill>
              <a:latin typeface="Arial"/>
              <a:cs typeface="Arial"/>
            </a:endParaRPr>
          </a:p>
        </p:txBody>
      </p:sp>
      <p:sp>
        <p:nvSpPr>
          <p:cNvPr id="69" name="TextBox 68"/>
          <p:cNvSpPr txBox="1"/>
          <p:nvPr/>
        </p:nvSpPr>
        <p:spPr>
          <a:xfrm>
            <a:off x="7108939" y="2896648"/>
            <a:ext cx="266700" cy="457818"/>
          </a:xfrm>
          <a:prstGeom prst="rect">
            <a:avLst/>
          </a:prstGeom>
          <a:noFill/>
        </p:spPr>
        <p:txBody>
          <a:bodyPr wrap="square" rtlCol="0">
            <a:spAutoFit/>
          </a:bodyPr>
          <a:lstStyle/>
          <a:p>
            <a:pPr>
              <a:lnSpc>
                <a:spcPct val="50000"/>
              </a:lnSpc>
            </a:pPr>
            <a:r>
              <a:rPr lang="zh-CN" altLang="en-US" sz="1500" dirty="0" smtClean="0">
                <a:solidFill>
                  <a:srgbClr val="FF00FF"/>
                </a:solidFill>
                <a:latin typeface="Arial"/>
                <a:cs typeface="Arial"/>
                <a:sym typeface="Symbol"/>
              </a:rPr>
              <a:t> </a:t>
            </a:r>
            <a:r>
              <a:rPr lang="en-US" altLang="zh-CN" sz="1500" dirty="0" smtClean="0">
                <a:solidFill>
                  <a:srgbClr val="FF00FF"/>
                </a:solidFill>
                <a:latin typeface="Arial"/>
                <a:cs typeface="Arial"/>
                <a:sym typeface="Symbol"/>
              </a:rPr>
              <a:t>*</a:t>
            </a:r>
          </a:p>
          <a:p>
            <a:pPr>
              <a:lnSpc>
                <a:spcPct val="50000"/>
              </a:lnSpc>
            </a:pPr>
            <a:r>
              <a:rPr lang="en-US" altLang="zh-CN" sz="1500" dirty="0" smtClean="0">
                <a:solidFill>
                  <a:srgbClr val="FF00FF"/>
                </a:solidFill>
                <a:latin typeface="Arial"/>
                <a:cs typeface="Arial"/>
                <a:sym typeface="Symbol"/>
              </a:rPr>
              <a:t>*</a:t>
            </a:r>
          </a:p>
          <a:p>
            <a:pPr>
              <a:lnSpc>
                <a:spcPct val="50000"/>
              </a:lnSpc>
            </a:pPr>
            <a:r>
              <a:rPr lang="en-US" altLang="zh-CN" sz="1500" dirty="0" smtClean="0">
                <a:solidFill>
                  <a:srgbClr val="FF00FF"/>
                </a:solidFill>
                <a:latin typeface="Arial"/>
                <a:cs typeface="Arial"/>
                <a:sym typeface="Symbol"/>
              </a:rPr>
              <a:t>*</a:t>
            </a:r>
            <a:endParaRPr lang="zh-CN" altLang="en-US" sz="1500" dirty="0">
              <a:solidFill>
                <a:srgbClr val="FF00FF"/>
              </a:solidFill>
              <a:latin typeface="Arial"/>
              <a:cs typeface="Arial"/>
            </a:endParaRPr>
          </a:p>
        </p:txBody>
      </p:sp>
      <p:sp>
        <p:nvSpPr>
          <p:cNvPr id="70" name="TextBox 69"/>
          <p:cNvSpPr txBox="1"/>
          <p:nvPr/>
        </p:nvSpPr>
        <p:spPr>
          <a:xfrm>
            <a:off x="6956542" y="3015179"/>
            <a:ext cx="266700" cy="342401"/>
          </a:xfrm>
          <a:prstGeom prst="rect">
            <a:avLst/>
          </a:prstGeom>
          <a:noFill/>
        </p:spPr>
        <p:txBody>
          <a:bodyPr wrap="square" rtlCol="0">
            <a:spAutoFit/>
          </a:bodyPr>
          <a:lstStyle/>
          <a:p>
            <a:pPr>
              <a:lnSpc>
                <a:spcPct val="50000"/>
              </a:lnSpc>
            </a:pPr>
            <a:r>
              <a:rPr lang="zh-CN" altLang="en-US" sz="1500" dirty="0" smtClean="0">
                <a:solidFill>
                  <a:srgbClr val="FF00FF"/>
                </a:solidFill>
                <a:latin typeface="Arial"/>
                <a:cs typeface="Arial"/>
                <a:sym typeface="Symbol"/>
              </a:rPr>
              <a:t> </a:t>
            </a:r>
            <a:r>
              <a:rPr lang="en-US" altLang="zh-CN" sz="1500" dirty="0" smtClean="0">
                <a:solidFill>
                  <a:srgbClr val="FF00FF"/>
                </a:solidFill>
                <a:latin typeface="Arial"/>
                <a:cs typeface="Arial"/>
                <a:sym typeface="Symbol"/>
              </a:rPr>
              <a:t>*</a:t>
            </a:r>
          </a:p>
          <a:p>
            <a:pPr>
              <a:lnSpc>
                <a:spcPct val="50000"/>
              </a:lnSpc>
            </a:pPr>
            <a:r>
              <a:rPr lang="en-US" altLang="zh-CN" sz="1500" dirty="0" smtClean="0">
                <a:solidFill>
                  <a:srgbClr val="FF00FF"/>
                </a:solidFill>
                <a:latin typeface="Arial"/>
                <a:cs typeface="Arial"/>
                <a:sym typeface="Symbol"/>
              </a:rPr>
              <a:t>*</a:t>
            </a:r>
          </a:p>
        </p:txBody>
      </p:sp>
      <p:sp>
        <p:nvSpPr>
          <p:cNvPr id="71" name="TextBox 70"/>
          <p:cNvSpPr txBox="1"/>
          <p:nvPr/>
        </p:nvSpPr>
        <p:spPr>
          <a:xfrm>
            <a:off x="6804852" y="2896648"/>
            <a:ext cx="266700" cy="457818"/>
          </a:xfrm>
          <a:prstGeom prst="rect">
            <a:avLst/>
          </a:prstGeom>
          <a:noFill/>
        </p:spPr>
        <p:txBody>
          <a:bodyPr wrap="square" rtlCol="0">
            <a:spAutoFit/>
          </a:bodyPr>
          <a:lstStyle/>
          <a:p>
            <a:pPr>
              <a:lnSpc>
                <a:spcPct val="50000"/>
              </a:lnSpc>
            </a:pPr>
            <a:r>
              <a:rPr lang="zh-CN" altLang="en-US" sz="1500" dirty="0" smtClean="0">
                <a:solidFill>
                  <a:srgbClr val="FF00FF"/>
                </a:solidFill>
                <a:latin typeface="Arial"/>
                <a:cs typeface="Arial"/>
                <a:sym typeface="Symbol"/>
              </a:rPr>
              <a:t> </a:t>
            </a:r>
            <a:endParaRPr lang="en-US" altLang="zh-CN" sz="1500" dirty="0" smtClean="0">
              <a:solidFill>
                <a:srgbClr val="FF00FF"/>
              </a:solidFill>
              <a:latin typeface="Arial"/>
              <a:cs typeface="Arial"/>
              <a:sym typeface="Symbol"/>
            </a:endParaRPr>
          </a:p>
          <a:p>
            <a:pPr>
              <a:lnSpc>
                <a:spcPct val="50000"/>
              </a:lnSpc>
            </a:pPr>
            <a:endParaRPr lang="en-US" altLang="zh-CN" sz="1500" dirty="0" smtClean="0">
              <a:solidFill>
                <a:srgbClr val="FF00FF"/>
              </a:solidFill>
              <a:latin typeface="Arial"/>
              <a:cs typeface="Arial"/>
              <a:sym typeface="Symbol"/>
            </a:endParaRPr>
          </a:p>
          <a:p>
            <a:pPr>
              <a:lnSpc>
                <a:spcPct val="50000"/>
              </a:lnSpc>
            </a:pPr>
            <a:r>
              <a:rPr lang="en-US" altLang="zh-CN" sz="1500" dirty="0" smtClean="0">
                <a:solidFill>
                  <a:srgbClr val="FF00FF"/>
                </a:solidFill>
                <a:latin typeface="Arial"/>
                <a:cs typeface="Arial"/>
                <a:sym typeface="Symbol"/>
              </a:rPr>
              <a:t>*</a:t>
            </a:r>
            <a:endParaRPr lang="zh-CN" altLang="en-US" sz="1500" dirty="0">
              <a:solidFill>
                <a:srgbClr val="FF00FF"/>
              </a:solidFill>
              <a:latin typeface="Arial"/>
              <a:cs typeface="Arial"/>
            </a:endParaRPr>
          </a:p>
        </p:txBody>
      </p:sp>
      <p:graphicFrame>
        <p:nvGraphicFramePr>
          <p:cNvPr id="66" name="图表 10"/>
          <p:cNvGraphicFramePr>
            <a:graphicFrameLocks/>
          </p:cNvGraphicFramePr>
          <p:nvPr>
            <p:extLst>
              <p:ext uri="{D42A27DB-BD31-4B8C-83A1-F6EECF244321}">
                <p14:modId xmlns:p14="http://schemas.microsoft.com/office/powerpoint/2010/main" val="1927245946"/>
              </p:ext>
            </p:extLst>
          </p:nvPr>
        </p:nvGraphicFramePr>
        <p:xfrm>
          <a:off x="379045" y="1011176"/>
          <a:ext cx="3430955" cy="2712085"/>
        </p:xfrm>
        <a:graphic>
          <a:graphicData uri="http://schemas.openxmlformats.org/drawingml/2006/chart">
            <c:chart xmlns:c="http://schemas.openxmlformats.org/drawingml/2006/chart" xmlns:r="http://schemas.openxmlformats.org/officeDocument/2006/relationships" r:id="rId4"/>
          </a:graphicData>
        </a:graphic>
      </p:graphicFrame>
      <p:sp>
        <p:nvSpPr>
          <p:cNvPr id="72" name="TextBox 71"/>
          <p:cNvSpPr txBox="1"/>
          <p:nvPr/>
        </p:nvSpPr>
        <p:spPr>
          <a:xfrm rot="16200000">
            <a:off x="-483248" y="1992114"/>
            <a:ext cx="1233631" cy="338554"/>
          </a:xfrm>
          <a:prstGeom prst="rect">
            <a:avLst/>
          </a:prstGeom>
          <a:noFill/>
        </p:spPr>
        <p:txBody>
          <a:bodyPr wrap="none" rtlCol="0">
            <a:spAutoFit/>
          </a:bodyPr>
          <a:lstStyle/>
          <a:p>
            <a:r>
              <a:rPr lang="en-US" altLang="zh-CN" sz="1600" dirty="0" smtClean="0">
                <a:latin typeface="Arial"/>
                <a:cs typeface="Arial"/>
              </a:rPr>
              <a:t>IL-2 (pg/ml)</a:t>
            </a:r>
            <a:endParaRPr lang="zh-CN" altLang="en-US" sz="1600" dirty="0">
              <a:latin typeface="Arial"/>
              <a:cs typeface="Arial"/>
            </a:endParaRPr>
          </a:p>
        </p:txBody>
      </p:sp>
      <p:sp>
        <p:nvSpPr>
          <p:cNvPr id="75" name="TextBox 74"/>
          <p:cNvSpPr txBox="1"/>
          <p:nvPr/>
        </p:nvSpPr>
        <p:spPr>
          <a:xfrm>
            <a:off x="2424303" y="706376"/>
            <a:ext cx="1385697" cy="323165"/>
          </a:xfrm>
          <a:prstGeom prst="rect">
            <a:avLst/>
          </a:prstGeom>
          <a:noFill/>
        </p:spPr>
        <p:txBody>
          <a:bodyPr wrap="none" rtlCol="0">
            <a:spAutoFit/>
          </a:bodyPr>
          <a:lstStyle/>
          <a:p>
            <a:r>
              <a:rPr lang="en-US" altLang="zh-CN" sz="1500" dirty="0" smtClean="0">
                <a:latin typeface="Arial"/>
                <a:cs typeface="Arial"/>
              </a:rPr>
              <a:t>IL-36β (</a:t>
            </a:r>
            <a:r>
              <a:rPr lang="en-US" altLang="zh-CN" sz="1500" dirty="0" err="1" smtClean="0">
                <a:latin typeface="Arial"/>
                <a:cs typeface="Arial"/>
              </a:rPr>
              <a:t>ng</a:t>
            </a:r>
            <a:r>
              <a:rPr lang="en-US" altLang="zh-CN" sz="1500" dirty="0" smtClean="0">
                <a:latin typeface="Arial"/>
                <a:cs typeface="Arial"/>
              </a:rPr>
              <a:t>/ml)</a:t>
            </a:r>
            <a:endParaRPr lang="zh-CN" altLang="en-US" sz="1500" dirty="0">
              <a:latin typeface="Arial"/>
              <a:cs typeface="Arial"/>
            </a:endParaRPr>
          </a:p>
        </p:txBody>
      </p:sp>
      <p:sp>
        <p:nvSpPr>
          <p:cNvPr id="77" name="TextBox 76"/>
          <p:cNvSpPr txBox="1"/>
          <p:nvPr/>
        </p:nvSpPr>
        <p:spPr>
          <a:xfrm>
            <a:off x="1947450" y="1219076"/>
            <a:ext cx="266700" cy="457818"/>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r>
              <a:rPr lang="en-US" altLang="zh-CN" sz="1500" dirty="0" smtClean="0">
                <a:latin typeface="Arial"/>
                <a:cs typeface="Arial"/>
                <a:sym typeface="Symbol"/>
              </a:rPr>
              <a:t>*</a:t>
            </a:r>
          </a:p>
          <a:p>
            <a:pPr>
              <a:lnSpc>
                <a:spcPct val="50000"/>
              </a:lnSpc>
            </a:pPr>
            <a:r>
              <a:rPr lang="en-US" altLang="zh-CN" sz="1500" dirty="0" smtClean="0">
                <a:latin typeface="Arial"/>
                <a:cs typeface="Arial"/>
                <a:sym typeface="Symbol"/>
              </a:rPr>
              <a:t>*</a:t>
            </a:r>
          </a:p>
          <a:p>
            <a:pPr>
              <a:lnSpc>
                <a:spcPct val="50000"/>
              </a:lnSpc>
            </a:pPr>
            <a:r>
              <a:rPr lang="en-US" altLang="zh-CN" sz="1500" dirty="0" smtClean="0">
                <a:latin typeface="Arial"/>
                <a:cs typeface="Arial"/>
                <a:sym typeface="Symbol"/>
              </a:rPr>
              <a:t>*</a:t>
            </a:r>
            <a:endParaRPr lang="zh-CN" altLang="en-US" sz="1500" dirty="0">
              <a:latin typeface="Arial"/>
              <a:cs typeface="Arial"/>
            </a:endParaRPr>
          </a:p>
        </p:txBody>
      </p:sp>
      <p:sp>
        <p:nvSpPr>
          <p:cNvPr id="78" name="TextBox 77"/>
          <p:cNvSpPr txBox="1"/>
          <p:nvPr/>
        </p:nvSpPr>
        <p:spPr>
          <a:xfrm>
            <a:off x="1778123" y="1710136"/>
            <a:ext cx="266700" cy="457818"/>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r>
              <a:rPr lang="en-US" altLang="zh-CN" sz="1500" dirty="0" smtClean="0">
                <a:latin typeface="Arial"/>
                <a:cs typeface="Arial"/>
                <a:sym typeface="Symbol"/>
              </a:rPr>
              <a:t>*</a:t>
            </a:r>
          </a:p>
          <a:p>
            <a:pPr>
              <a:lnSpc>
                <a:spcPct val="50000"/>
              </a:lnSpc>
            </a:pPr>
            <a:r>
              <a:rPr lang="en-US" altLang="zh-CN" sz="1500" dirty="0" smtClean="0">
                <a:latin typeface="Arial"/>
                <a:cs typeface="Arial"/>
                <a:sym typeface="Symbol"/>
              </a:rPr>
              <a:t>*</a:t>
            </a:r>
          </a:p>
          <a:p>
            <a:pPr>
              <a:lnSpc>
                <a:spcPct val="50000"/>
              </a:lnSpc>
            </a:pPr>
            <a:r>
              <a:rPr lang="en-US" altLang="zh-CN" sz="1500" dirty="0" smtClean="0">
                <a:latin typeface="Arial"/>
                <a:cs typeface="Arial"/>
                <a:sym typeface="Symbol"/>
              </a:rPr>
              <a:t>*</a:t>
            </a:r>
            <a:endParaRPr lang="zh-CN" altLang="en-US" sz="1500" dirty="0">
              <a:latin typeface="Arial"/>
              <a:cs typeface="Arial"/>
            </a:endParaRPr>
          </a:p>
        </p:txBody>
      </p:sp>
      <p:sp>
        <p:nvSpPr>
          <p:cNvPr id="79" name="TextBox 78"/>
          <p:cNvSpPr txBox="1"/>
          <p:nvPr/>
        </p:nvSpPr>
        <p:spPr>
          <a:xfrm>
            <a:off x="1608793" y="2065729"/>
            <a:ext cx="266700" cy="342401"/>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r>
              <a:rPr lang="en-US" altLang="zh-CN" sz="1500" dirty="0" smtClean="0">
                <a:latin typeface="Arial"/>
                <a:cs typeface="Arial"/>
                <a:sym typeface="Symbol"/>
              </a:rPr>
              <a:t>*</a:t>
            </a:r>
          </a:p>
          <a:p>
            <a:pPr>
              <a:lnSpc>
                <a:spcPct val="50000"/>
              </a:lnSpc>
            </a:pPr>
            <a:r>
              <a:rPr lang="en-US" altLang="zh-CN" sz="1500" dirty="0" smtClean="0">
                <a:latin typeface="Arial"/>
                <a:cs typeface="Arial"/>
                <a:sym typeface="Symbol"/>
              </a:rPr>
              <a:t>*</a:t>
            </a:r>
          </a:p>
        </p:txBody>
      </p:sp>
      <p:sp>
        <p:nvSpPr>
          <p:cNvPr id="80" name="TextBox 79"/>
          <p:cNvSpPr txBox="1"/>
          <p:nvPr/>
        </p:nvSpPr>
        <p:spPr>
          <a:xfrm>
            <a:off x="1445931" y="2510776"/>
            <a:ext cx="266700" cy="342401"/>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endParaRPr lang="en-US" altLang="zh-CN" sz="1500" dirty="0" smtClean="0">
              <a:latin typeface="Arial"/>
              <a:cs typeface="Arial"/>
              <a:sym typeface="Symbol"/>
            </a:endParaRPr>
          </a:p>
          <a:p>
            <a:pPr>
              <a:lnSpc>
                <a:spcPct val="50000"/>
              </a:lnSpc>
            </a:pPr>
            <a:r>
              <a:rPr lang="en-US" altLang="zh-CN" sz="1500" dirty="0" smtClean="0">
                <a:latin typeface="Arial"/>
                <a:cs typeface="Arial"/>
                <a:sym typeface="Symbol"/>
              </a:rPr>
              <a:t>*</a:t>
            </a:r>
          </a:p>
        </p:txBody>
      </p:sp>
      <p:sp>
        <p:nvSpPr>
          <p:cNvPr id="81" name="TextBox 80"/>
          <p:cNvSpPr txBox="1"/>
          <p:nvPr/>
        </p:nvSpPr>
        <p:spPr>
          <a:xfrm>
            <a:off x="3278717" y="2590073"/>
            <a:ext cx="266700" cy="342401"/>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endParaRPr lang="en-US" altLang="zh-CN" sz="1500" dirty="0" smtClean="0">
              <a:latin typeface="Arial"/>
              <a:cs typeface="Arial"/>
              <a:sym typeface="Symbol"/>
            </a:endParaRPr>
          </a:p>
          <a:p>
            <a:pPr>
              <a:lnSpc>
                <a:spcPct val="50000"/>
              </a:lnSpc>
            </a:pPr>
            <a:r>
              <a:rPr lang="en-US" altLang="zh-CN" sz="1500" dirty="0" smtClean="0">
                <a:latin typeface="Arial"/>
                <a:cs typeface="Arial"/>
                <a:sym typeface="Symbol"/>
              </a:rPr>
              <a:t>*</a:t>
            </a:r>
          </a:p>
        </p:txBody>
      </p:sp>
      <p:sp>
        <p:nvSpPr>
          <p:cNvPr id="82" name="TextBox 81"/>
          <p:cNvSpPr txBox="1"/>
          <p:nvPr/>
        </p:nvSpPr>
        <p:spPr>
          <a:xfrm>
            <a:off x="3109390" y="2590076"/>
            <a:ext cx="266700" cy="342401"/>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endParaRPr lang="en-US" altLang="zh-CN" sz="1500" dirty="0" smtClean="0">
              <a:latin typeface="Arial"/>
              <a:cs typeface="Arial"/>
              <a:sym typeface="Symbol"/>
            </a:endParaRPr>
          </a:p>
          <a:p>
            <a:pPr>
              <a:lnSpc>
                <a:spcPct val="50000"/>
              </a:lnSpc>
            </a:pPr>
            <a:r>
              <a:rPr lang="en-US" altLang="zh-CN" sz="1500" dirty="0" smtClean="0">
                <a:latin typeface="Arial"/>
                <a:cs typeface="Arial"/>
                <a:sym typeface="Symbol"/>
              </a:rPr>
              <a:t>*</a:t>
            </a:r>
          </a:p>
        </p:txBody>
      </p:sp>
      <p:sp>
        <p:nvSpPr>
          <p:cNvPr id="83" name="TextBox 82"/>
          <p:cNvSpPr txBox="1"/>
          <p:nvPr/>
        </p:nvSpPr>
        <p:spPr>
          <a:xfrm>
            <a:off x="2940060" y="2674741"/>
            <a:ext cx="266700" cy="342401"/>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endParaRPr lang="en-US" altLang="zh-CN" sz="1500" dirty="0" smtClean="0">
              <a:latin typeface="Arial"/>
              <a:cs typeface="Arial"/>
              <a:sym typeface="Symbol"/>
            </a:endParaRPr>
          </a:p>
          <a:p>
            <a:pPr>
              <a:lnSpc>
                <a:spcPct val="50000"/>
              </a:lnSpc>
            </a:pPr>
            <a:r>
              <a:rPr lang="en-US" altLang="zh-CN" sz="1500" dirty="0" smtClean="0">
                <a:latin typeface="Arial"/>
                <a:cs typeface="Arial"/>
                <a:sym typeface="Symbol"/>
              </a:rPr>
              <a:t>*</a:t>
            </a:r>
          </a:p>
        </p:txBody>
      </p:sp>
      <p:sp>
        <p:nvSpPr>
          <p:cNvPr id="84" name="TextBox 83"/>
          <p:cNvSpPr txBox="1"/>
          <p:nvPr/>
        </p:nvSpPr>
        <p:spPr>
          <a:xfrm>
            <a:off x="3285160" y="2319724"/>
            <a:ext cx="266700" cy="457818"/>
          </a:xfrm>
          <a:prstGeom prst="rect">
            <a:avLst/>
          </a:prstGeom>
          <a:noFill/>
        </p:spPr>
        <p:txBody>
          <a:bodyPr wrap="square" rtlCol="0">
            <a:spAutoFit/>
          </a:bodyPr>
          <a:lstStyle/>
          <a:p>
            <a:pPr>
              <a:lnSpc>
                <a:spcPct val="50000"/>
              </a:lnSpc>
            </a:pPr>
            <a:r>
              <a:rPr lang="zh-CN" altLang="en-US" sz="1500" dirty="0" smtClean="0">
                <a:solidFill>
                  <a:srgbClr val="FF00FF"/>
                </a:solidFill>
                <a:latin typeface="Arial"/>
                <a:cs typeface="Arial"/>
                <a:sym typeface="Symbol"/>
              </a:rPr>
              <a:t> </a:t>
            </a:r>
            <a:r>
              <a:rPr lang="en-US" altLang="zh-CN" sz="1500" dirty="0" smtClean="0">
                <a:solidFill>
                  <a:srgbClr val="FF00FF"/>
                </a:solidFill>
                <a:latin typeface="Arial"/>
                <a:cs typeface="Arial"/>
                <a:sym typeface="Symbol"/>
              </a:rPr>
              <a:t>*</a:t>
            </a:r>
          </a:p>
          <a:p>
            <a:pPr>
              <a:lnSpc>
                <a:spcPct val="50000"/>
              </a:lnSpc>
            </a:pPr>
            <a:r>
              <a:rPr lang="en-US" altLang="zh-CN" sz="1500" dirty="0" smtClean="0">
                <a:solidFill>
                  <a:srgbClr val="FF00FF"/>
                </a:solidFill>
                <a:latin typeface="Arial"/>
                <a:cs typeface="Arial"/>
                <a:sym typeface="Symbol"/>
              </a:rPr>
              <a:t>*</a:t>
            </a:r>
          </a:p>
          <a:p>
            <a:pPr>
              <a:lnSpc>
                <a:spcPct val="50000"/>
              </a:lnSpc>
            </a:pPr>
            <a:r>
              <a:rPr lang="en-US" altLang="zh-CN" sz="1500" dirty="0" smtClean="0">
                <a:solidFill>
                  <a:srgbClr val="FF00FF"/>
                </a:solidFill>
                <a:latin typeface="Arial"/>
                <a:cs typeface="Arial"/>
                <a:sym typeface="Symbol"/>
              </a:rPr>
              <a:t>*</a:t>
            </a:r>
            <a:endParaRPr lang="zh-CN" altLang="en-US" sz="1500" dirty="0">
              <a:solidFill>
                <a:srgbClr val="FF00FF"/>
              </a:solidFill>
              <a:latin typeface="Arial"/>
              <a:cs typeface="Arial"/>
            </a:endParaRPr>
          </a:p>
        </p:txBody>
      </p:sp>
      <p:sp>
        <p:nvSpPr>
          <p:cNvPr id="85" name="TextBox 84"/>
          <p:cNvSpPr txBox="1"/>
          <p:nvPr/>
        </p:nvSpPr>
        <p:spPr>
          <a:xfrm>
            <a:off x="3115833" y="2421325"/>
            <a:ext cx="266700" cy="342401"/>
          </a:xfrm>
          <a:prstGeom prst="rect">
            <a:avLst/>
          </a:prstGeom>
          <a:noFill/>
        </p:spPr>
        <p:txBody>
          <a:bodyPr wrap="square" rtlCol="0">
            <a:spAutoFit/>
          </a:bodyPr>
          <a:lstStyle/>
          <a:p>
            <a:pPr>
              <a:lnSpc>
                <a:spcPct val="50000"/>
              </a:lnSpc>
            </a:pPr>
            <a:r>
              <a:rPr lang="zh-CN" altLang="en-US" sz="1500" dirty="0" smtClean="0">
                <a:solidFill>
                  <a:srgbClr val="FF00FF"/>
                </a:solidFill>
                <a:latin typeface="Arial"/>
                <a:cs typeface="Arial"/>
                <a:sym typeface="Symbol"/>
              </a:rPr>
              <a:t> </a:t>
            </a:r>
            <a:r>
              <a:rPr lang="en-US" altLang="zh-CN" sz="1500" dirty="0" smtClean="0">
                <a:solidFill>
                  <a:srgbClr val="FF00FF"/>
                </a:solidFill>
                <a:latin typeface="Arial"/>
                <a:cs typeface="Arial"/>
                <a:sym typeface="Symbol"/>
              </a:rPr>
              <a:t>*</a:t>
            </a:r>
          </a:p>
          <a:p>
            <a:pPr>
              <a:lnSpc>
                <a:spcPct val="50000"/>
              </a:lnSpc>
            </a:pPr>
            <a:r>
              <a:rPr lang="en-US" altLang="zh-CN" sz="1500" dirty="0" smtClean="0">
                <a:solidFill>
                  <a:srgbClr val="FF00FF"/>
                </a:solidFill>
                <a:latin typeface="Arial"/>
                <a:cs typeface="Arial"/>
                <a:sym typeface="Symbol"/>
              </a:rPr>
              <a:t>*</a:t>
            </a:r>
          </a:p>
        </p:txBody>
      </p:sp>
      <p:sp>
        <p:nvSpPr>
          <p:cNvPr id="86" name="TextBox 85"/>
          <p:cNvSpPr txBox="1"/>
          <p:nvPr/>
        </p:nvSpPr>
        <p:spPr>
          <a:xfrm>
            <a:off x="2929573" y="2624524"/>
            <a:ext cx="266700" cy="226985"/>
          </a:xfrm>
          <a:prstGeom prst="rect">
            <a:avLst/>
          </a:prstGeom>
          <a:noFill/>
        </p:spPr>
        <p:txBody>
          <a:bodyPr wrap="square" rtlCol="0">
            <a:spAutoFit/>
          </a:bodyPr>
          <a:lstStyle/>
          <a:p>
            <a:pPr>
              <a:lnSpc>
                <a:spcPct val="50000"/>
              </a:lnSpc>
            </a:pPr>
            <a:r>
              <a:rPr lang="zh-CN" altLang="en-US" sz="1500" dirty="0" smtClean="0">
                <a:solidFill>
                  <a:srgbClr val="FF00FF"/>
                </a:solidFill>
                <a:latin typeface="Arial"/>
                <a:cs typeface="Arial"/>
                <a:sym typeface="Symbol"/>
              </a:rPr>
              <a:t> </a:t>
            </a:r>
            <a:r>
              <a:rPr lang="en-US" altLang="zh-CN" sz="1500" dirty="0" smtClean="0">
                <a:solidFill>
                  <a:srgbClr val="FF00FF"/>
                </a:solidFill>
                <a:latin typeface="Arial"/>
                <a:cs typeface="Arial"/>
                <a:sym typeface="Symbol"/>
              </a:rPr>
              <a:t>*</a:t>
            </a:r>
          </a:p>
        </p:txBody>
      </p:sp>
      <p:sp>
        <p:nvSpPr>
          <p:cNvPr id="87" name="TextBox 86"/>
          <p:cNvSpPr txBox="1"/>
          <p:nvPr/>
        </p:nvSpPr>
        <p:spPr>
          <a:xfrm>
            <a:off x="2777179" y="2810790"/>
            <a:ext cx="266700" cy="226985"/>
          </a:xfrm>
          <a:prstGeom prst="rect">
            <a:avLst/>
          </a:prstGeom>
          <a:noFill/>
        </p:spPr>
        <p:txBody>
          <a:bodyPr wrap="square" rtlCol="0">
            <a:spAutoFit/>
          </a:bodyPr>
          <a:lstStyle/>
          <a:p>
            <a:pPr>
              <a:lnSpc>
                <a:spcPct val="50000"/>
              </a:lnSpc>
            </a:pPr>
            <a:r>
              <a:rPr lang="zh-CN" altLang="en-US" sz="1500" dirty="0" smtClean="0">
                <a:solidFill>
                  <a:srgbClr val="FF00FF"/>
                </a:solidFill>
                <a:latin typeface="Arial"/>
                <a:cs typeface="Arial"/>
                <a:sym typeface="Symbol"/>
              </a:rPr>
              <a:t> </a:t>
            </a:r>
            <a:r>
              <a:rPr lang="en-US" altLang="zh-CN" sz="1500" dirty="0" smtClean="0">
                <a:solidFill>
                  <a:srgbClr val="FF00FF"/>
                </a:solidFill>
                <a:latin typeface="Arial"/>
                <a:cs typeface="Arial"/>
                <a:sym typeface="Symbol"/>
              </a:rPr>
              <a:t>*</a:t>
            </a:r>
          </a:p>
        </p:txBody>
      </p:sp>
    </p:spTree>
    <p:extLst>
      <p:ext uri="{BB962C8B-B14F-4D97-AF65-F5344CB8AC3E}">
        <p14:creationId xmlns:p14="http://schemas.microsoft.com/office/powerpoint/2010/main" val="74921663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344811" y="1016508"/>
            <a:ext cx="2231136" cy="1188720"/>
          </a:xfrm>
          <a:prstGeom prst="rect">
            <a:avLst/>
          </a:prstGeom>
        </p:spPr>
      </p:pic>
      <p:pic>
        <p:nvPicPr>
          <p:cNvPr id="5" name="Picture 4"/>
          <p:cNvPicPr>
            <a:picLocks noChangeAspect="1"/>
          </p:cNvPicPr>
          <p:nvPr/>
        </p:nvPicPr>
        <p:blipFill>
          <a:blip r:embed="rId4"/>
          <a:stretch>
            <a:fillRect/>
          </a:stretch>
        </p:blipFill>
        <p:spPr>
          <a:xfrm>
            <a:off x="2344811" y="2101596"/>
            <a:ext cx="2231136" cy="1170432"/>
          </a:xfrm>
          <a:prstGeom prst="rect">
            <a:avLst/>
          </a:prstGeom>
        </p:spPr>
      </p:pic>
      <p:pic>
        <p:nvPicPr>
          <p:cNvPr id="6" name="Picture 5"/>
          <p:cNvPicPr>
            <a:picLocks noChangeAspect="1"/>
          </p:cNvPicPr>
          <p:nvPr/>
        </p:nvPicPr>
        <p:blipFill>
          <a:blip r:embed="rId5"/>
          <a:stretch>
            <a:fillRect/>
          </a:stretch>
        </p:blipFill>
        <p:spPr>
          <a:xfrm>
            <a:off x="2349383" y="3159252"/>
            <a:ext cx="2226564" cy="1179576"/>
          </a:xfrm>
          <a:prstGeom prst="rect">
            <a:avLst/>
          </a:prstGeom>
        </p:spPr>
      </p:pic>
      <p:pic>
        <p:nvPicPr>
          <p:cNvPr id="7" name="Picture 6"/>
          <p:cNvPicPr>
            <a:picLocks noChangeAspect="1"/>
          </p:cNvPicPr>
          <p:nvPr/>
        </p:nvPicPr>
        <p:blipFill>
          <a:blip r:embed="rId6"/>
          <a:stretch>
            <a:fillRect/>
          </a:stretch>
        </p:blipFill>
        <p:spPr>
          <a:xfrm>
            <a:off x="2353955" y="4226052"/>
            <a:ext cx="2221992" cy="1179576"/>
          </a:xfrm>
          <a:prstGeom prst="rect">
            <a:avLst/>
          </a:prstGeom>
        </p:spPr>
      </p:pic>
      <p:pic>
        <p:nvPicPr>
          <p:cNvPr id="8" name="Picture 7"/>
          <p:cNvPicPr>
            <a:picLocks noChangeAspect="1"/>
          </p:cNvPicPr>
          <p:nvPr/>
        </p:nvPicPr>
        <p:blipFill>
          <a:blip r:embed="rId7"/>
          <a:stretch>
            <a:fillRect/>
          </a:stretch>
        </p:blipFill>
        <p:spPr>
          <a:xfrm>
            <a:off x="2349383" y="5297424"/>
            <a:ext cx="2226564" cy="1175004"/>
          </a:xfrm>
          <a:prstGeom prst="rect">
            <a:avLst/>
          </a:prstGeom>
        </p:spPr>
      </p:pic>
      <p:pic>
        <p:nvPicPr>
          <p:cNvPr id="9" name="Picture 8"/>
          <p:cNvPicPr>
            <a:picLocks noChangeAspect="1"/>
          </p:cNvPicPr>
          <p:nvPr/>
        </p:nvPicPr>
        <p:blipFill>
          <a:blip r:embed="rId8"/>
          <a:stretch>
            <a:fillRect/>
          </a:stretch>
        </p:blipFill>
        <p:spPr>
          <a:xfrm>
            <a:off x="116540" y="1016508"/>
            <a:ext cx="2221992" cy="1188720"/>
          </a:xfrm>
          <a:prstGeom prst="rect">
            <a:avLst/>
          </a:prstGeom>
        </p:spPr>
      </p:pic>
      <p:pic>
        <p:nvPicPr>
          <p:cNvPr id="10" name="Picture 9"/>
          <p:cNvPicPr>
            <a:picLocks noChangeAspect="1"/>
          </p:cNvPicPr>
          <p:nvPr/>
        </p:nvPicPr>
        <p:blipFill>
          <a:blip r:embed="rId9"/>
          <a:stretch>
            <a:fillRect/>
          </a:stretch>
        </p:blipFill>
        <p:spPr>
          <a:xfrm>
            <a:off x="116540" y="2097024"/>
            <a:ext cx="2226564" cy="1175004"/>
          </a:xfrm>
          <a:prstGeom prst="rect">
            <a:avLst/>
          </a:prstGeom>
        </p:spPr>
      </p:pic>
      <p:pic>
        <p:nvPicPr>
          <p:cNvPr id="11" name="Picture 10"/>
          <p:cNvPicPr>
            <a:picLocks noChangeAspect="1"/>
          </p:cNvPicPr>
          <p:nvPr/>
        </p:nvPicPr>
        <p:blipFill>
          <a:blip r:embed="rId10"/>
          <a:stretch>
            <a:fillRect/>
          </a:stretch>
        </p:blipFill>
        <p:spPr>
          <a:xfrm>
            <a:off x="116540" y="3159252"/>
            <a:ext cx="2226564" cy="1179576"/>
          </a:xfrm>
          <a:prstGeom prst="rect">
            <a:avLst/>
          </a:prstGeom>
        </p:spPr>
      </p:pic>
      <p:pic>
        <p:nvPicPr>
          <p:cNvPr id="12" name="Picture 11"/>
          <p:cNvPicPr>
            <a:picLocks noChangeAspect="1"/>
          </p:cNvPicPr>
          <p:nvPr/>
        </p:nvPicPr>
        <p:blipFill>
          <a:blip r:embed="rId11"/>
          <a:stretch>
            <a:fillRect/>
          </a:stretch>
        </p:blipFill>
        <p:spPr>
          <a:xfrm>
            <a:off x="116540" y="4230624"/>
            <a:ext cx="2226564" cy="1175004"/>
          </a:xfrm>
          <a:prstGeom prst="rect">
            <a:avLst/>
          </a:prstGeom>
        </p:spPr>
      </p:pic>
      <p:pic>
        <p:nvPicPr>
          <p:cNvPr id="13" name="Picture 12"/>
          <p:cNvPicPr>
            <a:picLocks noChangeAspect="1"/>
          </p:cNvPicPr>
          <p:nvPr/>
        </p:nvPicPr>
        <p:blipFill>
          <a:blip r:embed="rId12"/>
          <a:stretch>
            <a:fillRect/>
          </a:stretch>
        </p:blipFill>
        <p:spPr>
          <a:xfrm>
            <a:off x="116540" y="5292852"/>
            <a:ext cx="2231136" cy="1179576"/>
          </a:xfrm>
          <a:prstGeom prst="rect">
            <a:avLst/>
          </a:prstGeom>
        </p:spPr>
      </p:pic>
      <p:cxnSp>
        <p:nvCxnSpPr>
          <p:cNvPr id="14" name="直接箭头连接符 9"/>
          <p:cNvCxnSpPr/>
          <p:nvPr/>
        </p:nvCxnSpPr>
        <p:spPr>
          <a:xfrm>
            <a:off x="402909" y="6541100"/>
            <a:ext cx="1883806"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983018" y="6362474"/>
            <a:ext cx="800219" cy="338554"/>
          </a:xfrm>
          <a:prstGeom prst="rect">
            <a:avLst/>
          </a:prstGeom>
          <a:solidFill>
            <a:schemeClr val="bg1"/>
          </a:solidFill>
        </p:spPr>
        <p:txBody>
          <a:bodyPr wrap="none" rtlCol="0">
            <a:spAutoFit/>
          </a:bodyPr>
          <a:lstStyle/>
          <a:p>
            <a:r>
              <a:rPr lang="en-US" altLang="zh-CN" sz="1600" dirty="0" smtClean="0">
                <a:latin typeface="Arial" pitchFamily="34" charset="0"/>
                <a:cs typeface="Arial" pitchFamily="34" charset="0"/>
              </a:rPr>
              <a:t>FSC-A</a:t>
            </a:r>
            <a:endParaRPr lang="zh-CN" altLang="en-US" sz="1600" dirty="0">
              <a:latin typeface="Arial" pitchFamily="34" charset="0"/>
              <a:cs typeface="Arial" pitchFamily="34" charset="0"/>
            </a:endParaRPr>
          </a:p>
        </p:txBody>
      </p:sp>
      <p:cxnSp>
        <p:nvCxnSpPr>
          <p:cNvPr id="16" name="直接箭头连接符 9"/>
          <p:cNvCxnSpPr/>
          <p:nvPr/>
        </p:nvCxnSpPr>
        <p:spPr>
          <a:xfrm>
            <a:off x="2783541" y="6541100"/>
            <a:ext cx="1746645"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316940" y="6362474"/>
            <a:ext cx="731891" cy="338554"/>
          </a:xfrm>
          <a:prstGeom prst="rect">
            <a:avLst/>
          </a:prstGeom>
          <a:solidFill>
            <a:schemeClr val="bg1"/>
          </a:solidFill>
        </p:spPr>
        <p:txBody>
          <a:bodyPr wrap="none" rtlCol="0">
            <a:spAutoFit/>
          </a:bodyPr>
          <a:lstStyle/>
          <a:p>
            <a:r>
              <a:rPr lang="en-US" altLang="zh-CN" sz="1600" dirty="0" smtClean="0">
                <a:latin typeface="Arial" pitchFamily="34" charset="0"/>
                <a:cs typeface="Arial" pitchFamily="34" charset="0"/>
              </a:rPr>
              <a:t>CFSE</a:t>
            </a:r>
            <a:endParaRPr lang="zh-CN" altLang="en-US" sz="1600" dirty="0">
              <a:latin typeface="Arial" pitchFamily="34" charset="0"/>
              <a:cs typeface="Arial" pitchFamily="34" charset="0"/>
            </a:endParaRPr>
          </a:p>
        </p:txBody>
      </p:sp>
      <p:cxnSp>
        <p:nvCxnSpPr>
          <p:cNvPr id="18" name="直接连接符 3"/>
          <p:cNvCxnSpPr/>
          <p:nvPr/>
        </p:nvCxnSpPr>
        <p:spPr>
          <a:xfrm>
            <a:off x="645724" y="187535"/>
            <a:ext cx="351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接连接符 4"/>
          <p:cNvCxnSpPr/>
          <p:nvPr/>
        </p:nvCxnSpPr>
        <p:spPr>
          <a:xfrm>
            <a:off x="629427" y="416135"/>
            <a:ext cx="351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直接连接符 5"/>
          <p:cNvCxnSpPr/>
          <p:nvPr/>
        </p:nvCxnSpPr>
        <p:spPr>
          <a:xfrm>
            <a:off x="629427" y="681228"/>
            <a:ext cx="351000" cy="0"/>
          </a:xfrm>
          <a:prstGeom prst="line">
            <a:avLst/>
          </a:prstGeom>
          <a:ln w="38100">
            <a:solidFill>
              <a:srgbClr val="66FF33"/>
            </a:solidFill>
          </a:ln>
        </p:spPr>
        <p:style>
          <a:lnRef idx="1">
            <a:schemeClr val="accent1"/>
          </a:lnRef>
          <a:fillRef idx="0">
            <a:schemeClr val="accent1"/>
          </a:fillRef>
          <a:effectRef idx="0">
            <a:schemeClr val="accent1"/>
          </a:effectRef>
          <a:fontRef idx="minor">
            <a:schemeClr val="tx1"/>
          </a:fontRef>
        </p:style>
      </p:cxnSp>
      <p:cxnSp>
        <p:nvCxnSpPr>
          <p:cNvPr id="21" name="直接连接符 6"/>
          <p:cNvCxnSpPr/>
          <p:nvPr/>
        </p:nvCxnSpPr>
        <p:spPr>
          <a:xfrm>
            <a:off x="629427" y="909828"/>
            <a:ext cx="351000" cy="0"/>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956435" y="-4572"/>
            <a:ext cx="2753785" cy="1077218"/>
          </a:xfrm>
          <a:prstGeom prst="rect">
            <a:avLst/>
          </a:prstGeom>
          <a:noFill/>
        </p:spPr>
        <p:txBody>
          <a:bodyPr wrap="square" rtlCol="0">
            <a:spAutoFit/>
          </a:bodyPr>
          <a:lstStyle/>
          <a:p>
            <a:r>
              <a:rPr lang="en-US" altLang="zh-CN" sz="1600" dirty="0" smtClean="0">
                <a:latin typeface="Arial"/>
                <a:cs typeface="Arial"/>
              </a:rPr>
              <a:t>αCD3+DMSO</a:t>
            </a:r>
          </a:p>
          <a:p>
            <a:r>
              <a:rPr lang="en-US" altLang="zh-CN" sz="1600" dirty="0" smtClean="0">
                <a:latin typeface="Arial"/>
                <a:cs typeface="Arial"/>
              </a:rPr>
              <a:t>αCD3+IL-36β+DMSO</a:t>
            </a:r>
          </a:p>
          <a:p>
            <a:r>
              <a:rPr lang="en-US" altLang="zh-CN" sz="1600" dirty="0" smtClean="0">
                <a:latin typeface="Arial"/>
                <a:cs typeface="Arial"/>
              </a:rPr>
              <a:t>αCD3+Rapa</a:t>
            </a:r>
          </a:p>
          <a:p>
            <a:r>
              <a:rPr lang="en-US" altLang="zh-CN" sz="1600" dirty="0" smtClean="0">
                <a:latin typeface="Arial"/>
                <a:cs typeface="Arial"/>
              </a:rPr>
              <a:t>αCD3+IL-36β</a:t>
            </a:r>
            <a:r>
              <a:rPr lang="en-US" sz="1600" dirty="0" smtClean="0">
                <a:latin typeface="Arial"/>
                <a:cs typeface="Arial"/>
              </a:rPr>
              <a:t>+Rapa</a:t>
            </a:r>
            <a:endParaRPr lang="en-US" sz="1600" dirty="0">
              <a:latin typeface="Arial"/>
              <a:cs typeface="Arial"/>
            </a:endParaRPr>
          </a:p>
        </p:txBody>
      </p:sp>
      <p:sp>
        <p:nvSpPr>
          <p:cNvPr id="24" name="TextBox 23"/>
          <p:cNvSpPr txBox="1"/>
          <p:nvPr/>
        </p:nvSpPr>
        <p:spPr>
          <a:xfrm>
            <a:off x="4556312" y="1485674"/>
            <a:ext cx="298780" cy="338554"/>
          </a:xfrm>
          <a:prstGeom prst="rect">
            <a:avLst/>
          </a:prstGeom>
          <a:solidFill>
            <a:schemeClr val="bg1"/>
          </a:solidFill>
        </p:spPr>
        <p:txBody>
          <a:bodyPr wrap="none" rtlCol="0">
            <a:spAutoFit/>
          </a:bodyPr>
          <a:lstStyle/>
          <a:p>
            <a:r>
              <a:rPr lang="en-US" altLang="zh-CN" sz="1600" dirty="0" smtClean="0">
                <a:latin typeface="Arial"/>
                <a:cs typeface="Arial"/>
              </a:rPr>
              <a:t>1</a:t>
            </a:r>
            <a:endParaRPr lang="zh-CN" altLang="en-US" sz="1600" dirty="0">
              <a:latin typeface="Arial"/>
              <a:cs typeface="Arial"/>
            </a:endParaRPr>
          </a:p>
        </p:txBody>
      </p:sp>
      <p:sp>
        <p:nvSpPr>
          <p:cNvPr id="25" name="TextBox 24"/>
          <p:cNvSpPr txBox="1"/>
          <p:nvPr/>
        </p:nvSpPr>
        <p:spPr>
          <a:xfrm>
            <a:off x="4575947" y="2476274"/>
            <a:ext cx="298780" cy="338554"/>
          </a:xfrm>
          <a:prstGeom prst="rect">
            <a:avLst/>
          </a:prstGeom>
          <a:solidFill>
            <a:schemeClr val="bg1"/>
          </a:solidFill>
        </p:spPr>
        <p:txBody>
          <a:bodyPr wrap="none" rtlCol="0">
            <a:spAutoFit/>
          </a:bodyPr>
          <a:lstStyle/>
          <a:p>
            <a:r>
              <a:rPr lang="en-US" altLang="zh-CN" sz="1600" dirty="0" smtClean="0">
                <a:latin typeface="Arial"/>
                <a:cs typeface="Arial"/>
              </a:rPr>
              <a:t>5</a:t>
            </a:r>
            <a:endParaRPr lang="zh-CN" altLang="en-US" sz="1600" dirty="0">
              <a:latin typeface="Arial"/>
              <a:cs typeface="Arial"/>
            </a:endParaRPr>
          </a:p>
        </p:txBody>
      </p:sp>
      <p:sp>
        <p:nvSpPr>
          <p:cNvPr id="26" name="TextBox 25"/>
          <p:cNvSpPr txBox="1"/>
          <p:nvPr/>
        </p:nvSpPr>
        <p:spPr>
          <a:xfrm>
            <a:off x="4575947" y="3543074"/>
            <a:ext cx="412893" cy="338554"/>
          </a:xfrm>
          <a:prstGeom prst="rect">
            <a:avLst/>
          </a:prstGeom>
          <a:solidFill>
            <a:schemeClr val="bg1"/>
          </a:solidFill>
        </p:spPr>
        <p:txBody>
          <a:bodyPr wrap="none" rtlCol="0">
            <a:spAutoFit/>
          </a:bodyPr>
          <a:lstStyle/>
          <a:p>
            <a:r>
              <a:rPr lang="en-US" altLang="zh-CN" sz="1600" dirty="0" smtClean="0">
                <a:latin typeface="Arial"/>
                <a:cs typeface="Arial"/>
              </a:rPr>
              <a:t>25</a:t>
            </a:r>
            <a:endParaRPr lang="zh-CN" altLang="en-US" sz="1600" dirty="0">
              <a:latin typeface="Arial"/>
              <a:cs typeface="Arial"/>
            </a:endParaRPr>
          </a:p>
        </p:txBody>
      </p:sp>
      <p:sp>
        <p:nvSpPr>
          <p:cNvPr id="27" name="TextBox 26"/>
          <p:cNvSpPr txBox="1"/>
          <p:nvPr/>
        </p:nvSpPr>
        <p:spPr>
          <a:xfrm>
            <a:off x="4575947" y="4609874"/>
            <a:ext cx="412893" cy="338554"/>
          </a:xfrm>
          <a:prstGeom prst="rect">
            <a:avLst/>
          </a:prstGeom>
          <a:solidFill>
            <a:schemeClr val="bg1"/>
          </a:solidFill>
        </p:spPr>
        <p:txBody>
          <a:bodyPr wrap="none" rtlCol="0">
            <a:spAutoFit/>
          </a:bodyPr>
          <a:lstStyle/>
          <a:p>
            <a:r>
              <a:rPr lang="en-US" altLang="zh-CN" sz="1600" dirty="0" smtClean="0">
                <a:latin typeface="Arial"/>
                <a:cs typeface="Arial"/>
              </a:rPr>
              <a:t>50</a:t>
            </a:r>
            <a:endParaRPr lang="zh-CN" altLang="en-US" sz="1600" dirty="0">
              <a:latin typeface="Arial"/>
              <a:cs typeface="Arial"/>
            </a:endParaRPr>
          </a:p>
        </p:txBody>
      </p:sp>
      <p:sp>
        <p:nvSpPr>
          <p:cNvPr id="28" name="TextBox 27"/>
          <p:cNvSpPr txBox="1"/>
          <p:nvPr/>
        </p:nvSpPr>
        <p:spPr>
          <a:xfrm>
            <a:off x="4582340" y="5710428"/>
            <a:ext cx="527007" cy="338554"/>
          </a:xfrm>
          <a:prstGeom prst="rect">
            <a:avLst/>
          </a:prstGeom>
          <a:solidFill>
            <a:schemeClr val="bg1"/>
          </a:solidFill>
        </p:spPr>
        <p:txBody>
          <a:bodyPr wrap="none" rtlCol="0">
            <a:spAutoFit/>
          </a:bodyPr>
          <a:lstStyle/>
          <a:p>
            <a:r>
              <a:rPr lang="en-US" altLang="zh-CN" sz="1600" dirty="0" smtClean="0">
                <a:latin typeface="Arial"/>
                <a:cs typeface="Arial"/>
              </a:rPr>
              <a:t>100</a:t>
            </a:r>
            <a:endParaRPr lang="zh-CN" altLang="en-US" sz="1600" dirty="0">
              <a:latin typeface="Arial"/>
              <a:cs typeface="Arial"/>
            </a:endParaRPr>
          </a:p>
        </p:txBody>
      </p:sp>
      <p:sp>
        <p:nvSpPr>
          <p:cNvPr id="41" name="TextBox 40"/>
          <p:cNvSpPr txBox="1"/>
          <p:nvPr/>
        </p:nvSpPr>
        <p:spPr>
          <a:xfrm>
            <a:off x="4501341" y="615446"/>
            <a:ext cx="836606" cy="553998"/>
          </a:xfrm>
          <a:prstGeom prst="rect">
            <a:avLst/>
          </a:prstGeom>
          <a:noFill/>
        </p:spPr>
        <p:txBody>
          <a:bodyPr wrap="none" rtlCol="0">
            <a:spAutoFit/>
          </a:bodyPr>
          <a:lstStyle/>
          <a:p>
            <a:r>
              <a:rPr lang="en-US" altLang="zh-CN" sz="1500" dirty="0" smtClean="0">
                <a:latin typeface="Arial"/>
                <a:cs typeface="Arial"/>
              </a:rPr>
              <a:t>IL-36β</a:t>
            </a:r>
          </a:p>
          <a:p>
            <a:r>
              <a:rPr lang="en-US" altLang="zh-CN" sz="1500" dirty="0" smtClean="0">
                <a:latin typeface="Arial"/>
                <a:cs typeface="Arial"/>
              </a:rPr>
              <a:t> (</a:t>
            </a:r>
            <a:r>
              <a:rPr lang="en-US" altLang="zh-CN" sz="1500" dirty="0" err="1" smtClean="0">
                <a:latin typeface="Arial"/>
                <a:cs typeface="Arial"/>
              </a:rPr>
              <a:t>ng</a:t>
            </a:r>
            <a:r>
              <a:rPr lang="en-US" altLang="zh-CN" sz="1500" dirty="0" smtClean="0">
                <a:latin typeface="Arial"/>
                <a:cs typeface="Arial"/>
              </a:rPr>
              <a:t>/ml)</a:t>
            </a:r>
            <a:endParaRPr lang="zh-CN" altLang="en-US" sz="1500" dirty="0">
              <a:latin typeface="Arial"/>
              <a:cs typeface="Arial"/>
            </a:endParaRPr>
          </a:p>
        </p:txBody>
      </p:sp>
      <p:sp>
        <p:nvSpPr>
          <p:cNvPr id="43" name="TextBox 42"/>
          <p:cNvSpPr txBox="1"/>
          <p:nvPr/>
        </p:nvSpPr>
        <p:spPr>
          <a:xfrm>
            <a:off x="18676" y="-2482"/>
            <a:ext cx="389951" cy="461665"/>
          </a:xfrm>
          <a:prstGeom prst="rect">
            <a:avLst/>
          </a:prstGeom>
          <a:noFill/>
        </p:spPr>
        <p:txBody>
          <a:bodyPr wrap="none" rtlCol="0">
            <a:spAutoFit/>
          </a:bodyPr>
          <a:lstStyle/>
          <a:p>
            <a:r>
              <a:rPr lang="en-US" sz="2400" dirty="0">
                <a:latin typeface="Arial"/>
                <a:cs typeface="Arial"/>
              </a:rPr>
              <a:t>B</a:t>
            </a:r>
          </a:p>
        </p:txBody>
      </p:sp>
      <p:sp>
        <p:nvSpPr>
          <p:cNvPr id="44" name="TextBox 43"/>
          <p:cNvSpPr txBox="1"/>
          <p:nvPr/>
        </p:nvSpPr>
        <p:spPr>
          <a:xfrm>
            <a:off x="7958572" y="6497936"/>
            <a:ext cx="1185428" cy="369332"/>
          </a:xfrm>
          <a:prstGeom prst="rect">
            <a:avLst/>
          </a:prstGeom>
          <a:noFill/>
        </p:spPr>
        <p:txBody>
          <a:bodyPr wrap="none" rtlCol="0">
            <a:spAutoFit/>
          </a:bodyPr>
          <a:lstStyle/>
          <a:p>
            <a:r>
              <a:rPr lang="en-US" altLang="zh-CN" dirty="0" smtClean="0">
                <a:solidFill>
                  <a:srgbClr val="0000FF"/>
                </a:solidFill>
                <a:latin typeface="Arial"/>
                <a:cs typeface="Arial"/>
              </a:rPr>
              <a:t>Figure S2</a:t>
            </a:r>
            <a:endParaRPr lang="zh-CN" altLang="en-US" dirty="0">
              <a:solidFill>
                <a:srgbClr val="0000FF"/>
              </a:solidFill>
              <a:latin typeface="Arial"/>
              <a:cs typeface="Arial"/>
            </a:endParaRPr>
          </a:p>
        </p:txBody>
      </p:sp>
      <p:graphicFrame>
        <p:nvGraphicFramePr>
          <p:cNvPr id="66" name="图表 10"/>
          <p:cNvGraphicFramePr>
            <a:graphicFrameLocks/>
          </p:cNvGraphicFramePr>
          <p:nvPr>
            <p:extLst>
              <p:ext uri="{D42A27DB-BD31-4B8C-83A1-F6EECF244321}">
                <p14:modId xmlns:p14="http://schemas.microsoft.com/office/powerpoint/2010/main" val="4057797247"/>
              </p:ext>
            </p:extLst>
          </p:nvPr>
        </p:nvGraphicFramePr>
        <p:xfrm>
          <a:off x="5636763" y="262232"/>
          <a:ext cx="3495573" cy="2818966"/>
        </p:xfrm>
        <a:graphic>
          <a:graphicData uri="http://schemas.openxmlformats.org/drawingml/2006/chart">
            <c:chart xmlns:c="http://schemas.openxmlformats.org/drawingml/2006/chart" xmlns:r="http://schemas.openxmlformats.org/officeDocument/2006/relationships" r:id="rId13"/>
          </a:graphicData>
        </a:graphic>
      </p:graphicFrame>
      <p:sp>
        <p:nvSpPr>
          <p:cNvPr id="72" name="TextBox 71"/>
          <p:cNvSpPr txBox="1"/>
          <p:nvPr/>
        </p:nvSpPr>
        <p:spPr>
          <a:xfrm>
            <a:off x="7481916" y="178375"/>
            <a:ext cx="1385697" cy="323165"/>
          </a:xfrm>
          <a:prstGeom prst="rect">
            <a:avLst/>
          </a:prstGeom>
          <a:noFill/>
        </p:spPr>
        <p:txBody>
          <a:bodyPr wrap="none" rtlCol="0">
            <a:spAutoFit/>
          </a:bodyPr>
          <a:lstStyle/>
          <a:p>
            <a:r>
              <a:rPr lang="en-US" altLang="zh-CN" sz="1500" dirty="0" smtClean="0">
                <a:latin typeface="Arial"/>
                <a:cs typeface="Arial"/>
              </a:rPr>
              <a:t>IL-36β (</a:t>
            </a:r>
            <a:r>
              <a:rPr lang="en-US" altLang="zh-CN" sz="1500" dirty="0" err="1" smtClean="0">
                <a:latin typeface="Arial"/>
                <a:cs typeface="Arial"/>
              </a:rPr>
              <a:t>ng</a:t>
            </a:r>
            <a:r>
              <a:rPr lang="en-US" altLang="zh-CN" sz="1500" dirty="0" smtClean="0">
                <a:latin typeface="Arial"/>
                <a:cs typeface="Arial"/>
              </a:rPr>
              <a:t>/ml)</a:t>
            </a:r>
            <a:endParaRPr lang="zh-CN" altLang="en-US" sz="1500" dirty="0">
              <a:latin typeface="Arial"/>
              <a:cs typeface="Arial"/>
            </a:endParaRPr>
          </a:p>
        </p:txBody>
      </p:sp>
      <p:sp>
        <p:nvSpPr>
          <p:cNvPr id="76" name="TextBox 75"/>
          <p:cNvSpPr txBox="1"/>
          <p:nvPr/>
        </p:nvSpPr>
        <p:spPr>
          <a:xfrm>
            <a:off x="7916730" y="1795358"/>
            <a:ext cx="266700" cy="342401"/>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endParaRPr lang="en-US" altLang="zh-CN" sz="1500" dirty="0" smtClean="0">
              <a:latin typeface="Arial"/>
              <a:cs typeface="Arial"/>
              <a:sym typeface="Symbol"/>
            </a:endParaRPr>
          </a:p>
          <a:p>
            <a:pPr>
              <a:lnSpc>
                <a:spcPct val="50000"/>
              </a:lnSpc>
            </a:pPr>
            <a:r>
              <a:rPr lang="en-US" altLang="zh-CN" sz="1500" dirty="0" smtClean="0">
                <a:latin typeface="Arial"/>
                <a:cs typeface="Arial"/>
                <a:sym typeface="Symbol"/>
              </a:rPr>
              <a:t>*</a:t>
            </a:r>
          </a:p>
        </p:txBody>
      </p:sp>
      <p:sp>
        <p:nvSpPr>
          <p:cNvPr id="77" name="TextBox 76"/>
          <p:cNvSpPr txBox="1"/>
          <p:nvPr/>
        </p:nvSpPr>
        <p:spPr>
          <a:xfrm>
            <a:off x="8399592" y="1504658"/>
            <a:ext cx="266700" cy="342401"/>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endParaRPr lang="en-US" altLang="zh-CN" sz="1500" dirty="0" smtClean="0">
              <a:latin typeface="Arial"/>
              <a:cs typeface="Arial"/>
              <a:sym typeface="Symbol"/>
            </a:endParaRPr>
          </a:p>
          <a:p>
            <a:pPr>
              <a:lnSpc>
                <a:spcPct val="50000"/>
              </a:lnSpc>
            </a:pPr>
            <a:r>
              <a:rPr lang="en-US" altLang="zh-CN" sz="1500" dirty="0" smtClean="0">
                <a:latin typeface="Arial"/>
                <a:cs typeface="Arial"/>
                <a:sym typeface="Symbol"/>
              </a:rPr>
              <a:t>*</a:t>
            </a:r>
          </a:p>
        </p:txBody>
      </p:sp>
      <p:sp>
        <p:nvSpPr>
          <p:cNvPr id="78" name="TextBox 77"/>
          <p:cNvSpPr txBox="1"/>
          <p:nvPr/>
        </p:nvSpPr>
        <p:spPr>
          <a:xfrm>
            <a:off x="8248941" y="1579357"/>
            <a:ext cx="266700" cy="342401"/>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endParaRPr lang="en-US" altLang="zh-CN" sz="1500" dirty="0" smtClean="0">
              <a:latin typeface="Arial"/>
              <a:cs typeface="Arial"/>
              <a:sym typeface="Symbol"/>
            </a:endParaRPr>
          </a:p>
          <a:p>
            <a:pPr>
              <a:lnSpc>
                <a:spcPct val="50000"/>
              </a:lnSpc>
            </a:pPr>
            <a:r>
              <a:rPr lang="en-US" altLang="zh-CN" sz="1500" dirty="0" smtClean="0">
                <a:latin typeface="Arial"/>
                <a:cs typeface="Arial"/>
                <a:sym typeface="Symbol"/>
              </a:rPr>
              <a:t>*</a:t>
            </a:r>
          </a:p>
        </p:txBody>
      </p:sp>
      <p:sp>
        <p:nvSpPr>
          <p:cNvPr id="79" name="TextBox 78"/>
          <p:cNvSpPr txBox="1"/>
          <p:nvPr/>
        </p:nvSpPr>
        <p:spPr>
          <a:xfrm>
            <a:off x="8079611" y="1682696"/>
            <a:ext cx="266700" cy="342401"/>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endParaRPr lang="en-US" altLang="zh-CN" sz="1500" dirty="0" smtClean="0">
              <a:latin typeface="Arial"/>
              <a:cs typeface="Arial"/>
              <a:sym typeface="Symbol"/>
            </a:endParaRPr>
          </a:p>
          <a:p>
            <a:pPr>
              <a:lnSpc>
                <a:spcPct val="50000"/>
              </a:lnSpc>
            </a:pPr>
            <a:r>
              <a:rPr lang="en-US" altLang="zh-CN" sz="1500" dirty="0" smtClean="0">
                <a:latin typeface="Arial"/>
                <a:cs typeface="Arial"/>
                <a:sym typeface="Symbol"/>
              </a:rPr>
              <a:t>*</a:t>
            </a:r>
          </a:p>
        </p:txBody>
      </p:sp>
      <p:sp>
        <p:nvSpPr>
          <p:cNvPr id="80" name="TextBox 79"/>
          <p:cNvSpPr txBox="1"/>
          <p:nvPr/>
        </p:nvSpPr>
        <p:spPr>
          <a:xfrm>
            <a:off x="8387359" y="1383701"/>
            <a:ext cx="266700" cy="342401"/>
          </a:xfrm>
          <a:prstGeom prst="rect">
            <a:avLst/>
          </a:prstGeom>
          <a:noFill/>
        </p:spPr>
        <p:txBody>
          <a:bodyPr wrap="square" rtlCol="0">
            <a:spAutoFit/>
          </a:bodyPr>
          <a:lstStyle/>
          <a:p>
            <a:pPr>
              <a:lnSpc>
                <a:spcPct val="50000"/>
              </a:lnSpc>
            </a:pPr>
            <a:r>
              <a:rPr lang="zh-CN" altLang="en-US" sz="1500" dirty="0" smtClean="0">
                <a:solidFill>
                  <a:srgbClr val="FF00FF"/>
                </a:solidFill>
                <a:latin typeface="Arial"/>
                <a:cs typeface="Arial"/>
                <a:sym typeface="Symbol"/>
              </a:rPr>
              <a:t> </a:t>
            </a:r>
            <a:endParaRPr lang="en-US" altLang="zh-CN" sz="1500" dirty="0" smtClean="0">
              <a:solidFill>
                <a:srgbClr val="FF00FF"/>
              </a:solidFill>
              <a:latin typeface="Arial"/>
              <a:cs typeface="Arial"/>
              <a:sym typeface="Symbol"/>
            </a:endParaRPr>
          </a:p>
          <a:p>
            <a:pPr>
              <a:lnSpc>
                <a:spcPct val="50000"/>
              </a:lnSpc>
            </a:pPr>
            <a:r>
              <a:rPr lang="en-US" altLang="zh-CN" sz="1500" dirty="0" smtClean="0">
                <a:solidFill>
                  <a:srgbClr val="FF00FF"/>
                </a:solidFill>
                <a:latin typeface="Arial"/>
                <a:cs typeface="Arial"/>
                <a:sym typeface="Symbol"/>
              </a:rPr>
              <a:t>*</a:t>
            </a:r>
            <a:endParaRPr lang="zh-CN" altLang="en-US" sz="1500" dirty="0">
              <a:solidFill>
                <a:srgbClr val="FF00FF"/>
              </a:solidFill>
              <a:latin typeface="Arial"/>
              <a:cs typeface="Arial"/>
            </a:endParaRPr>
          </a:p>
        </p:txBody>
      </p:sp>
      <p:sp>
        <p:nvSpPr>
          <p:cNvPr id="81" name="TextBox 80"/>
          <p:cNvSpPr txBox="1"/>
          <p:nvPr/>
        </p:nvSpPr>
        <p:spPr>
          <a:xfrm>
            <a:off x="8255384" y="1466628"/>
            <a:ext cx="266700" cy="342401"/>
          </a:xfrm>
          <a:prstGeom prst="rect">
            <a:avLst/>
          </a:prstGeom>
          <a:noFill/>
        </p:spPr>
        <p:txBody>
          <a:bodyPr wrap="square" rtlCol="0">
            <a:spAutoFit/>
          </a:bodyPr>
          <a:lstStyle/>
          <a:p>
            <a:pPr>
              <a:lnSpc>
                <a:spcPct val="50000"/>
              </a:lnSpc>
            </a:pPr>
            <a:r>
              <a:rPr lang="zh-CN" altLang="en-US" sz="1500" dirty="0" smtClean="0">
                <a:solidFill>
                  <a:srgbClr val="FF00FF"/>
                </a:solidFill>
                <a:latin typeface="Arial"/>
                <a:cs typeface="Arial"/>
                <a:sym typeface="Symbol"/>
              </a:rPr>
              <a:t> </a:t>
            </a:r>
            <a:endParaRPr lang="en-US" altLang="zh-CN" sz="1500" dirty="0" smtClean="0">
              <a:solidFill>
                <a:srgbClr val="FF00FF"/>
              </a:solidFill>
              <a:latin typeface="Arial"/>
              <a:cs typeface="Arial"/>
              <a:sym typeface="Symbol"/>
            </a:endParaRPr>
          </a:p>
          <a:p>
            <a:pPr>
              <a:lnSpc>
                <a:spcPct val="50000"/>
              </a:lnSpc>
            </a:pPr>
            <a:r>
              <a:rPr lang="en-US" altLang="zh-CN" sz="1500" dirty="0" smtClean="0">
                <a:solidFill>
                  <a:srgbClr val="FF00FF"/>
                </a:solidFill>
                <a:latin typeface="Arial"/>
                <a:cs typeface="Arial"/>
                <a:sym typeface="Symbol"/>
              </a:rPr>
              <a:t>*</a:t>
            </a:r>
          </a:p>
        </p:txBody>
      </p:sp>
      <p:sp>
        <p:nvSpPr>
          <p:cNvPr id="82" name="TextBox 81"/>
          <p:cNvSpPr txBox="1"/>
          <p:nvPr/>
        </p:nvSpPr>
        <p:spPr>
          <a:xfrm>
            <a:off x="8087800" y="1688501"/>
            <a:ext cx="266700" cy="226985"/>
          </a:xfrm>
          <a:prstGeom prst="rect">
            <a:avLst/>
          </a:prstGeom>
          <a:noFill/>
        </p:spPr>
        <p:txBody>
          <a:bodyPr wrap="square" rtlCol="0">
            <a:spAutoFit/>
          </a:bodyPr>
          <a:lstStyle/>
          <a:p>
            <a:pPr>
              <a:lnSpc>
                <a:spcPct val="50000"/>
              </a:lnSpc>
            </a:pPr>
            <a:r>
              <a:rPr lang="zh-CN" altLang="en-US" sz="1500" dirty="0" smtClean="0">
                <a:solidFill>
                  <a:srgbClr val="FF00FF"/>
                </a:solidFill>
                <a:latin typeface="Arial"/>
                <a:cs typeface="Arial"/>
                <a:sym typeface="Symbol"/>
              </a:rPr>
              <a:t> </a:t>
            </a:r>
            <a:r>
              <a:rPr lang="en-US" altLang="zh-CN" sz="1500" dirty="0" smtClean="0">
                <a:solidFill>
                  <a:srgbClr val="FF00FF"/>
                </a:solidFill>
                <a:latin typeface="Arial"/>
                <a:cs typeface="Arial"/>
                <a:sym typeface="Symbol"/>
              </a:rPr>
              <a:t>*</a:t>
            </a:r>
          </a:p>
        </p:txBody>
      </p:sp>
      <p:sp>
        <p:nvSpPr>
          <p:cNvPr id="83" name="TextBox 82"/>
          <p:cNvSpPr txBox="1"/>
          <p:nvPr/>
        </p:nvSpPr>
        <p:spPr>
          <a:xfrm>
            <a:off x="7916730" y="1800071"/>
            <a:ext cx="266700" cy="226985"/>
          </a:xfrm>
          <a:prstGeom prst="rect">
            <a:avLst/>
          </a:prstGeom>
          <a:noFill/>
        </p:spPr>
        <p:txBody>
          <a:bodyPr wrap="square" rtlCol="0">
            <a:spAutoFit/>
          </a:bodyPr>
          <a:lstStyle/>
          <a:p>
            <a:pPr>
              <a:lnSpc>
                <a:spcPct val="50000"/>
              </a:lnSpc>
            </a:pPr>
            <a:r>
              <a:rPr lang="zh-CN" altLang="en-US" sz="1500" dirty="0" smtClean="0">
                <a:solidFill>
                  <a:srgbClr val="FF00FF"/>
                </a:solidFill>
                <a:latin typeface="Arial"/>
                <a:cs typeface="Arial"/>
                <a:sym typeface="Symbol"/>
              </a:rPr>
              <a:t> </a:t>
            </a:r>
            <a:r>
              <a:rPr lang="en-US" altLang="zh-CN" sz="1500" dirty="0" smtClean="0">
                <a:solidFill>
                  <a:srgbClr val="FF00FF"/>
                </a:solidFill>
                <a:latin typeface="Arial"/>
                <a:cs typeface="Arial"/>
                <a:sym typeface="Symbol"/>
              </a:rPr>
              <a:t>*</a:t>
            </a:r>
          </a:p>
        </p:txBody>
      </p:sp>
      <p:sp>
        <p:nvSpPr>
          <p:cNvPr id="84" name="TextBox 83"/>
          <p:cNvSpPr txBox="1"/>
          <p:nvPr/>
        </p:nvSpPr>
        <p:spPr>
          <a:xfrm>
            <a:off x="7751638" y="2045841"/>
            <a:ext cx="266700" cy="226985"/>
          </a:xfrm>
          <a:prstGeom prst="rect">
            <a:avLst/>
          </a:prstGeom>
          <a:noFill/>
        </p:spPr>
        <p:txBody>
          <a:bodyPr wrap="square" rtlCol="0">
            <a:spAutoFit/>
          </a:bodyPr>
          <a:lstStyle/>
          <a:p>
            <a:pPr>
              <a:lnSpc>
                <a:spcPct val="50000"/>
              </a:lnSpc>
            </a:pPr>
            <a:r>
              <a:rPr lang="zh-CN" altLang="en-US" sz="1500" dirty="0" smtClean="0">
                <a:solidFill>
                  <a:srgbClr val="FF00FF"/>
                </a:solidFill>
                <a:latin typeface="Arial"/>
                <a:cs typeface="Arial"/>
                <a:sym typeface="Symbol"/>
              </a:rPr>
              <a:t> </a:t>
            </a:r>
            <a:r>
              <a:rPr lang="en-US" altLang="zh-CN" sz="1500" dirty="0" smtClean="0">
                <a:solidFill>
                  <a:srgbClr val="FF00FF"/>
                </a:solidFill>
                <a:latin typeface="Arial"/>
                <a:cs typeface="Arial"/>
                <a:sym typeface="Symbol"/>
              </a:rPr>
              <a:t>*</a:t>
            </a:r>
          </a:p>
        </p:txBody>
      </p:sp>
      <p:sp>
        <p:nvSpPr>
          <p:cNvPr id="85" name="TextBox 84"/>
          <p:cNvSpPr txBox="1"/>
          <p:nvPr/>
        </p:nvSpPr>
        <p:spPr>
          <a:xfrm>
            <a:off x="7602230" y="2120537"/>
            <a:ext cx="266700" cy="226985"/>
          </a:xfrm>
          <a:prstGeom prst="rect">
            <a:avLst/>
          </a:prstGeom>
          <a:noFill/>
        </p:spPr>
        <p:txBody>
          <a:bodyPr wrap="square" rtlCol="0">
            <a:spAutoFit/>
          </a:bodyPr>
          <a:lstStyle/>
          <a:p>
            <a:pPr>
              <a:lnSpc>
                <a:spcPct val="50000"/>
              </a:lnSpc>
            </a:pPr>
            <a:r>
              <a:rPr lang="zh-CN" altLang="en-US" sz="1500" dirty="0" smtClean="0">
                <a:solidFill>
                  <a:srgbClr val="FF00FF"/>
                </a:solidFill>
                <a:latin typeface="Arial"/>
                <a:cs typeface="Arial"/>
                <a:sym typeface="Symbol"/>
              </a:rPr>
              <a:t> </a:t>
            </a:r>
            <a:r>
              <a:rPr lang="en-US" altLang="zh-CN" sz="1500" dirty="0" smtClean="0">
                <a:solidFill>
                  <a:srgbClr val="FF00FF"/>
                </a:solidFill>
                <a:latin typeface="Arial"/>
                <a:cs typeface="Arial"/>
                <a:sym typeface="Symbol"/>
              </a:rPr>
              <a:t>*</a:t>
            </a:r>
          </a:p>
        </p:txBody>
      </p:sp>
      <p:sp>
        <p:nvSpPr>
          <p:cNvPr id="86" name="TextBox 85"/>
          <p:cNvSpPr txBox="1"/>
          <p:nvPr/>
        </p:nvSpPr>
        <p:spPr>
          <a:xfrm>
            <a:off x="7084571" y="363693"/>
            <a:ext cx="266700" cy="226985"/>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r>
              <a:rPr lang="en-US" altLang="zh-CN" sz="1500" dirty="0" smtClean="0">
                <a:latin typeface="Arial"/>
                <a:cs typeface="Arial"/>
                <a:sym typeface="Symbol"/>
              </a:rPr>
              <a:t>*</a:t>
            </a:r>
          </a:p>
        </p:txBody>
      </p:sp>
      <p:sp>
        <p:nvSpPr>
          <p:cNvPr id="87" name="TextBox 86"/>
          <p:cNvSpPr txBox="1"/>
          <p:nvPr/>
        </p:nvSpPr>
        <p:spPr>
          <a:xfrm>
            <a:off x="6919479" y="385375"/>
            <a:ext cx="266700" cy="226985"/>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r>
              <a:rPr lang="en-US" altLang="zh-CN" sz="1500" dirty="0" smtClean="0">
                <a:latin typeface="Arial"/>
                <a:cs typeface="Arial"/>
                <a:sym typeface="Symbol"/>
              </a:rPr>
              <a:t>*</a:t>
            </a:r>
          </a:p>
        </p:txBody>
      </p:sp>
      <p:sp>
        <p:nvSpPr>
          <p:cNvPr id="88" name="TextBox 87"/>
          <p:cNvSpPr txBox="1"/>
          <p:nvPr/>
        </p:nvSpPr>
        <p:spPr>
          <a:xfrm>
            <a:off x="6770071" y="590789"/>
            <a:ext cx="266700" cy="226985"/>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r>
              <a:rPr lang="en-US" altLang="zh-CN" sz="1500" dirty="0" smtClean="0">
                <a:latin typeface="Arial"/>
                <a:cs typeface="Arial"/>
                <a:sym typeface="Symbol"/>
              </a:rPr>
              <a:t>*</a:t>
            </a:r>
          </a:p>
        </p:txBody>
      </p:sp>
      <p:sp>
        <p:nvSpPr>
          <p:cNvPr id="89" name="TextBox 88"/>
          <p:cNvSpPr txBox="1"/>
          <p:nvPr/>
        </p:nvSpPr>
        <p:spPr>
          <a:xfrm>
            <a:off x="6601987" y="982943"/>
            <a:ext cx="266700" cy="226985"/>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r>
              <a:rPr lang="en-US" altLang="zh-CN" sz="1500" dirty="0" smtClean="0">
                <a:latin typeface="Arial"/>
                <a:cs typeface="Arial"/>
                <a:sym typeface="Symbol"/>
              </a:rPr>
              <a:t>*</a:t>
            </a:r>
          </a:p>
        </p:txBody>
      </p:sp>
      <p:sp>
        <p:nvSpPr>
          <p:cNvPr id="91" name="TextBox 90"/>
          <p:cNvSpPr txBox="1"/>
          <p:nvPr/>
        </p:nvSpPr>
        <p:spPr>
          <a:xfrm>
            <a:off x="6430911" y="1372089"/>
            <a:ext cx="266700" cy="226985"/>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r>
              <a:rPr lang="en-US" altLang="zh-CN" sz="1500" dirty="0" smtClean="0">
                <a:latin typeface="Arial"/>
                <a:cs typeface="Arial"/>
                <a:sym typeface="Symbol"/>
              </a:rPr>
              <a:t>*</a:t>
            </a:r>
          </a:p>
        </p:txBody>
      </p:sp>
      <p:sp>
        <p:nvSpPr>
          <p:cNvPr id="92" name="TextBox 91"/>
          <p:cNvSpPr txBox="1"/>
          <p:nvPr/>
        </p:nvSpPr>
        <p:spPr>
          <a:xfrm rot="16200000">
            <a:off x="4922766" y="1338527"/>
            <a:ext cx="1165002" cy="338554"/>
          </a:xfrm>
          <a:prstGeom prst="rect">
            <a:avLst/>
          </a:prstGeom>
          <a:noFill/>
        </p:spPr>
        <p:txBody>
          <a:bodyPr wrap="none" rtlCol="0">
            <a:spAutoFit/>
          </a:bodyPr>
          <a:lstStyle/>
          <a:p>
            <a:r>
              <a:rPr lang="en-US" altLang="zh-CN" sz="1600" dirty="0" smtClean="0">
                <a:latin typeface="Arial"/>
                <a:cs typeface="Arial"/>
              </a:rPr>
              <a:t>FSC-A (%)</a:t>
            </a:r>
            <a:endParaRPr lang="zh-CN" altLang="en-US" sz="1600" dirty="0">
              <a:latin typeface="Arial"/>
              <a:cs typeface="Arial"/>
            </a:endParaRPr>
          </a:p>
        </p:txBody>
      </p:sp>
      <p:graphicFrame>
        <p:nvGraphicFramePr>
          <p:cNvPr id="93" name="图表 10"/>
          <p:cNvGraphicFramePr>
            <a:graphicFrameLocks/>
          </p:cNvGraphicFramePr>
          <p:nvPr>
            <p:extLst>
              <p:ext uri="{D42A27DB-BD31-4B8C-83A1-F6EECF244321}">
                <p14:modId xmlns:p14="http://schemas.microsoft.com/office/powerpoint/2010/main" val="4069569743"/>
              </p:ext>
            </p:extLst>
          </p:nvPr>
        </p:nvGraphicFramePr>
        <p:xfrm>
          <a:off x="5636763" y="3346725"/>
          <a:ext cx="3507237" cy="3090446"/>
        </p:xfrm>
        <a:graphic>
          <a:graphicData uri="http://schemas.openxmlformats.org/drawingml/2006/chart">
            <c:chart xmlns:c="http://schemas.openxmlformats.org/drawingml/2006/chart" xmlns:r="http://schemas.openxmlformats.org/officeDocument/2006/relationships" r:id="rId14"/>
          </a:graphicData>
        </a:graphic>
      </p:graphicFrame>
      <p:sp>
        <p:nvSpPr>
          <p:cNvPr id="94" name="TextBox 93"/>
          <p:cNvSpPr txBox="1"/>
          <p:nvPr/>
        </p:nvSpPr>
        <p:spPr>
          <a:xfrm>
            <a:off x="7919722" y="5327752"/>
            <a:ext cx="266700" cy="342401"/>
          </a:xfrm>
          <a:prstGeom prst="rect">
            <a:avLst/>
          </a:prstGeom>
          <a:noFill/>
        </p:spPr>
        <p:txBody>
          <a:bodyPr wrap="square" rtlCol="0">
            <a:spAutoFit/>
          </a:bodyPr>
          <a:lstStyle/>
          <a:p>
            <a:pPr>
              <a:lnSpc>
                <a:spcPct val="50000"/>
              </a:lnSpc>
            </a:pPr>
            <a:r>
              <a:rPr lang="zh-CN" altLang="en-US" sz="1500" dirty="0" smtClean="0">
                <a:solidFill>
                  <a:srgbClr val="FF00FF"/>
                </a:solidFill>
                <a:latin typeface="Arial"/>
                <a:cs typeface="Arial"/>
                <a:sym typeface="Symbol"/>
              </a:rPr>
              <a:t> </a:t>
            </a:r>
            <a:endParaRPr lang="en-US" altLang="zh-CN" sz="1500" dirty="0" smtClean="0">
              <a:solidFill>
                <a:srgbClr val="FF00FF"/>
              </a:solidFill>
              <a:latin typeface="Arial"/>
              <a:cs typeface="Arial"/>
              <a:sym typeface="Symbol"/>
            </a:endParaRPr>
          </a:p>
          <a:p>
            <a:pPr>
              <a:lnSpc>
                <a:spcPct val="50000"/>
              </a:lnSpc>
            </a:pPr>
            <a:r>
              <a:rPr lang="en-US" altLang="zh-CN" sz="1500" dirty="0" smtClean="0">
                <a:solidFill>
                  <a:srgbClr val="FF00FF"/>
                </a:solidFill>
                <a:latin typeface="Arial"/>
                <a:cs typeface="Arial"/>
                <a:sym typeface="Symbol"/>
              </a:rPr>
              <a:t>*</a:t>
            </a:r>
          </a:p>
        </p:txBody>
      </p:sp>
      <p:sp>
        <p:nvSpPr>
          <p:cNvPr id="95" name="TextBox 94"/>
          <p:cNvSpPr txBox="1"/>
          <p:nvPr/>
        </p:nvSpPr>
        <p:spPr>
          <a:xfrm>
            <a:off x="8421260" y="4868986"/>
            <a:ext cx="266700" cy="342401"/>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endParaRPr lang="en-US" altLang="zh-CN" sz="1500" dirty="0" smtClean="0">
              <a:latin typeface="Arial"/>
              <a:cs typeface="Arial"/>
              <a:sym typeface="Symbol"/>
            </a:endParaRPr>
          </a:p>
          <a:p>
            <a:pPr>
              <a:lnSpc>
                <a:spcPct val="50000"/>
              </a:lnSpc>
            </a:pPr>
            <a:r>
              <a:rPr lang="en-US" altLang="zh-CN" sz="1500" dirty="0" smtClean="0">
                <a:latin typeface="Arial"/>
                <a:cs typeface="Arial"/>
                <a:sym typeface="Symbol"/>
              </a:rPr>
              <a:t>*</a:t>
            </a:r>
          </a:p>
        </p:txBody>
      </p:sp>
      <p:sp>
        <p:nvSpPr>
          <p:cNvPr id="96" name="TextBox 95"/>
          <p:cNvSpPr txBox="1"/>
          <p:nvPr/>
        </p:nvSpPr>
        <p:spPr>
          <a:xfrm>
            <a:off x="8270609" y="4925011"/>
            <a:ext cx="266700" cy="342401"/>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endParaRPr lang="en-US" altLang="zh-CN" sz="1500" dirty="0" smtClean="0">
              <a:latin typeface="Arial"/>
              <a:cs typeface="Arial"/>
              <a:sym typeface="Symbol"/>
            </a:endParaRPr>
          </a:p>
          <a:p>
            <a:pPr>
              <a:lnSpc>
                <a:spcPct val="50000"/>
              </a:lnSpc>
            </a:pPr>
            <a:r>
              <a:rPr lang="en-US" altLang="zh-CN" sz="1500" dirty="0" smtClean="0">
                <a:latin typeface="Arial"/>
                <a:cs typeface="Arial"/>
                <a:sym typeface="Symbol"/>
              </a:rPr>
              <a:t>*</a:t>
            </a:r>
          </a:p>
        </p:txBody>
      </p:sp>
      <p:sp>
        <p:nvSpPr>
          <p:cNvPr id="98" name="TextBox 97"/>
          <p:cNvSpPr txBox="1"/>
          <p:nvPr/>
        </p:nvSpPr>
        <p:spPr>
          <a:xfrm>
            <a:off x="8409027" y="4748029"/>
            <a:ext cx="266700" cy="342401"/>
          </a:xfrm>
          <a:prstGeom prst="rect">
            <a:avLst/>
          </a:prstGeom>
          <a:noFill/>
        </p:spPr>
        <p:txBody>
          <a:bodyPr wrap="square" rtlCol="0">
            <a:spAutoFit/>
          </a:bodyPr>
          <a:lstStyle/>
          <a:p>
            <a:pPr>
              <a:lnSpc>
                <a:spcPct val="50000"/>
              </a:lnSpc>
            </a:pPr>
            <a:r>
              <a:rPr lang="zh-CN" altLang="en-US" sz="1500" dirty="0" smtClean="0">
                <a:solidFill>
                  <a:srgbClr val="FF00FF"/>
                </a:solidFill>
                <a:latin typeface="Arial"/>
                <a:cs typeface="Arial"/>
                <a:sym typeface="Symbol"/>
              </a:rPr>
              <a:t> </a:t>
            </a:r>
            <a:endParaRPr lang="en-US" altLang="zh-CN" sz="1500" dirty="0" smtClean="0">
              <a:solidFill>
                <a:srgbClr val="FF00FF"/>
              </a:solidFill>
              <a:latin typeface="Arial"/>
              <a:cs typeface="Arial"/>
              <a:sym typeface="Symbol"/>
            </a:endParaRPr>
          </a:p>
          <a:p>
            <a:pPr>
              <a:lnSpc>
                <a:spcPct val="50000"/>
              </a:lnSpc>
            </a:pPr>
            <a:r>
              <a:rPr lang="en-US" altLang="zh-CN" sz="1500" dirty="0" smtClean="0">
                <a:solidFill>
                  <a:srgbClr val="FF00FF"/>
                </a:solidFill>
                <a:latin typeface="Arial"/>
                <a:cs typeface="Arial"/>
                <a:sym typeface="Symbol"/>
              </a:rPr>
              <a:t>*</a:t>
            </a:r>
            <a:endParaRPr lang="zh-CN" altLang="en-US" sz="1500" dirty="0">
              <a:solidFill>
                <a:srgbClr val="FF00FF"/>
              </a:solidFill>
              <a:latin typeface="Arial"/>
              <a:cs typeface="Arial"/>
            </a:endParaRPr>
          </a:p>
        </p:txBody>
      </p:sp>
      <p:sp>
        <p:nvSpPr>
          <p:cNvPr id="99" name="TextBox 98"/>
          <p:cNvSpPr txBox="1"/>
          <p:nvPr/>
        </p:nvSpPr>
        <p:spPr>
          <a:xfrm>
            <a:off x="8277052" y="4793608"/>
            <a:ext cx="266700" cy="342401"/>
          </a:xfrm>
          <a:prstGeom prst="rect">
            <a:avLst/>
          </a:prstGeom>
          <a:noFill/>
        </p:spPr>
        <p:txBody>
          <a:bodyPr wrap="square" rtlCol="0">
            <a:spAutoFit/>
          </a:bodyPr>
          <a:lstStyle/>
          <a:p>
            <a:pPr>
              <a:lnSpc>
                <a:spcPct val="50000"/>
              </a:lnSpc>
            </a:pPr>
            <a:r>
              <a:rPr lang="zh-CN" altLang="en-US" sz="1500" dirty="0" smtClean="0">
                <a:solidFill>
                  <a:srgbClr val="FF00FF"/>
                </a:solidFill>
                <a:latin typeface="Arial"/>
                <a:cs typeface="Arial"/>
                <a:sym typeface="Symbol"/>
              </a:rPr>
              <a:t> </a:t>
            </a:r>
            <a:endParaRPr lang="en-US" altLang="zh-CN" sz="1500" dirty="0" smtClean="0">
              <a:solidFill>
                <a:srgbClr val="FF00FF"/>
              </a:solidFill>
              <a:latin typeface="Arial"/>
              <a:cs typeface="Arial"/>
              <a:sym typeface="Symbol"/>
            </a:endParaRPr>
          </a:p>
          <a:p>
            <a:pPr>
              <a:lnSpc>
                <a:spcPct val="50000"/>
              </a:lnSpc>
            </a:pPr>
            <a:r>
              <a:rPr lang="en-US" altLang="zh-CN" sz="1500" dirty="0" smtClean="0">
                <a:solidFill>
                  <a:srgbClr val="FF00FF"/>
                </a:solidFill>
                <a:latin typeface="Arial"/>
                <a:cs typeface="Arial"/>
                <a:sym typeface="Symbol"/>
              </a:rPr>
              <a:t>*</a:t>
            </a:r>
          </a:p>
        </p:txBody>
      </p:sp>
      <p:sp>
        <p:nvSpPr>
          <p:cNvPr id="100" name="TextBox 99"/>
          <p:cNvSpPr txBox="1"/>
          <p:nvPr/>
        </p:nvSpPr>
        <p:spPr>
          <a:xfrm>
            <a:off x="8090792" y="5258243"/>
            <a:ext cx="266700" cy="226985"/>
          </a:xfrm>
          <a:prstGeom prst="rect">
            <a:avLst/>
          </a:prstGeom>
          <a:noFill/>
        </p:spPr>
        <p:txBody>
          <a:bodyPr wrap="square" rtlCol="0">
            <a:spAutoFit/>
          </a:bodyPr>
          <a:lstStyle/>
          <a:p>
            <a:pPr>
              <a:lnSpc>
                <a:spcPct val="50000"/>
              </a:lnSpc>
            </a:pPr>
            <a:r>
              <a:rPr lang="zh-CN" altLang="en-US" sz="1500" dirty="0" smtClean="0">
                <a:solidFill>
                  <a:srgbClr val="FF00FF"/>
                </a:solidFill>
                <a:latin typeface="Arial"/>
                <a:cs typeface="Arial"/>
                <a:sym typeface="Symbol"/>
              </a:rPr>
              <a:t> </a:t>
            </a:r>
            <a:r>
              <a:rPr lang="en-US" altLang="zh-CN" sz="1500" dirty="0" smtClean="0">
                <a:solidFill>
                  <a:srgbClr val="FF00FF"/>
                </a:solidFill>
                <a:latin typeface="Arial"/>
                <a:cs typeface="Arial"/>
                <a:sym typeface="Symbol"/>
              </a:rPr>
              <a:t>*</a:t>
            </a:r>
          </a:p>
        </p:txBody>
      </p:sp>
      <p:sp>
        <p:nvSpPr>
          <p:cNvPr id="102" name="TextBox 101"/>
          <p:cNvSpPr txBox="1"/>
          <p:nvPr/>
        </p:nvSpPr>
        <p:spPr>
          <a:xfrm>
            <a:off x="7773306" y="5503539"/>
            <a:ext cx="266700" cy="226985"/>
          </a:xfrm>
          <a:prstGeom prst="rect">
            <a:avLst/>
          </a:prstGeom>
          <a:noFill/>
        </p:spPr>
        <p:txBody>
          <a:bodyPr wrap="square" rtlCol="0">
            <a:spAutoFit/>
          </a:bodyPr>
          <a:lstStyle/>
          <a:p>
            <a:pPr>
              <a:lnSpc>
                <a:spcPct val="50000"/>
              </a:lnSpc>
            </a:pPr>
            <a:r>
              <a:rPr lang="zh-CN" altLang="en-US" sz="1500" dirty="0" smtClean="0">
                <a:solidFill>
                  <a:srgbClr val="FF00FF"/>
                </a:solidFill>
                <a:latin typeface="Arial"/>
                <a:cs typeface="Arial"/>
                <a:sym typeface="Symbol"/>
              </a:rPr>
              <a:t> </a:t>
            </a:r>
            <a:r>
              <a:rPr lang="en-US" altLang="zh-CN" sz="1500" dirty="0" smtClean="0">
                <a:solidFill>
                  <a:srgbClr val="FF00FF"/>
                </a:solidFill>
                <a:latin typeface="Arial"/>
                <a:cs typeface="Arial"/>
                <a:sym typeface="Symbol"/>
              </a:rPr>
              <a:t>*</a:t>
            </a:r>
          </a:p>
        </p:txBody>
      </p:sp>
      <p:sp>
        <p:nvSpPr>
          <p:cNvPr id="103" name="TextBox 102"/>
          <p:cNvSpPr txBox="1"/>
          <p:nvPr/>
        </p:nvSpPr>
        <p:spPr>
          <a:xfrm>
            <a:off x="7605222" y="5615583"/>
            <a:ext cx="266700" cy="226985"/>
          </a:xfrm>
          <a:prstGeom prst="rect">
            <a:avLst/>
          </a:prstGeom>
          <a:noFill/>
        </p:spPr>
        <p:txBody>
          <a:bodyPr wrap="square" rtlCol="0">
            <a:spAutoFit/>
          </a:bodyPr>
          <a:lstStyle/>
          <a:p>
            <a:pPr>
              <a:lnSpc>
                <a:spcPct val="50000"/>
              </a:lnSpc>
            </a:pPr>
            <a:r>
              <a:rPr lang="zh-CN" altLang="en-US" sz="1500" dirty="0" smtClean="0">
                <a:solidFill>
                  <a:srgbClr val="FF00FF"/>
                </a:solidFill>
                <a:latin typeface="Arial"/>
                <a:cs typeface="Arial"/>
                <a:sym typeface="Symbol"/>
              </a:rPr>
              <a:t> </a:t>
            </a:r>
            <a:r>
              <a:rPr lang="en-US" altLang="zh-CN" sz="1500" dirty="0" smtClean="0">
                <a:solidFill>
                  <a:srgbClr val="FF00FF"/>
                </a:solidFill>
                <a:latin typeface="Arial"/>
                <a:cs typeface="Arial"/>
                <a:sym typeface="Symbol"/>
              </a:rPr>
              <a:t>*</a:t>
            </a:r>
          </a:p>
        </p:txBody>
      </p:sp>
      <p:sp>
        <p:nvSpPr>
          <p:cNvPr id="104" name="TextBox 103"/>
          <p:cNvSpPr txBox="1"/>
          <p:nvPr/>
        </p:nvSpPr>
        <p:spPr>
          <a:xfrm>
            <a:off x="7086815" y="3635726"/>
            <a:ext cx="266700" cy="226985"/>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r>
              <a:rPr lang="en-US" altLang="zh-CN" sz="1500" dirty="0" smtClean="0">
                <a:latin typeface="Arial"/>
                <a:cs typeface="Arial"/>
                <a:sym typeface="Symbol"/>
              </a:rPr>
              <a:t>*</a:t>
            </a:r>
          </a:p>
        </p:txBody>
      </p:sp>
      <p:sp>
        <p:nvSpPr>
          <p:cNvPr id="105" name="TextBox 104"/>
          <p:cNvSpPr txBox="1"/>
          <p:nvPr/>
        </p:nvSpPr>
        <p:spPr>
          <a:xfrm>
            <a:off x="6921723" y="3732104"/>
            <a:ext cx="266700" cy="226985"/>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r>
              <a:rPr lang="en-US" altLang="zh-CN" sz="1500" dirty="0" smtClean="0">
                <a:latin typeface="Arial"/>
                <a:cs typeface="Arial"/>
                <a:sym typeface="Symbol"/>
              </a:rPr>
              <a:t>*</a:t>
            </a:r>
          </a:p>
        </p:txBody>
      </p:sp>
      <p:sp>
        <p:nvSpPr>
          <p:cNvPr id="106" name="TextBox 105"/>
          <p:cNvSpPr txBox="1"/>
          <p:nvPr/>
        </p:nvSpPr>
        <p:spPr>
          <a:xfrm>
            <a:off x="6753639" y="3918844"/>
            <a:ext cx="266700" cy="226985"/>
          </a:xfrm>
          <a:prstGeom prst="rect">
            <a:avLst/>
          </a:prstGeom>
          <a:noFill/>
        </p:spPr>
        <p:txBody>
          <a:bodyPr wrap="square" rtlCol="0">
            <a:spAutoFit/>
          </a:bodyPr>
          <a:lstStyle/>
          <a:p>
            <a:pPr>
              <a:lnSpc>
                <a:spcPct val="50000"/>
              </a:lnSpc>
            </a:pPr>
            <a:r>
              <a:rPr lang="zh-CN" altLang="en-US" sz="1500" dirty="0" smtClean="0">
                <a:latin typeface="Arial"/>
                <a:cs typeface="Arial"/>
                <a:sym typeface="Symbol"/>
              </a:rPr>
              <a:t> </a:t>
            </a:r>
            <a:r>
              <a:rPr lang="en-US" altLang="zh-CN" sz="1500" dirty="0" smtClean="0">
                <a:latin typeface="Arial"/>
                <a:cs typeface="Arial"/>
                <a:sym typeface="Symbol"/>
              </a:rPr>
              <a:t>*</a:t>
            </a:r>
          </a:p>
        </p:txBody>
      </p:sp>
      <p:sp>
        <p:nvSpPr>
          <p:cNvPr id="108" name="TextBox 107"/>
          <p:cNvSpPr txBox="1"/>
          <p:nvPr/>
        </p:nvSpPr>
        <p:spPr>
          <a:xfrm rot="16200000">
            <a:off x="4521219" y="4521214"/>
            <a:ext cx="1838364" cy="584776"/>
          </a:xfrm>
          <a:prstGeom prst="rect">
            <a:avLst/>
          </a:prstGeom>
          <a:noFill/>
        </p:spPr>
        <p:txBody>
          <a:bodyPr wrap="none" rtlCol="0">
            <a:spAutoFit/>
          </a:bodyPr>
          <a:lstStyle/>
          <a:p>
            <a:pPr algn="ctr"/>
            <a:r>
              <a:rPr lang="en-US" altLang="zh-CN" sz="1600" dirty="0" smtClean="0">
                <a:latin typeface="Arial"/>
                <a:cs typeface="Arial"/>
              </a:rPr>
              <a:t>Highly proliferated</a:t>
            </a:r>
          </a:p>
          <a:p>
            <a:pPr algn="ctr"/>
            <a:r>
              <a:rPr lang="en-US" altLang="zh-CN" sz="1600" dirty="0" smtClean="0">
                <a:latin typeface="Arial"/>
                <a:cs typeface="Arial"/>
              </a:rPr>
              <a:t> CD8</a:t>
            </a:r>
            <a:r>
              <a:rPr lang="en-US" altLang="zh-CN" sz="1600" baseline="30000" dirty="0" smtClean="0">
                <a:latin typeface="Arial"/>
                <a:cs typeface="Arial"/>
              </a:rPr>
              <a:t>+ </a:t>
            </a:r>
            <a:r>
              <a:rPr lang="en-US" altLang="zh-CN" sz="1600" dirty="0" smtClean="0">
                <a:latin typeface="Arial"/>
                <a:cs typeface="Arial"/>
              </a:rPr>
              <a:t>(%)</a:t>
            </a:r>
            <a:endParaRPr lang="zh-CN" altLang="en-US" sz="1600" dirty="0">
              <a:latin typeface="Arial"/>
              <a:cs typeface="Arial"/>
            </a:endParaRPr>
          </a:p>
        </p:txBody>
      </p:sp>
    </p:spTree>
    <p:extLst>
      <p:ext uri="{BB962C8B-B14F-4D97-AF65-F5344CB8AC3E}">
        <p14:creationId xmlns:p14="http://schemas.microsoft.com/office/powerpoint/2010/main" val="10301787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rotWithShape="1">
          <a:blip r:embed="rId2"/>
          <a:srcRect l="40429" t="58812" r="35068" b="8888"/>
          <a:stretch/>
        </p:blipFill>
        <p:spPr bwMode="auto">
          <a:xfrm>
            <a:off x="578494" y="807544"/>
            <a:ext cx="1358434" cy="1362429"/>
          </a:xfrm>
          <a:prstGeom prst="rect">
            <a:avLst/>
          </a:prstGeom>
          <a:noFill/>
          <a:ln w="9525">
            <a:noFill/>
            <a:miter lim="800000"/>
            <a:headEnd/>
            <a:tailEnd/>
          </a:ln>
          <a:effectLst/>
        </p:spPr>
      </p:pic>
      <p:pic>
        <p:nvPicPr>
          <p:cNvPr id="16" name="Picture 4"/>
          <p:cNvPicPr>
            <a:picLocks noChangeAspect="1" noChangeArrowheads="1"/>
          </p:cNvPicPr>
          <p:nvPr/>
        </p:nvPicPr>
        <p:blipFill rotWithShape="1">
          <a:blip r:embed="rId2"/>
          <a:srcRect l="74133" t="58812" r="1703" b="8888"/>
          <a:stretch/>
        </p:blipFill>
        <p:spPr bwMode="auto">
          <a:xfrm>
            <a:off x="1929882" y="807555"/>
            <a:ext cx="1345198" cy="1368048"/>
          </a:xfrm>
          <a:prstGeom prst="rect">
            <a:avLst/>
          </a:prstGeom>
          <a:noFill/>
          <a:ln w="9525">
            <a:noFill/>
            <a:miter lim="800000"/>
            <a:headEnd/>
            <a:tailEnd/>
          </a:ln>
          <a:effectLst/>
        </p:spPr>
      </p:pic>
      <p:cxnSp>
        <p:nvCxnSpPr>
          <p:cNvPr id="17" name="直接箭头连接符 38"/>
          <p:cNvCxnSpPr/>
          <p:nvPr/>
        </p:nvCxnSpPr>
        <p:spPr>
          <a:xfrm>
            <a:off x="471863" y="2315200"/>
            <a:ext cx="2211148"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接箭头连接符 39"/>
          <p:cNvCxnSpPr/>
          <p:nvPr/>
        </p:nvCxnSpPr>
        <p:spPr>
          <a:xfrm flipV="1">
            <a:off x="471863" y="1404801"/>
            <a:ext cx="0" cy="91310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683011" y="2154652"/>
            <a:ext cx="623425" cy="307777"/>
          </a:xfrm>
          <a:prstGeom prst="rect">
            <a:avLst/>
          </a:prstGeom>
          <a:noFill/>
        </p:spPr>
        <p:txBody>
          <a:bodyPr wrap="none" rtlCol="0">
            <a:spAutoFit/>
          </a:bodyPr>
          <a:lstStyle/>
          <a:p>
            <a:r>
              <a:rPr lang="en-US" altLang="zh-CN" sz="1400" dirty="0" smtClean="0">
                <a:latin typeface="Arial"/>
                <a:cs typeface="Arial"/>
              </a:rPr>
              <a:t>IFN-</a:t>
            </a:r>
            <a:r>
              <a:rPr lang="en-US" altLang="zh-CN" sz="1400" dirty="0" err="1" smtClean="0">
                <a:latin typeface="Arial"/>
                <a:cs typeface="Arial"/>
              </a:rPr>
              <a:t>γ</a:t>
            </a:r>
            <a:endParaRPr lang="zh-CN" altLang="en-US" sz="1400" dirty="0">
              <a:latin typeface="Arial"/>
              <a:cs typeface="Arial"/>
            </a:endParaRPr>
          </a:p>
        </p:txBody>
      </p:sp>
      <p:sp>
        <p:nvSpPr>
          <p:cNvPr id="20" name="TextBox 19"/>
          <p:cNvSpPr txBox="1"/>
          <p:nvPr/>
        </p:nvSpPr>
        <p:spPr>
          <a:xfrm rot="16200000">
            <a:off x="107771" y="939137"/>
            <a:ext cx="696381" cy="307777"/>
          </a:xfrm>
          <a:prstGeom prst="rect">
            <a:avLst/>
          </a:prstGeom>
          <a:noFill/>
        </p:spPr>
        <p:txBody>
          <a:bodyPr wrap="square" rtlCol="0">
            <a:spAutoFit/>
          </a:bodyPr>
          <a:lstStyle/>
          <a:p>
            <a:r>
              <a:rPr lang="en-US" altLang="zh-CN" sz="1400" dirty="0" smtClean="0">
                <a:latin typeface="Arial"/>
                <a:cs typeface="Arial"/>
              </a:rPr>
              <a:t>p-S6</a:t>
            </a:r>
            <a:endParaRPr lang="zh-CN" altLang="en-US" sz="1400" dirty="0">
              <a:latin typeface="Arial"/>
              <a:cs typeface="Arial"/>
            </a:endParaRPr>
          </a:p>
        </p:txBody>
      </p:sp>
      <p:sp>
        <p:nvSpPr>
          <p:cNvPr id="5" name="TextBox 4"/>
          <p:cNvSpPr txBox="1"/>
          <p:nvPr/>
        </p:nvSpPr>
        <p:spPr>
          <a:xfrm>
            <a:off x="924973" y="513129"/>
            <a:ext cx="697727" cy="369332"/>
          </a:xfrm>
          <a:prstGeom prst="rect">
            <a:avLst/>
          </a:prstGeom>
          <a:noFill/>
        </p:spPr>
        <p:txBody>
          <a:bodyPr wrap="none" rtlCol="0">
            <a:spAutoFit/>
          </a:bodyPr>
          <a:lstStyle/>
          <a:p>
            <a:r>
              <a:rPr lang="en-US" dirty="0" smtClean="0"/>
              <a:t>αCD3</a:t>
            </a:r>
            <a:endParaRPr lang="en-US" dirty="0"/>
          </a:p>
        </p:txBody>
      </p:sp>
      <p:sp>
        <p:nvSpPr>
          <p:cNvPr id="21" name="TextBox 20"/>
          <p:cNvSpPr txBox="1"/>
          <p:nvPr/>
        </p:nvSpPr>
        <p:spPr>
          <a:xfrm>
            <a:off x="1926519" y="513129"/>
            <a:ext cx="1395184" cy="369332"/>
          </a:xfrm>
          <a:prstGeom prst="rect">
            <a:avLst/>
          </a:prstGeom>
          <a:noFill/>
        </p:spPr>
        <p:txBody>
          <a:bodyPr wrap="none" rtlCol="0">
            <a:spAutoFit/>
          </a:bodyPr>
          <a:lstStyle/>
          <a:p>
            <a:r>
              <a:rPr lang="en-US" dirty="0" smtClean="0"/>
              <a:t>αCD3+IL-36β</a:t>
            </a:r>
            <a:endParaRPr lang="en-US" dirty="0"/>
          </a:p>
        </p:txBody>
      </p:sp>
      <p:sp>
        <p:nvSpPr>
          <p:cNvPr id="25" name="TextBox 24"/>
          <p:cNvSpPr txBox="1"/>
          <p:nvPr/>
        </p:nvSpPr>
        <p:spPr>
          <a:xfrm>
            <a:off x="18676" y="-2482"/>
            <a:ext cx="406932" cy="461665"/>
          </a:xfrm>
          <a:prstGeom prst="rect">
            <a:avLst/>
          </a:prstGeom>
          <a:noFill/>
        </p:spPr>
        <p:txBody>
          <a:bodyPr wrap="none" rtlCol="0">
            <a:spAutoFit/>
          </a:bodyPr>
          <a:lstStyle/>
          <a:p>
            <a:r>
              <a:rPr lang="en-US" sz="2400" dirty="0">
                <a:latin typeface="Arial"/>
                <a:cs typeface="Arial"/>
              </a:rPr>
              <a:t>C</a:t>
            </a:r>
          </a:p>
        </p:txBody>
      </p:sp>
      <p:graphicFrame>
        <p:nvGraphicFramePr>
          <p:cNvPr id="26" name="Chart 25"/>
          <p:cNvGraphicFramePr>
            <a:graphicFrameLocks/>
          </p:cNvGraphicFramePr>
          <p:nvPr>
            <p:extLst>
              <p:ext uri="{D42A27DB-BD31-4B8C-83A1-F6EECF244321}">
                <p14:modId xmlns:p14="http://schemas.microsoft.com/office/powerpoint/2010/main" val="451501753"/>
              </p:ext>
            </p:extLst>
          </p:nvPr>
        </p:nvGraphicFramePr>
        <p:xfrm>
          <a:off x="3976319" y="199529"/>
          <a:ext cx="2006600" cy="2434697"/>
        </p:xfrm>
        <a:graphic>
          <a:graphicData uri="http://schemas.openxmlformats.org/drawingml/2006/chart">
            <c:chart xmlns:c="http://schemas.openxmlformats.org/drawingml/2006/chart" xmlns:r="http://schemas.openxmlformats.org/officeDocument/2006/relationships" r:id="rId3"/>
          </a:graphicData>
        </a:graphic>
      </p:graphicFrame>
      <p:sp>
        <p:nvSpPr>
          <p:cNvPr id="27" name="TextBox 26"/>
          <p:cNvSpPr txBox="1"/>
          <p:nvPr/>
        </p:nvSpPr>
        <p:spPr>
          <a:xfrm rot="16200000">
            <a:off x="3326868" y="785078"/>
            <a:ext cx="1074065" cy="338554"/>
          </a:xfrm>
          <a:prstGeom prst="rect">
            <a:avLst/>
          </a:prstGeom>
          <a:noFill/>
        </p:spPr>
        <p:txBody>
          <a:bodyPr wrap="none" rtlCol="0">
            <a:spAutoFit/>
          </a:bodyPr>
          <a:lstStyle/>
          <a:p>
            <a:r>
              <a:rPr lang="en-US" altLang="zh-CN" sz="1600" dirty="0" smtClean="0">
                <a:latin typeface="Arial"/>
                <a:cs typeface="Arial"/>
              </a:rPr>
              <a:t>p-S6</a:t>
            </a:r>
            <a:r>
              <a:rPr lang="en-US" altLang="zh-CN" sz="1600" baseline="30000" dirty="0" smtClean="0">
                <a:latin typeface="Arial"/>
                <a:cs typeface="Arial"/>
              </a:rPr>
              <a:t>+</a:t>
            </a:r>
            <a:r>
              <a:rPr lang="en-US" altLang="zh-CN" sz="1600" dirty="0" smtClean="0">
                <a:latin typeface="Arial"/>
                <a:cs typeface="Arial"/>
              </a:rPr>
              <a:t> (%) </a:t>
            </a:r>
          </a:p>
        </p:txBody>
      </p:sp>
      <p:sp>
        <p:nvSpPr>
          <p:cNvPr id="28" name="Text Box 14"/>
          <p:cNvSpPr txBox="1">
            <a:spLocks noChangeArrowheads="1"/>
          </p:cNvSpPr>
          <p:nvPr/>
        </p:nvSpPr>
        <p:spPr bwMode="auto">
          <a:xfrm>
            <a:off x="1147612" y="218129"/>
            <a:ext cx="1667176" cy="338554"/>
          </a:xfrm>
          <a:prstGeom prst="rect">
            <a:avLst/>
          </a:prstGeom>
          <a:noFill/>
          <a:ln w="9525">
            <a:noFill/>
            <a:miter lim="800000"/>
            <a:headEnd/>
            <a:tailEnd/>
          </a:ln>
        </p:spPr>
        <p:txBody>
          <a:bodyPr wrap="none">
            <a:spAutoFit/>
          </a:bodyPr>
          <a:lstStyle/>
          <a:p>
            <a:pPr eaLnBrk="1" hangingPunct="1"/>
            <a:r>
              <a:rPr lang="en-US" altLang="zh-CN" sz="1600" dirty="0" smtClean="0">
                <a:latin typeface="Arial"/>
                <a:cs typeface="Arial"/>
              </a:rPr>
              <a:t>Gated on IFN-</a:t>
            </a:r>
            <a:r>
              <a:rPr lang="en-US" altLang="zh-CN" sz="1600" dirty="0" err="1" smtClean="0">
                <a:latin typeface="Arial"/>
                <a:cs typeface="Arial"/>
              </a:rPr>
              <a:t>γ</a:t>
            </a:r>
            <a:r>
              <a:rPr lang="en-US" altLang="zh-CN" sz="1600" baseline="30000" dirty="0" smtClean="0">
                <a:latin typeface="Arial"/>
                <a:cs typeface="Arial"/>
              </a:rPr>
              <a:t>+</a:t>
            </a:r>
            <a:endParaRPr lang="en-US" altLang="zh-CN" sz="1600" baseline="30000" dirty="0">
              <a:latin typeface="Arial"/>
              <a:cs typeface="Arial"/>
            </a:endParaRPr>
          </a:p>
        </p:txBody>
      </p:sp>
      <p:cxnSp>
        <p:nvCxnSpPr>
          <p:cNvPr id="7" name="Straight Connector 6"/>
          <p:cNvCxnSpPr/>
          <p:nvPr/>
        </p:nvCxnSpPr>
        <p:spPr>
          <a:xfrm>
            <a:off x="736837" y="556683"/>
            <a:ext cx="2423259"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333428" y="2578444"/>
            <a:ext cx="8524455" cy="3925177"/>
          </a:xfrm>
          <a:prstGeom prst="rect">
            <a:avLst/>
          </a:prstGeom>
          <a:noFill/>
        </p:spPr>
        <p:txBody>
          <a:bodyPr wrap="square" rtlCol="0">
            <a:spAutoFit/>
          </a:bodyPr>
          <a:lstStyle/>
          <a:p>
            <a:pPr algn="just">
              <a:lnSpc>
                <a:spcPct val="120000"/>
              </a:lnSpc>
            </a:pPr>
            <a:r>
              <a:rPr lang="en-US" sz="1600" b="1" dirty="0" smtClean="0">
                <a:latin typeface="Arial"/>
                <a:cs typeface="Arial"/>
              </a:rPr>
              <a:t>Figure S2.</a:t>
            </a:r>
            <a:r>
              <a:rPr lang="en-US" sz="1600" dirty="0" smtClean="0">
                <a:latin typeface="Arial"/>
                <a:cs typeface="Arial"/>
              </a:rPr>
              <a:t> </a:t>
            </a:r>
            <a:r>
              <a:rPr lang="en-US" sz="1600" b="1" dirty="0" smtClean="0">
                <a:latin typeface="Arial"/>
                <a:cs typeface="Arial"/>
              </a:rPr>
              <a:t>IL-36β-promoted CD8</a:t>
            </a:r>
            <a:r>
              <a:rPr lang="en-US" sz="1600" b="1" baseline="30000" dirty="0" smtClean="0">
                <a:latin typeface="Arial"/>
                <a:cs typeface="Arial"/>
              </a:rPr>
              <a:t>+</a:t>
            </a:r>
            <a:r>
              <a:rPr lang="en-US" sz="1600" b="1" dirty="0" smtClean="0">
                <a:latin typeface="Arial"/>
                <a:cs typeface="Arial"/>
              </a:rPr>
              <a:t> T cell cytokine production, expansion and proliferation were in a dose-dependent manner and inhibited by rapamycin. </a:t>
            </a:r>
            <a:r>
              <a:rPr lang="en-US" sz="1600" dirty="0" smtClean="0">
                <a:latin typeface="Arial"/>
                <a:cs typeface="Arial"/>
              </a:rPr>
              <a:t>Naïve CD8</a:t>
            </a:r>
            <a:r>
              <a:rPr lang="en-US" sz="1600" baseline="30000" dirty="0" smtClean="0">
                <a:latin typeface="Arial"/>
                <a:cs typeface="Arial"/>
              </a:rPr>
              <a:t>+</a:t>
            </a:r>
            <a:r>
              <a:rPr lang="en-US" sz="1600" dirty="0" smtClean="0">
                <a:latin typeface="Arial"/>
                <a:cs typeface="Arial"/>
              </a:rPr>
              <a:t> T cells were isolated from C57BL/6j mice and stimulated with plate-bound anti-CD3 mAb (10 μg/ml), in the presence or absence of IL-36β with different concentrations (1, 5, 25, 50, 100 </a:t>
            </a:r>
            <a:r>
              <a:rPr lang="en-US" sz="1600" dirty="0" err="1" smtClean="0">
                <a:latin typeface="Arial"/>
                <a:cs typeface="Arial"/>
              </a:rPr>
              <a:t>ng</a:t>
            </a:r>
            <a:r>
              <a:rPr lang="en-US" sz="1600" dirty="0" smtClean="0">
                <a:latin typeface="Arial"/>
                <a:cs typeface="Arial"/>
              </a:rPr>
              <a:t>/ml) or rapamycin (50 </a:t>
            </a:r>
            <a:r>
              <a:rPr lang="en-US" sz="1600" dirty="0" err="1" smtClean="0">
                <a:latin typeface="Arial"/>
                <a:cs typeface="Arial"/>
              </a:rPr>
              <a:t>nM</a:t>
            </a:r>
            <a:r>
              <a:rPr lang="en-US" sz="1600" dirty="0" smtClean="0">
                <a:latin typeface="Arial"/>
                <a:cs typeface="Arial"/>
              </a:rPr>
              <a:t>). (A) The levels of IL-2 and IFN-</a:t>
            </a:r>
            <a:r>
              <a:rPr lang="en-US" sz="1600" dirty="0" err="1" smtClean="0">
                <a:latin typeface="Arial"/>
                <a:cs typeface="Arial"/>
              </a:rPr>
              <a:t>γ</a:t>
            </a:r>
            <a:r>
              <a:rPr lang="en-US" sz="1600" dirty="0" smtClean="0">
                <a:latin typeface="Arial"/>
                <a:cs typeface="Arial"/>
              </a:rPr>
              <a:t> production in the supernatants were measured by ELISA at 48 hr. (B) Cell sizes (forward scatter) and proliferation based on CFSE dilution assay at 72 hr were determined by flow cytometry. The black marker *, ** and *** stands for the statistical results of the experiment groups in the presence of IL-36β compared with the control medium. The purple marker *, ** and *** stand for the statistical results of the experiment groups in the presence of IL-36β compared with the control DMSO. (C) The expression levels of p-S6 in IFN-γ</a:t>
            </a:r>
            <a:r>
              <a:rPr lang="en-US" sz="1600" baseline="30000" dirty="0" smtClean="0">
                <a:latin typeface="Arial"/>
                <a:cs typeface="Arial"/>
              </a:rPr>
              <a:t>+</a:t>
            </a:r>
            <a:r>
              <a:rPr lang="en-US" sz="1600" dirty="0" smtClean="0">
                <a:latin typeface="Arial"/>
                <a:cs typeface="Arial"/>
              </a:rPr>
              <a:t>CD8</a:t>
            </a:r>
            <a:r>
              <a:rPr lang="en-US" sz="1600" baseline="30000" dirty="0" smtClean="0">
                <a:latin typeface="Arial"/>
                <a:cs typeface="Arial"/>
              </a:rPr>
              <a:t>+</a:t>
            </a:r>
            <a:r>
              <a:rPr lang="en-US" sz="1600" dirty="0" smtClean="0">
                <a:latin typeface="Arial"/>
                <a:cs typeface="Arial"/>
              </a:rPr>
              <a:t> T cells were determined by flow cytometry. Data are shown as mean ± SEM. *p &lt; 0.05, **p &lt; 0.01  and ***p &lt; 0.001 by unpaired </a:t>
            </a:r>
            <a:r>
              <a:rPr lang="en-US" sz="1600" i="1" dirty="0" smtClean="0">
                <a:latin typeface="Arial"/>
                <a:cs typeface="Arial"/>
              </a:rPr>
              <a:t>t </a:t>
            </a:r>
            <a:r>
              <a:rPr lang="en-US" sz="1600" dirty="0" smtClean="0">
                <a:latin typeface="Arial"/>
                <a:cs typeface="Arial"/>
              </a:rPr>
              <a:t>test. The experiment was repeated independently three times. </a:t>
            </a:r>
            <a:endParaRPr lang="en-US" sz="1600" dirty="0">
              <a:latin typeface="Arial"/>
              <a:cs typeface="Arial"/>
            </a:endParaRPr>
          </a:p>
        </p:txBody>
      </p:sp>
      <p:sp>
        <p:nvSpPr>
          <p:cNvPr id="31" name="TextBox 30"/>
          <p:cNvSpPr txBox="1"/>
          <p:nvPr/>
        </p:nvSpPr>
        <p:spPr>
          <a:xfrm>
            <a:off x="7920635" y="6446988"/>
            <a:ext cx="1185428" cy="369332"/>
          </a:xfrm>
          <a:prstGeom prst="rect">
            <a:avLst/>
          </a:prstGeom>
          <a:noFill/>
        </p:spPr>
        <p:txBody>
          <a:bodyPr wrap="none" rtlCol="0">
            <a:spAutoFit/>
          </a:bodyPr>
          <a:lstStyle/>
          <a:p>
            <a:r>
              <a:rPr lang="en-US" altLang="zh-CN" dirty="0" smtClean="0">
                <a:solidFill>
                  <a:srgbClr val="0000FF"/>
                </a:solidFill>
                <a:latin typeface="Arial"/>
                <a:cs typeface="Arial"/>
              </a:rPr>
              <a:t>Figure S2</a:t>
            </a:r>
            <a:endParaRPr lang="zh-CN" altLang="en-US" dirty="0">
              <a:solidFill>
                <a:srgbClr val="0000FF"/>
              </a:solidFill>
              <a:latin typeface="Arial"/>
              <a:cs typeface="Arial"/>
            </a:endParaRPr>
          </a:p>
        </p:txBody>
      </p:sp>
    </p:spTree>
    <p:extLst>
      <p:ext uri="{BB962C8B-B14F-4D97-AF65-F5344CB8AC3E}">
        <p14:creationId xmlns:p14="http://schemas.microsoft.com/office/powerpoint/2010/main" val="380951872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3717842321"/>
              </p:ext>
            </p:extLst>
          </p:nvPr>
        </p:nvGraphicFramePr>
        <p:xfrm>
          <a:off x="4493401" y="365444"/>
          <a:ext cx="1777386"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rot="16200000">
            <a:off x="3262610" y="1102592"/>
            <a:ext cx="2060780" cy="338554"/>
          </a:xfrm>
          <a:prstGeom prst="rect">
            <a:avLst/>
          </a:prstGeom>
          <a:noFill/>
        </p:spPr>
        <p:txBody>
          <a:bodyPr wrap="none" rtlCol="0">
            <a:spAutoFit/>
          </a:bodyPr>
          <a:lstStyle/>
          <a:p>
            <a:r>
              <a:rPr lang="en-US" altLang="zh-CN" sz="1600" dirty="0" smtClean="0">
                <a:latin typeface="Arial"/>
                <a:cs typeface="Arial"/>
              </a:rPr>
              <a:t>Cell number (1×10</a:t>
            </a:r>
            <a:r>
              <a:rPr lang="en-US" altLang="zh-CN" sz="1600" baseline="30000" dirty="0" smtClean="0">
                <a:latin typeface="Arial"/>
                <a:cs typeface="Arial"/>
              </a:rPr>
              <a:t>4</a:t>
            </a:r>
            <a:r>
              <a:rPr lang="en-US" altLang="zh-CN" sz="1600" dirty="0" smtClean="0">
                <a:latin typeface="Arial"/>
                <a:cs typeface="Arial"/>
              </a:rPr>
              <a:t>)</a:t>
            </a:r>
            <a:endParaRPr lang="zh-CN" altLang="en-US" sz="1600" dirty="0">
              <a:latin typeface="Arial"/>
              <a:cs typeface="Arial"/>
            </a:endParaRPr>
          </a:p>
        </p:txBody>
      </p:sp>
      <p:graphicFrame>
        <p:nvGraphicFramePr>
          <p:cNvPr id="6" name="Chart 5"/>
          <p:cNvGraphicFramePr>
            <a:graphicFrameLocks/>
          </p:cNvGraphicFramePr>
          <p:nvPr>
            <p:extLst>
              <p:ext uri="{D42A27DB-BD31-4B8C-83A1-F6EECF244321}">
                <p14:modId xmlns:p14="http://schemas.microsoft.com/office/powerpoint/2010/main" val="1483677549"/>
              </p:ext>
            </p:extLst>
          </p:nvPr>
        </p:nvGraphicFramePr>
        <p:xfrm>
          <a:off x="793750" y="382982"/>
          <a:ext cx="20066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rot="16200000">
            <a:off x="56901" y="1100051"/>
            <a:ext cx="1135146" cy="338554"/>
          </a:xfrm>
          <a:prstGeom prst="rect">
            <a:avLst/>
          </a:prstGeom>
          <a:noFill/>
        </p:spPr>
        <p:txBody>
          <a:bodyPr wrap="none" rtlCol="0">
            <a:spAutoFit/>
          </a:bodyPr>
          <a:lstStyle/>
          <a:p>
            <a:r>
              <a:rPr lang="en-US" altLang="zh-CN" sz="1600" dirty="0" smtClean="0">
                <a:latin typeface="Arial"/>
                <a:cs typeface="Arial"/>
              </a:rPr>
              <a:t>IL-36β RQ</a:t>
            </a:r>
            <a:endParaRPr lang="zh-CN" altLang="en-US" sz="1600" dirty="0">
              <a:latin typeface="Arial"/>
              <a:cs typeface="Arial"/>
            </a:endParaRPr>
          </a:p>
        </p:txBody>
      </p:sp>
      <p:cxnSp>
        <p:nvCxnSpPr>
          <p:cNvPr id="8" name="直接连接符 46"/>
          <p:cNvCxnSpPr/>
          <p:nvPr/>
        </p:nvCxnSpPr>
        <p:spPr>
          <a:xfrm>
            <a:off x="1741521" y="551774"/>
            <a:ext cx="612000"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1820121" y="332610"/>
            <a:ext cx="838200" cy="276999"/>
          </a:xfrm>
          <a:prstGeom prst="rect">
            <a:avLst/>
          </a:prstGeom>
          <a:noFill/>
        </p:spPr>
        <p:txBody>
          <a:bodyPr wrap="square" rtlCol="0">
            <a:spAutoFit/>
          </a:bodyPr>
          <a:lstStyle/>
          <a:p>
            <a:r>
              <a:rPr lang="en-US" altLang="zh-CN" sz="1200" dirty="0" smtClean="0">
                <a:latin typeface="Times New Roman" pitchFamily="18" charset="0"/>
                <a:cs typeface="Times New Roman" pitchFamily="18" charset="0"/>
              </a:rPr>
              <a:t> *</a:t>
            </a:r>
            <a:r>
              <a:rPr lang="en-US" altLang="zh-CN" sz="1200" dirty="0">
                <a:latin typeface="Times New Roman" pitchFamily="18" charset="0"/>
                <a:cs typeface="Times New Roman" pitchFamily="18" charset="0"/>
              </a:rPr>
              <a:t>*</a:t>
            </a:r>
            <a:r>
              <a:rPr lang="en-US" altLang="zh-CN" sz="1200" dirty="0" smtClean="0">
                <a:latin typeface="Times New Roman" pitchFamily="18" charset="0"/>
                <a:cs typeface="Times New Roman" pitchFamily="18" charset="0"/>
              </a:rPr>
              <a:t>*</a:t>
            </a:r>
            <a:endParaRPr lang="zh-CN" altLang="en-US" sz="1200" dirty="0">
              <a:latin typeface="Times New Roman" pitchFamily="18" charset="0"/>
              <a:cs typeface="Times New Roman" pitchFamily="18" charset="0"/>
            </a:endParaRPr>
          </a:p>
        </p:txBody>
      </p:sp>
      <p:sp>
        <p:nvSpPr>
          <p:cNvPr id="23" name="TextBox 22"/>
          <p:cNvSpPr txBox="1"/>
          <p:nvPr/>
        </p:nvSpPr>
        <p:spPr>
          <a:xfrm>
            <a:off x="266526" y="32813"/>
            <a:ext cx="402674" cy="461665"/>
          </a:xfrm>
          <a:prstGeom prst="rect">
            <a:avLst/>
          </a:prstGeom>
          <a:noFill/>
        </p:spPr>
        <p:txBody>
          <a:bodyPr wrap="none" rtlCol="0">
            <a:spAutoFit/>
          </a:bodyPr>
          <a:lstStyle/>
          <a:p>
            <a:r>
              <a:rPr lang="en-US" sz="2400" dirty="0" smtClean="0">
                <a:latin typeface="Arial"/>
                <a:cs typeface="Arial"/>
              </a:rPr>
              <a:t>A</a:t>
            </a:r>
            <a:endParaRPr lang="en-US" sz="2400" dirty="0">
              <a:latin typeface="Arial"/>
              <a:cs typeface="Arial"/>
            </a:endParaRPr>
          </a:p>
        </p:txBody>
      </p:sp>
      <p:sp>
        <p:nvSpPr>
          <p:cNvPr id="25" name="TextBox 24"/>
          <p:cNvSpPr txBox="1"/>
          <p:nvPr/>
        </p:nvSpPr>
        <p:spPr>
          <a:xfrm>
            <a:off x="3673570" y="41276"/>
            <a:ext cx="389951" cy="461665"/>
          </a:xfrm>
          <a:prstGeom prst="rect">
            <a:avLst/>
          </a:prstGeom>
          <a:noFill/>
        </p:spPr>
        <p:txBody>
          <a:bodyPr wrap="none" rtlCol="0">
            <a:spAutoFit/>
          </a:bodyPr>
          <a:lstStyle/>
          <a:p>
            <a:r>
              <a:rPr lang="en-US" sz="2400" dirty="0" smtClean="0">
                <a:latin typeface="Arial"/>
                <a:cs typeface="Arial"/>
              </a:rPr>
              <a:t>B</a:t>
            </a:r>
            <a:endParaRPr lang="en-US" sz="2400" dirty="0">
              <a:latin typeface="Arial"/>
              <a:cs typeface="Arial"/>
            </a:endParaRPr>
          </a:p>
        </p:txBody>
      </p:sp>
      <p:sp>
        <p:nvSpPr>
          <p:cNvPr id="38" name="TextBox 37"/>
          <p:cNvSpPr txBox="1"/>
          <p:nvPr/>
        </p:nvSpPr>
        <p:spPr>
          <a:xfrm rot="16200000">
            <a:off x="145358" y="4191798"/>
            <a:ext cx="1165303" cy="338554"/>
          </a:xfrm>
          <a:prstGeom prst="rect">
            <a:avLst/>
          </a:prstGeom>
          <a:noFill/>
        </p:spPr>
        <p:txBody>
          <a:bodyPr wrap="none" rtlCol="0">
            <a:spAutoFit/>
          </a:bodyPr>
          <a:lstStyle/>
          <a:p>
            <a:r>
              <a:rPr lang="en-US" altLang="zh-CN" sz="1600" dirty="0" smtClean="0">
                <a:latin typeface="Arial"/>
                <a:cs typeface="Arial"/>
              </a:rPr>
              <a:t>IL-36R RQ</a:t>
            </a:r>
            <a:endParaRPr lang="zh-CN" altLang="en-US" sz="1600" dirty="0">
              <a:latin typeface="Arial"/>
              <a:cs typeface="Arial"/>
            </a:endParaRPr>
          </a:p>
        </p:txBody>
      </p:sp>
      <p:graphicFrame>
        <p:nvGraphicFramePr>
          <p:cNvPr id="39" name="图表 2"/>
          <p:cNvGraphicFramePr>
            <a:graphicFrameLocks/>
          </p:cNvGraphicFramePr>
          <p:nvPr>
            <p:extLst>
              <p:ext uri="{D42A27DB-BD31-4B8C-83A1-F6EECF244321}">
                <p14:modId xmlns:p14="http://schemas.microsoft.com/office/powerpoint/2010/main" val="227213253"/>
              </p:ext>
            </p:extLst>
          </p:nvPr>
        </p:nvGraphicFramePr>
        <p:xfrm>
          <a:off x="4540302" y="3271255"/>
          <a:ext cx="3352392" cy="2668643"/>
        </p:xfrm>
        <a:graphic>
          <a:graphicData uri="http://schemas.openxmlformats.org/drawingml/2006/chart">
            <c:chart xmlns:c="http://schemas.openxmlformats.org/drawingml/2006/chart" xmlns:r="http://schemas.openxmlformats.org/officeDocument/2006/relationships" r:id="rId4"/>
          </a:graphicData>
        </a:graphic>
      </p:graphicFrame>
      <p:sp>
        <p:nvSpPr>
          <p:cNvPr id="40" name="TextBox 39"/>
          <p:cNvSpPr txBox="1"/>
          <p:nvPr/>
        </p:nvSpPr>
        <p:spPr>
          <a:xfrm rot="16200000">
            <a:off x="3203307" y="4521919"/>
            <a:ext cx="2160668" cy="338554"/>
          </a:xfrm>
          <a:prstGeom prst="rect">
            <a:avLst/>
          </a:prstGeom>
          <a:noFill/>
        </p:spPr>
        <p:txBody>
          <a:bodyPr wrap="none" rtlCol="0">
            <a:spAutoFit/>
          </a:bodyPr>
          <a:lstStyle/>
          <a:p>
            <a:r>
              <a:rPr lang="en-US" altLang="zh-CN" sz="1600" dirty="0" smtClean="0">
                <a:latin typeface="Arial"/>
                <a:cs typeface="Arial"/>
              </a:rPr>
              <a:t>Tumor diameter (mm)</a:t>
            </a:r>
            <a:endParaRPr lang="zh-CN" altLang="en-US" sz="1600" dirty="0">
              <a:latin typeface="Arial"/>
              <a:cs typeface="Arial"/>
            </a:endParaRPr>
          </a:p>
        </p:txBody>
      </p:sp>
      <p:sp>
        <p:nvSpPr>
          <p:cNvPr id="41" name="TextBox 40"/>
          <p:cNvSpPr txBox="1"/>
          <p:nvPr/>
        </p:nvSpPr>
        <p:spPr>
          <a:xfrm>
            <a:off x="6310421" y="5895362"/>
            <a:ext cx="673582" cy="338554"/>
          </a:xfrm>
          <a:prstGeom prst="rect">
            <a:avLst/>
          </a:prstGeom>
          <a:noFill/>
        </p:spPr>
        <p:txBody>
          <a:bodyPr wrap="none" rtlCol="0">
            <a:spAutoFit/>
          </a:bodyPr>
          <a:lstStyle/>
          <a:p>
            <a:r>
              <a:rPr lang="en-US" altLang="zh-CN" sz="1600" b="1" dirty="0" smtClean="0"/>
              <a:t>Days</a:t>
            </a:r>
            <a:endParaRPr lang="zh-CN" altLang="en-US" sz="1600" b="1" dirty="0"/>
          </a:p>
        </p:txBody>
      </p:sp>
      <p:graphicFrame>
        <p:nvGraphicFramePr>
          <p:cNvPr id="42" name="Chart 41"/>
          <p:cNvGraphicFramePr>
            <a:graphicFrameLocks/>
          </p:cNvGraphicFramePr>
          <p:nvPr>
            <p:extLst>
              <p:ext uri="{D42A27DB-BD31-4B8C-83A1-F6EECF244321}">
                <p14:modId xmlns:p14="http://schemas.microsoft.com/office/powerpoint/2010/main" val="2791798227"/>
              </p:ext>
            </p:extLst>
          </p:nvPr>
        </p:nvGraphicFramePr>
        <p:xfrm>
          <a:off x="890882" y="3385050"/>
          <a:ext cx="2579246" cy="2743200"/>
        </p:xfrm>
        <a:graphic>
          <a:graphicData uri="http://schemas.openxmlformats.org/drawingml/2006/chart">
            <c:chart xmlns:c="http://schemas.openxmlformats.org/drawingml/2006/chart" xmlns:r="http://schemas.openxmlformats.org/officeDocument/2006/relationships" r:id="rId5"/>
          </a:graphicData>
        </a:graphic>
      </p:graphicFrame>
      <p:cxnSp>
        <p:nvCxnSpPr>
          <p:cNvPr id="43" name="直接连接符 46"/>
          <p:cNvCxnSpPr/>
          <p:nvPr/>
        </p:nvCxnSpPr>
        <p:spPr>
          <a:xfrm>
            <a:off x="1463169" y="4202781"/>
            <a:ext cx="858884"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4" name="TextBox 43"/>
          <p:cNvSpPr txBox="1"/>
          <p:nvPr/>
        </p:nvSpPr>
        <p:spPr>
          <a:xfrm>
            <a:off x="1706210" y="3966538"/>
            <a:ext cx="383507" cy="276999"/>
          </a:xfrm>
          <a:prstGeom prst="rect">
            <a:avLst/>
          </a:prstGeom>
          <a:noFill/>
        </p:spPr>
        <p:txBody>
          <a:bodyPr wrap="square" rtlCol="0">
            <a:spAutoFit/>
          </a:bodyPr>
          <a:lstStyle/>
          <a:p>
            <a:r>
              <a:rPr lang="en-US" altLang="zh-CN" sz="1200" dirty="0" smtClean="0">
                <a:latin typeface="Times New Roman" pitchFamily="18" charset="0"/>
                <a:cs typeface="Times New Roman" pitchFamily="18" charset="0"/>
              </a:rPr>
              <a:t> *</a:t>
            </a:r>
            <a:endParaRPr lang="zh-CN" altLang="en-US" sz="1200" dirty="0">
              <a:latin typeface="Times New Roman" pitchFamily="18" charset="0"/>
              <a:cs typeface="Times New Roman" pitchFamily="18" charset="0"/>
            </a:endParaRPr>
          </a:p>
        </p:txBody>
      </p:sp>
      <p:cxnSp>
        <p:nvCxnSpPr>
          <p:cNvPr id="45" name="直接连接符 46"/>
          <p:cNvCxnSpPr/>
          <p:nvPr/>
        </p:nvCxnSpPr>
        <p:spPr>
          <a:xfrm>
            <a:off x="1474463" y="3947501"/>
            <a:ext cx="1206346"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1889966" y="3711258"/>
            <a:ext cx="383507" cy="276999"/>
          </a:xfrm>
          <a:prstGeom prst="rect">
            <a:avLst/>
          </a:prstGeom>
          <a:noFill/>
        </p:spPr>
        <p:txBody>
          <a:bodyPr wrap="square" rtlCol="0">
            <a:spAutoFit/>
          </a:bodyPr>
          <a:lstStyle/>
          <a:p>
            <a:r>
              <a:rPr lang="en-US" altLang="zh-CN" sz="1200" dirty="0" smtClean="0">
                <a:latin typeface="Times New Roman" pitchFamily="18" charset="0"/>
                <a:cs typeface="Times New Roman" pitchFamily="18" charset="0"/>
              </a:rPr>
              <a:t> *</a:t>
            </a:r>
            <a:endParaRPr lang="zh-CN" altLang="en-US" sz="1200" dirty="0">
              <a:latin typeface="Times New Roman" pitchFamily="18" charset="0"/>
              <a:cs typeface="Times New Roman" pitchFamily="18" charset="0"/>
            </a:endParaRPr>
          </a:p>
        </p:txBody>
      </p:sp>
      <p:cxnSp>
        <p:nvCxnSpPr>
          <p:cNvPr id="47" name="直接连接符 46"/>
          <p:cNvCxnSpPr/>
          <p:nvPr/>
        </p:nvCxnSpPr>
        <p:spPr>
          <a:xfrm>
            <a:off x="1474463" y="3524141"/>
            <a:ext cx="1617826"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8" name="TextBox 47"/>
          <p:cNvSpPr txBox="1"/>
          <p:nvPr/>
        </p:nvSpPr>
        <p:spPr>
          <a:xfrm>
            <a:off x="1717508" y="3287898"/>
            <a:ext cx="383507" cy="276999"/>
          </a:xfrm>
          <a:prstGeom prst="rect">
            <a:avLst/>
          </a:prstGeom>
          <a:noFill/>
        </p:spPr>
        <p:txBody>
          <a:bodyPr wrap="square" rtlCol="0">
            <a:spAutoFit/>
          </a:bodyPr>
          <a:lstStyle/>
          <a:p>
            <a:r>
              <a:rPr lang="en-US" altLang="zh-CN" sz="1200" dirty="0" smtClean="0">
                <a:latin typeface="Times New Roman" pitchFamily="18" charset="0"/>
                <a:cs typeface="Times New Roman" pitchFamily="18" charset="0"/>
              </a:rPr>
              <a:t> *</a:t>
            </a:r>
            <a:endParaRPr lang="zh-CN" altLang="en-US" sz="1200" dirty="0">
              <a:latin typeface="Times New Roman" pitchFamily="18" charset="0"/>
              <a:cs typeface="Times New Roman" pitchFamily="18" charset="0"/>
            </a:endParaRPr>
          </a:p>
        </p:txBody>
      </p:sp>
      <p:sp>
        <p:nvSpPr>
          <p:cNvPr id="49" name="TextBox 48"/>
          <p:cNvSpPr txBox="1"/>
          <p:nvPr/>
        </p:nvSpPr>
        <p:spPr>
          <a:xfrm>
            <a:off x="3754466" y="3107751"/>
            <a:ext cx="406932" cy="461665"/>
          </a:xfrm>
          <a:prstGeom prst="rect">
            <a:avLst/>
          </a:prstGeom>
          <a:noFill/>
        </p:spPr>
        <p:txBody>
          <a:bodyPr wrap="none" rtlCol="0">
            <a:spAutoFit/>
          </a:bodyPr>
          <a:lstStyle/>
          <a:p>
            <a:r>
              <a:rPr lang="en-US" sz="2400" dirty="0">
                <a:latin typeface="Arial"/>
                <a:cs typeface="Arial"/>
              </a:rPr>
              <a:t>D</a:t>
            </a:r>
          </a:p>
        </p:txBody>
      </p:sp>
      <p:sp>
        <p:nvSpPr>
          <p:cNvPr id="50" name="TextBox 49"/>
          <p:cNvSpPr txBox="1"/>
          <p:nvPr/>
        </p:nvSpPr>
        <p:spPr>
          <a:xfrm>
            <a:off x="6902456" y="3876942"/>
            <a:ext cx="312969" cy="323165"/>
          </a:xfrm>
          <a:prstGeom prst="rect">
            <a:avLst/>
          </a:prstGeom>
          <a:noFill/>
        </p:spPr>
        <p:txBody>
          <a:bodyPr wrap="none" rtlCol="0">
            <a:spAutoFit/>
          </a:bodyPr>
          <a:lstStyle/>
          <a:p>
            <a:r>
              <a:rPr lang="en-US" altLang="zh-CN" sz="1500" dirty="0" smtClean="0">
                <a:cs typeface="Arial" pitchFamily="34" charset="0"/>
                <a:sym typeface="Symbol"/>
              </a:rPr>
              <a:t> </a:t>
            </a:r>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51" name="TextBox 50"/>
          <p:cNvSpPr txBox="1"/>
          <p:nvPr/>
        </p:nvSpPr>
        <p:spPr>
          <a:xfrm>
            <a:off x="7211636" y="3700062"/>
            <a:ext cx="312969" cy="323165"/>
          </a:xfrm>
          <a:prstGeom prst="rect">
            <a:avLst/>
          </a:prstGeom>
          <a:noFill/>
        </p:spPr>
        <p:txBody>
          <a:bodyPr wrap="none" rtlCol="0">
            <a:spAutoFit/>
          </a:bodyPr>
          <a:lstStyle/>
          <a:p>
            <a:r>
              <a:rPr lang="en-US" altLang="zh-CN" sz="1500" dirty="0" smtClean="0">
                <a:cs typeface="Arial" pitchFamily="34" charset="0"/>
                <a:sym typeface="Symbol"/>
              </a:rPr>
              <a:t> </a:t>
            </a:r>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52" name="TextBox 51"/>
          <p:cNvSpPr txBox="1"/>
          <p:nvPr/>
        </p:nvSpPr>
        <p:spPr>
          <a:xfrm>
            <a:off x="279984" y="3102157"/>
            <a:ext cx="406932" cy="461665"/>
          </a:xfrm>
          <a:prstGeom prst="rect">
            <a:avLst/>
          </a:prstGeom>
          <a:noFill/>
        </p:spPr>
        <p:txBody>
          <a:bodyPr wrap="none" rtlCol="0">
            <a:spAutoFit/>
          </a:bodyPr>
          <a:lstStyle/>
          <a:p>
            <a:r>
              <a:rPr lang="en-US" sz="2400" dirty="0">
                <a:latin typeface="Arial"/>
                <a:cs typeface="Arial"/>
              </a:rPr>
              <a:t>C</a:t>
            </a:r>
          </a:p>
        </p:txBody>
      </p:sp>
      <p:sp>
        <p:nvSpPr>
          <p:cNvPr id="53" name="TextBox 52"/>
          <p:cNvSpPr txBox="1"/>
          <p:nvPr/>
        </p:nvSpPr>
        <p:spPr>
          <a:xfrm>
            <a:off x="7920635" y="6446988"/>
            <a:ext cx="1185428" cy="369332"/>
          </a:xfrm>
          <a:prstGeom prst="rect">
            <a:avLst/>
          </a:prstGeom>
          <a:noFill/>
        </p:spPr>
        <p:txBody>
          <a:bodyPr wrap="none" rtlCol="0">
            <a:spAutoFit/>
          </a:bodyPr>
          <a:lstStyle/>
          <a:p>
            <a:r>
              <a:rPr lang="en-US" altLang="zh-CN" dirty="0" smtClean="0">
                <a:solidFill>
                  <a:srgbClr val="0000FF"/>
                </a:solidFill>
                <a:latin typeface="Arial"/>
                <a:cs typeface="Arial"/>
              </a:rPr>
              <a:t>Figure S3</a:t>
            </a:r>
            <a:endParaRPr lang="zh-CN" altLang="en-US" dirty="0">
              <a:solidFill>
                <a:srgbClr val="0000FF"/>
              </a:solidFill>
              <a:latin typeface="Arial"/>
              <a:cs typeface="Arial"/>
            </a:endParaRPr>
          </a:p>
        </p:txBody>
      </p:sp>
    </p:spTree>
    <p:extLst>
      <p:ext uri="{BB962C8B-B14F-4D97-AF65-F5344CB8AC3E}">
        <p14:creationId xmlns:p14="http://schemas.microsoft.com/office/powerpoint/2010/main" val="37529838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6444" y="523699"/>
            <a:ext cx="7682929" cy="3925177"/>
          </a:xfrm>
          <a:prstGeom prst="rect">
            <a:avLst/>
          </a:prstGeom>
          <a:noFill/>
        </p:spPr>
        <p:txBody>
          <a:bodyPr wrap="square" rtlCol="0">
            <a:spAutoFit/>
          </a:bodyPr>
          <a:lstStyle/>
          <a:p>
            <a:pPr algn="just">
              <a:lnSpc>
                <a:spcPct val="120000"/>
              </a:lnSpc>
            </a:pPr>
            <a:r>
              <a:rPr lang="en-US" sz="1600" b="1" dirty="0">
                <a:latin typeface="Arial"/>
                <a:cs typeface="Arial"/>
              </a:rPr>
              <a:t>Figure </a:t>
            </a:r>
            <a:r>
              <a:rPr lang="en-US" sz="1600" b="1" dirty="0" smtClean="0">
                <a:latin typeface="Arial"/>
                <a:cs typeface="Arial"/>
              </a:rPr>
              <a:t>S3.</a:t>
            </a:r>
            <a:r>
              <a:rPr lang="en-US" sz="1600" dirty="0" smtClean="0">
                <a:latin typeface="Arial"/>
                <a:cs typeface="Arial"/>
              </a:rPr>
              <a:t> </a:t>
            </a:r>
            <a:r>
              <a:rPr lang="en-US" sz="1600" b="1" dirty="0" smtClean="0">
                <a:latin typeface="Arial"/>
                <a:cs typeface="Arial"/>
              </a:rPr>
              <a:t>The expression levels of IL-36β in </a:t>
            </a:r>
            <a:r>
              <a:rPr lang="en-US" sz="1600" b="1" dirty="0">
                <a:latin typeface="Arial"/>
                <a:cs typeface="Arial"/>
              </a:rPr>
              <a:t>B16-IL-36β </a:t>
            </a:r>
            <a:r>
              <a:rPr lang="en-US" sz="1600" b="1" dirty="0" smtClean="0">
                <a:latin typeface="Arial"/>
                <a:cs typeface="Arial"/>
              </a:rPr>
              <a:t>transfectant was determined and the influence of </a:t>
            </a:r>
            <a:r>
              <a:rPr lang="en-US" sz="1600" b="1" dirty="0">
                <a:latin typeface="Arial"/>
                <a:cs typeface="Arial"/>
              </a:rPr>
              <a:t>IL-36β </a:t>
            </a:r>
            <a:r>
              <a:rPr lang="en-US" sz="1600" b="1" dirty="0" smtClean="0">
                <a:latin typeface="Arial"/>
                <a:cs typeface="Arial"/>
              </a:rPr>
              <a:t>expression on B16 cell growth was examined</a:t>
            </a:r>
            <a:r>
              <a:rPr lang="en-US" sz="1600" dirty="0" smtClean="0">
                <a:latin typeface="Arial"/>
                <a:cs typeface="Arial"/>
              </a:rPr>
              <a:t>. (A) </a:t>
            </a:r>
            <a:r>
              <a:rPr lang="en-US" sz="1600" dirty="0">
                <a:latin typeface="Arial"/>
                <a:cs typeface="Arial"/>
              </a:rPr>
              <a:t>Total RNA of </a:t>
            </a:r>
            <a:r>
              <a:rPr lang="en-US" sz="1600" dirty="0" smtClean="0">
                <a:latin typeface="Arial"/>
                <a:cs typeface="Arial"/>
              </a:rPr>
              <a:t>B16-vec and B16-IL-36</a:t>
            </a:r>
            <a:r>
              <a:rPr lang="en-US" sz="1600" dirty="0">
                <a:latin typeface="Arial"/>
                <a:cs typeface="Arial"/>
              </a:rPr>
              <a:t>β</a:t>
            </a:r>
            <a:r>
              <a:rPr lang="en-US" sz="1600" dirty="0" smtClean="0">
                <a:latin typeface="Arial"/>
                <a:cs typeface="Arial"/>
              </a:rPr>
              <a:t> cells were </a:t>
            </a:r>
            <a:r>
              <a:rPr lang="en-US" sz="1600" dirty="0">
                <a:latin typeface="Arial"/>
                <a:cs typeface="Arial"/>
              </a:rPr>
              <a:t>subjected quantitative RT-PCR analysis for IL-</a:t>
            </a:r>
            <a:r>
              <a:rPr lang="en-US" sz="1600" dirty="0" smtClean="0">
                <a:latin typeface="Arial"/>
                <a:cs typeface="Arial"/>
              </a:rPr>
              <a:t>36β. (B) B16-vec and B16-IL-36β presented </a:t>
            </a:r>
            <a:r>
              <a:rPr lang="en-US" sz="1600" dirty="0">
                <a:latin typeface="Arial"/>
                <a:cs typeface="Arial"/>
              </a:rPr>
              <a:t>similar growing capacities in </a:t>
            </a:r>
            <a:r>
              <a:rPr lang="en-US" sz="1600" dirty="0" smtClean="0">
                <a:latin typeface="Arial"/>
                <a:cs typeface="Arial"/>
              </a:rPr>
              <a:t>culture. 4 </a:t>
            </a:r>
            <a:r>
              <a:rPr lang="en-US" sz="1600" dirty="0">
                <a:latin typeface="Arial"/>
                <a:cs typeface="Arial"/>
              </a:rPr>
              <a:t>× 104 B16-vec, </a:t>
            </a:r>
            <a:r>
              <a:rPr lang="en-US" sz="1600" dirty="0" smtClean="0">
                <a:latin typeface="Arial"/>
                <a:cs typeface="Arial"/>
              </a:rPr>
              <a:t>B16</a:t>
            </a:r>
            <a:r>
              <a:rPr lang="en-US" sz="1600" dirty="0">
                <a:latin typeface="Arial"/>
                <a:cs typeface="Arial"/>
              </a:rPr>
              <a:t>-IL36β </a:t>
            </a:r>
            <a:r>
              <a:rPr lang="en-US" sz="1600" dirty="0" smtClean="0">
                <a:latin typeface="Arial"/>
                <a:cs typeface="Arial"/>
              </a:rPr>
              <a:t>cells were seeded </a:t>
            </a:r>
            <a:r>
              <a:rPr lang="en-US" sz="1600" dirty="0">
                <a:latin typeface="Arial"/>
                <a:cs typeface="Arial"/>
              </a:rPr>
              <a:t>into 24 wells with triplicates. The cells were cultured for 2 days, the number of </a:t>
            </a:r>
            <a:r>
              <a:rPr lang="en-US" sz="1600" dirty="0" smtClean="0">
                <a:latin typeface="Arial"/>
                <a:cs typeface="Arial"/>
              </a:rPr>
              <a:t>live cells </a:t>
            </a:r>
            <a:r>
              <a:rPr lang="en-US" sz="1600" dirty="0">
                <a:latin typeface="Arial"/>
                <a:cs typeface="Arial"/>
              </a:rPr>
              <a:t>was determined by live cell counting after cells were stained with </a:t>
            </a:r>
            <a:r>
              <a:rPr lang="en-US" sz="1600" dirty="0" err="1">
                <a:latin typeface="Arial"/>
                <a:cs typeface="Arial"/>
              </a:rPr>
              <a:t>Trypan</a:t>
            </a:r>
            <a:r>
              <a:rPr lang="en-US" sz="1600" dirty="0">
                <a:latin typeface="Arial"/>
                <a:cs typeface="Arial"/>
              </a:rPr>
              <a:t> blue. </a:t>
            </a:r>
            <a:r>
              <a:rPr lang="en-US" sz="1600" dirty="0" smtClean="0">
                <a:latin typeface="Arial"/>
                <a:cs typeface="Arial"/>
              </a:rPr>
              <a:t>(C</a:t>
            </a:r>
            <a:r>
              <a:rPr lang="en-US" sz="1600" dirty="0">
                <a:latin typeface="Arial"/>
                <a:cs typeface="Arial"/>
              </a:rPr>
              <a:t>) Total RNA of B16-</a:t>
            </a:r>
            <a:r>
              <a:rPr lang="en-US" sz="1600" dirty="0" smtClean="0">
                <a:latin typeface="Arial"/>
                <a:cs typeface="Arial"/>
              </a:rPr>
              <a:t>vec, B16</a:t>
            </a:r>
            <a:r>
              <a:rPr lang="en-US" sz="1600" dirty="0">
                <a:latin typeface="Arial"/>
                <a:cs typeface="Arial"/>
              </a:rPr>
              <a:t>-IL-</a:t>
            </a:r>
            <a:r>
              <a:rPr lang="en-US" sz="1600" dirty="0" smtClean="0">
                <a:latin typeface="Arial"/>
                <a:cs typeface="Arial"/>
              </a:rPr>
              <a:t>36β, naïve CD4</a:t>
            </a:r>
            <a:r>
              <a:rPr lang="en-US" sz="1600" baseline="30000" dirty="0" smtClean="0">
                <a:latin typeface="Arial"/>
                <a:cs typeface="Arial"/>
              </a:rPr>
              <a:t>+</a:t>
            </a:r>
            <a:r>
              <a:rPr lang="en-US" sz="1600" dirty="0" smtClean="0">
                <a:latin typeface="Arial"/>
                <a:cs typeface="Arial"/>
              </a:rPr>
              <a:t> and CD8</a:t>
            </a:r>
            <a:r>
              <a:rPr lang="en-US" sz="1600" baseline="30000" dirty="0" smtClean="0">
                <a:latin typeface="Arial"/>
                <a:cs typeface="Arial"/>
              </a:rPr>
              <a:t>+</a:t>
            </a:r>
            <a:r>
              <a:rPr lang="en-US" sz="1600" dirty="0" smtClean="0">
                <a:latin typeface="Arial"/>
                <a:cs typeface="Arial"/>
              </a:rPr>
              <a:t> T cells and splenocytes were </a:t>
            </a:r>
            <a:r>
              <a:rPr lang="en-US" sz="1600" dirty="0">
                <a:latin typeface="Arial"/>
                <a:cs typeface="Arial"/>
              </a:rPr>
              <a:t>subjected quantitative RT-PCR analysis for IL-</a:t>
            </a:r>
            <a:r>
              <a:rPr lang="en-US" sz="1600" dirty="0" smtClean="0">
                <a:latin typeface="Arial"/>
                <a:cs typeface="Arial"/>
              </a:rPr>
              <a:t>36R. (D) </a:t>
            </a:r>
            <a:r>
              <a:rPr lang="en-US" sz="1600" dirty="0">
                <a:latin typeface="Arial"/>
                <a:cs typeface="Arial"/>
              </a:rPr>
              <a:t>1x10</a:t>
            </a:r>
            <a:r>
              <a:rPr lang="en-US" sz="1600" baseline="30000" dirty="0">
                <a:latin typeface="Arial"/>
                <a:cs typeface="Arial"/>
              </a:rPr>
              <a:t>5</a:t>
            </a:r>
            <a:r>
              <a:rPr lang="en-US" sz="1600" dirty="0">
                <a:latin typeface="Arial"/>
                <a:cs typeface="Arial"/>
              </a:rPr>
              <a:t> </a:t>
            </a:r>
            <a:r>
              <a:rPr lang="en-US" sz="1600" dirty="0" smtClean="0">
                <a:latin typeface="Arial"/>
                <a:cs typeface="Arial"/>
              </a:rPr>
              <a:t>B16</a:t>
            </a:r>
            <a:r>
              <a:rPr lang="en-US" sz="1600" dirty="0">
                <a:latin typeface="Arial"/>
                <a:cs typeface="Arial"/>
              </a:rPr>
              <a:t>-vec </a:t>
            </a:r>
            <a:r>
              <a:rPr lang="en-US" sz="1600" dirty="0" smtClean="0">
                <a:latin typeface="Arial"/>
                <a:cs typeface="Arial"/>
              </a:rPr>
              <a:t>and </a:t>
            </a:r>
            <a:r>
              <a:rPr lang="en-US" sz="1600" dirty="0">
                <a:latin typeface="Arial"/>
                <a:cs typeface="Arial"/>
              </a:rPr>
              <a:t>B16-IL-36β cells were respectively injected into nude </a:t>
            </a:r>
            <a:r>
              <a:rPr lang="en-US" sz="1600" dirty="0" smtClean="0">
                <a:latin typeface="Arial"/>
                <a:cs typeface="Arial"/>
              </a:rPr>
              <a:t>mice intradermally, 5 mice for </a:t>
            </a:r>
            <a:r>
              <a:rPr lang="en-US" sz="1600" dirty="0">
                <a:latin typeface="Arial"/>
                <a:cs typeface="Arial"/>
              </a:rPr>
              <a:t>each </a:t>
            </a:r>
            <a:r>
              <a:rPr lang="en-US" sz="1600" dirty="0" smtClean="0">
                <a:latin typeface="Arial"/>
                <a:cs typeface="Arial"/>
              </a:rPr>
              <a:t>group. </a:t>
            </a:r>
            <a:r>
              <a:rPr lang="en-US" sz="1600" dirty="0">
                <a:latin typeface="Arial"/>
                <a:cs typeface="Arial"/>
              </a:rPr>
              <a:t>Tumor growth was monitored every 2 days. </a:t>
            </a:r>
            <a:r>
              <a:rPr lang="en-US" sz="1600" dirty="0" smtClean="0">
                <a:latin typeface="Arial"/>
                <a:cs typeface="Arial"/>
              </a:rPr>
              <a:t>Data </a:t>
            </a:r>
            <a:r>
              <a:rPr lang="en-US" sz="1600" dirty="0">
                <a:latin typeface="Arial"/>
                <a:cs typeface="Arial"/>
              </a:rPr>
              <a:t>are shown as mean ± SEM. ***p &lt; </a:t>
            </a:r>
            <a:r>
              <a:rPr lang="en-US" sz="1600" dirty="0" smtClean="0">
                <a:latin typeface="Arial"/>
                <a:cs typeface="Arial"/>
              </a:rPr>
              <a:t>0.001</a:t>
            </a:r>
            <a:r>
              <a:rPr lang="en-US" sz="1600" dirty="0">
                <a:latin typeface="Arial"/>
                <a:cs typeface="Arial"/>
              </a:rPr>
              <a:t> </a:t>
            </a:r>
            <a:r>
              <a:rPr lang="en-US" sz="1600" dirty="0" smtClean="0">
                <a:latin typeface="Arial"/>
                <a:cs typeface="Arial"/>
              </a:rPr>
              <a:t>or </a:t>
            </a:r>
            <a:r>
              <a:rPr lang="en-US" sz="1600" dirty="0">
                <a:latin typeface="Arial"/>
                <a:cs typeface="Arial"/>
              </a:rPr>
              <a:t>*p &lt; 0.05 by unpaired </a:t>
            </a:r>
            <a:r>
              <a:rPr lang="en-US" sz="1600" i="1" dirty="0">
                <a:latin typeface="Arial"/>
                <a:cs typeface="Arial"/>
              </a:rPr>
              <a:t>t </a:t>
            </a:r>
            <a:r>
              <a:rPr lang="en-US" sz="1600" dirty="0">
                <a:latin typeface="Arial"/>
                <a:cs typeface="Arial"/>
              </a:rPr>
              <a:t>test. The experiment was repeated independently three times. </a:t>
            </a:r>
          </a:p>
        </p:txBody>
      </p:sp>
      <p:sp>
        <p:nvSpPr>
          <p:cNvPr id="3" name="TextBox 2"/>
          <p:cNvSpPr txBox="1"/>
          <p:nvPr/>
        </p:nvSpPr>
        <p:spPr>
          <a:xfrm>
            <a:off x="7920635" y="6446988"/>
            <a:ext cx="1185428" cy="369332"/>
          </a:xfrm>
          <a:prstGeom prst="rect">
            <a:avLst/>
          </a:prstGeom>
          <a:noFill/>
        </p:spPr>
        <p:txBody>
          <a:bodyPr wrap="none" rtlCol="0">
            <a:spAutoFit/>
          </a:bodyPr>
          <a:lstStyle/>
          <a:p>
            <a:r>
              <a:rPr lang="en-US" altLang="zh-CN" dirty="0" smtClean="0">
                <a:solidFill>
                  <a:srgbClr val="0000FF"/>
                </a:solidFill>
                <a:latin typeface="Arial"/>
                <a:cs typeface="Arial"/>
              </a:rPr>
              <a:t>Figure S3</a:t>
            </a:r>
            <a:endParaRPr lang="zh-CN" altLang="en-US" dirty="0">
              <a:solidFill>
                <a:srgbClr val="0000FF"/>
              </a:solidFill>
              <a:latin typeface="Arial"/>
              <a:cs typeface="Arial"/>
            </a:endParaRPr>
          </a:p>
        </p:txBody>
      </p:sp>
    </p:spTree>
    <p:extLst>
      <p:ext uri="{BB962C8B-B14F-4D97-AF65-F5344CB8AC3E}">
        <p14:creationId xmlns:p14="http://schemas.microsoft.com/office/powerpoint/2010/main" val="4078348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7920635" y="6446988"/>
            <a:ext cx="1185428" cy="369332"/>
          </a:xfrm>
          <a:prstGeom prst="rect">
            <a:avLst/>
          </a:prstGeom>
          <a:noFill/>
        </p:spPr>
        <p:txBody>
          <a:bodyPr wrap="none" rtlCol="0">
            <a:spAutoFit/>
          </a:bodyPr>
          <a:lstStyle/>
          <a:p>
            <a:r>
              <a:rPr lang="en-US" altLang="zh-CN" dirty="0" smtClean="0">
                <a:solidFill>
                  <a:srgbClr val="0000FF"/>
                </a:solidFill>
                <a:latin typeface="Arial"/>
                <a:cs typeface="Arial"/>
              </a:rPr>
              <a:t>Figure S4</a:t>
            </a:r>
            <a:endParaRPr lang="zh-CN" altLang="en-US" dirty="0">
              <a:solidFill>
                <a:srgbClr val="0000FF"/>
              </a:solidFill>
              <a:latin typeface="Arial"/>
              <a:cs typeface="Arial"/>
            </a:endParaRPr>
          </a:p>
        </p:txBody>
      </p:sp>
      <p:graphicFrame>
        <p:nvGraphicFramePr>
          <p:cNvPr id="18" name="图表 2"/>
          <p:cNvGraphicFramePr>
            <a:graphicFrameLocks/>
          </p:cNvGraphicFramePr>
          <p:nvPr>
            <p:extLst>
              <p:ext uri="{D42A27DB-BD31-4B8C-83A1-F6EECF244321}">
                <p14:modId xmlns:p14="http://schemas.microsoft.com/office/powerpoint/2010/main" val="3421934987"/>
              </p:ext>
            </p:extLst>
          </p:nvPr>
        </p:nvGraphicFramePr>
        <p:xfrm>
          <a:off x="4897266" y="93404"/>
          <a:ext cx="3606049" cy="3133596"/>
        </p:xfrm>
        <a:graphic>
          <a:graphicData uri="http://schemas.openxmlformats.org/drawingml/2006/chart">
            <c:chart xmlns:c="http://schemas.openxmlformats.org/drawingml/2006/chart" xmlns:r="http://schemas.openxmlformats.org/officeDocument/2006/relationships" r:id="rId2"/>
          </a:graphicData>
        </a:graphic>
      </p:graphicFrame>
      <p:sp>
        <p:nvSpPr>
          <p:cNvPr id="19" name="TextBox 18"/>
          <p:cNvSpPr txBox="1"/>
          <p:nvPr/>
        </p:nvSpPr>
        <p:spPr>
          <a:xfrm rot="16200000">
            <a:off x="3579888" y="1768776"/>
            <a:ext cx="2160668" cy="338554"/>
          </a:xfrm>
          <a:prstGeom prst="rect">
            <a:avLst/>
          </a:prstGeom>
          <a:noFill/>
        </p:spPr>
        <p:txBody>
          <a:bodyPr wrap="none" rtlCol="0">
            <a:spAutoFit/>
          </a:bodyPr>
          <a:lstStyle/>
          <a:p>
            <a:r>
              <a:rPr lang="en-US" altLang="zh-CN" sz="1600" dirty="0" smtClean="0">
                <a:latin typeface="Arial"/>
                <a:cs typeface="Arial"/>
              </a:rPr>
              <a:t>Tumor diameter (mm)</a:t>
            </a:r>
            <a:endParaRPr lang="zh-CN" altLang="en-US" sz="1600" dirty="0">
              <a:latin typeface="Arial"/>
              <a:cs typeface="Arial"/>
            </a:endParaRPr>
          </a:p>
        </p:txBody>
      </p:sp>
      <p:sp>
        <p:nvSpPr>
          <p:cNvPr id="20" name="TextBox 19"/>
          <p:cNvSpPr txBox="1"/>
          <p:nvPr/>
        </p:nvSpPr>
        <p:spPr>
          <a:xfrm>
            <a:off x="6495749" y="3090856"/>
            <a:ext cx="673582" cy="338554"/>
          </a:xfrm>
          <a:prstGeom prst="rect">
            <a:avLst/>
          </a:prstGeom>
          <a:noFill/>
        </p:spPr>
        <p:txBody>
          <a:bodyPr wrap="none" rtlCol="0">
            <a:spAutoFit/>
          </a:bodyPr>
          <a:lstStyle/>
          <a:p>
            <a:r>
              <a:rPr lang="en-US" altLang="zh-CN" sz="1600" b="1" dirty="0" smtClean="0"/>
              <a:t>Days</a:t>
            </a:r>
            <a:endParaRPr lang="zh-CN" altLang="en-US" sz="1600" b="1" dirty="0"/>
          </a:p>
        </p:txBody>
      </p:sp>
      <p:sp>
        <p:nvSpPr>
          <p:cNvPr id="21" name="TextBox 20"/>
          <p:cNvSpPr txBox="1"/>
          <p:nvPr/>
        </p:nvSpPr>
        <p:spPr>
          <a:xfrm>
            <a:off x="6940555" y="1591801"/>
            <a:ext cx="312969" cy="323165"/>
          </a:xfrm>
          <a:prstGeom prst="rect">
            <a:avLst/>
          </a:prstGeom>
          <a:noFill/>
        </p:spPr>
        <p:txBody>
          <a:bodyPr wrap="none" rtlCol="0">
            <a:spAutoFit/>
          </a:bodyPr>
          <a:lstStyle/>
          <a:p>
            <a:r>
              <a:rPr lang="en-US" altLang="zh-CN" sz="1500" dirty="0" smtClean="0">
                <a:cs typeface="Arial" pitchFamily="34" charset="0"/>
                <a:sym typeface="Symbol"/>
              </a:rPr>
              <a:t> </a:t>
            </a:r>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22" name="TextBox 21"/>
          <p:cNvSpPr txBox="1"/>
          <p:nvPr/>
        </p:nvSpPr>
        <p:spPr>
          <a:xfrm>
            <a:off x="6724195" y="1681481"/>
            <a:ext cx="312969" cy="323165"/>
          </a:xfrm>
          <a:prstGeom prst="rect">
            <a:avLst/>
          </a:prstGeom>
          <a:noFill/>
        </p:spPr>
        <p:txBody>
          <a:bodyPr wrap="none" rtlCol="0">
            <a:spAutoFit/>
          </a:bodyPr>
          <a:lstStyle/>
          <a:p>
            <a:r>
              <a:rPr lang="en-US" altLang="zh-CN" sz="1500" dirty="0" smtClean="0">
                <a:cs typeface="Arial" pitchFamily="34" charset="0"/>
                <a:sym typeface="Symbol"/>
              </a:rPr>
              <a:t> </a:t>
            </a:r>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23" name="TextBox 22"/>
          <p:cNvSpPr txBox="1"/>
          <p:nvPr/>
        </p:nvSpPr>
        <p:spPr>
          <a:xfrm>
            <a:off x="6527671" y="1752809"/>
            <a:ext cx="312969" cy="323165"/>
          </a:xfrm>
          <a:prstGeom prst="rect">
            <a:avLst/>
          </a:prstGeom>
          <a:noFill/>
        </p:spPr>
        <p:txBody>
          <a:bodyPr wrap="none" rtlCol="0">
            <a:spAutoFit/>
          </a:bodyPr>
          <a:lstStyle/>
          <a:p>
            <a:r>
              <a:rPr lang="en-US" altLang="zh-CN" sz="1500" dirty="0" smtClean="0">
                <a:cs typeface="Arial" pitchFamily="34" charset="0"/>
                <a:sym typeface="Symbol"/>
              </a:rPr>
              <a:t> </a:t>
            </a:r>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24" name="TextBox 23"/>
          <p:cNvSpPr txBox="1"/>
          <p:nvPr/>
        </p:nvSpPr>
        <p:spPr>
          <a:xfrm>
            <a:off x="7137975" y="1665801"/>
            <a:ext cx="312969" cy="323165"/>
          </a:xfrm>
          <a:prstGeom prst="rect">
            <a:avLst/>
          </a:prstGeom>
          <a:noFill/>
        </p:spPr>
        <p:txBody>
          <a:bodyPr wrap="none" rtlCol="0">
            <a:spAutoFit/>
          </a:bodyPr>
          <a:lstStyle/>
          <a:p>
            <a:r>
              <a:rPr lang="en-US" altLang="zh-CN" sz="1500" dirty="0" smtClean="0">
                <a:cs typeface="Arial" pitchFamily="34" charset="0"/>
                <a:sym typeface="Symbol"/>
              </a:rPr>
              <a:t> </a:t>
            </a:r>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25" name="TextBox 24"/>
          <p:cNvSpPr txBox="1"/>
          <p:nvPr/>
        </p:nvSpPr>
        <p:spPr>
          <a:xfrm>
            <a:off x="6927713" y="1764663"/>
            <a:ext cx="312969" cy="323165"/>
          </a:xfrm>
          <a:prstGeom prst="rect">
            <a:avLst/>
          </a:prstGeom>
          <a:noFill/>
        </p:spPr>
        <p:txBody>
          <a:bodyPr wrap="none" rtlCol="0">
            <a:spAutoFit/>
          </a:bodyPr>
          <a:lstStyle/>
          <a:p>
            <a:r>
              <a:rPr lang="en-US" altLang="zh-CN" sz="1500" dirty="0" smtClean="0">
                <a:cs typeface="Arial" pitchFamily="34" charset="0"/>
                <a:sym typeface="Symbol"/>
              </a:rPr>
              <a:t> </a:t>
            </a:r>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27" name="TextBox 26"/>
          <p:cNvSpPr txBox="1"/>
          <p:nvPr/>
        </p:nvSpPr>
        <p:spPr>
          <a:xfrm>
            <a:off x="4210543" y="72237"/>
            <a:ext cx="389951" cy="461665"/>
          </a:xfrm>
          <a:prstGeom prst="rect">
            <a:avLst/>
          </a:prstGeom>
          <a:noFill/>
        </p:spPr>
        <p:txBody>
          <a:bodyPr wrap="none" rtlCol="0">
            <a:spAutoFit/>
          </a:bodyPr>
          <a:lstStyle/>
          <a:p>
            <a:r>
              <a:rPr lang="en-US" sz="2400" dirty="0">
                <a:latin typeface="Arial"/>
                <a:cs typeface="Arial"/>
              </a:rPr>
              <a:t>B</a:t>
            </a:r>
            <a:endParaRPr lang="en-US" sz="2400" dirty="0">
              <a:latin typeface="Arial"/>
              <a:cs typeface="Arial"/>
            </a:endParaRPr>
          </a:p>
        </p:txBody>
      </p:sp>
      <p:graphicFrame>
        <p:nvGraphicFramePr>
          <p:cNvPr id="37" name="图表 2"/>
          <p:cNvGraphicFramePr>
            <a:graphicFrameLocks/>
          </p:cNvGraphicFramePr>
          <p:nvPr>
            <p:extLst>
              <p:ext uri="{D42A27DB-BD31-4B8C-83A1-F6EECF244321}">
                <p14:modId xmlns:p14="http://schemas.microsoft.com/office/powerpoint/2010/main" val="31804693"/>
              </p:ext>
            </p:extLst>
          </p:nvPr>
        </p:nvGraphicFramePr>
        <p:xfrm>
          <a:off x="877737" y="563842"/>
          <a:ext cx="3303135" cy="2559464"/>
        </p:xfrm>
        <a:graphic>
          <a:graphicData uri="http://schemas.openxmlformats.org/drawingml/2006/chart">
            <c:chart xmlns:c="http://schemas.openxmlformats.org/drawingml/2006/chart" xmlns:r="http://schemas.openxmlformats.org/officeDocument/2006/relationships" r:id="rId3"/>
          </a:graphicData>
        </a:graphic>
      </p:graphicFrame>
      <p:sp>
        <p:nvSpPr>
          <p:cNvPr id="38" name="TextBox 37"/>
          <p:cNvSpPr txBox="1"/>
          <p:nvPr/>
        </p:nvSpPr>
        <p:spPr>
          <a:xfrm rot="16200000">
            <a:off x="-465374" y="1779615"/>
            <a:ext cx="2160668" cy="338554"/>
          </a:xfrm>
          <a:prstGeom prst="rect">
            <a:avLst/>
          </a:prstGeom>
          <a:noFill/>
        </p:spPr>
        <p:txBody>
          <a:bodyPr wrap="none" rtlCol="0">
            <a:spAutoFit/>
          </a:bodyPr>
          <a:lstStyle/>
          <a:p>
            <a:r>
              <a:rPr lang="en-US" altLang="zh-CN" sz="1600" dirty="0" smtClean="0">
                <a:latin typeface="Arial"/>
                <a:cs typeface="Arial"/>
              </a:rPr>
              <a:t>Tumor diameter (mm)</a:t>
            </a:r>
            <a:endParaRPr lang="zh-CN" altLang="en-US" sz="1600" dirty="0">
              <a:latin typeface="Arial"/>
              <a:cs typeface="Arial"/>
            </a:endParaRPr>
          </a:p>
        </p:txBody>
      </p:sp>
      <p:sp>
        <p:nvSpPr>
          <p:cNvPr id="39" name="TextBox 38"/>
          <p:cNvSpPr txBox="1"/>
          <p:nvPr/>
        </p:nvSpPr>
        <p:spPr>
          <a:xfrm>
            <a:off x="3507309" y="1790798"/>
            <a:ext cx="312969" cy="323165"/>
          </a:xfrm>
          <a:prstGeom prst="rect">
            <a:avLst/>
          </a:prstGeom>
          <a:noFill/>
        </p:spPr>
        <p:txBody>
          <a:bodyPr wrap="none" rtlCol="0">
            <a:spAutoFit/>
          </a:bodyPr>
          <a:lstStyle/>
          <a:p>
            <a:r>
              <a:rPr lang="en-US" altLang="zh-CN" sz="1500" dirty="0" smtClean="0">
                <a:cs typeface="Arial" pitchFamily="34" charset="0"/>
                <a:sym typeface="Symbol"/>
              </a:rPr>
              <a:t> </a:t>
            </a:r>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40" name="TextBox 39"/>
          <p:cNvSpPr txBox="1"/>
          <p:nvPr/>
        </p:nvSpPr>
        <p:spPr>
          <a:xfrm>
            <a:off x="3212559" y="1927518"/>
            <a:ext cx="312969" cy="323165"/>
          </a:xfrm>
          <a:prstGeom prst="rect">
            <a:avLst/>
          </a:prstGeom>
          <a:noFill/>
        </p:spPr>
        <p:txBody>
          <a:bodyPr wrap="none" rtlCol="0">
            <a:spAutoFit/>
          </a:bodyPr>
          <a:lstStyle/>
          <a:p>
            <a:r>
              <a:rPr lang="en-US" altLang="zh-CN" sz="1500" dirty="0" smtClean="0">
                <a:cs typeface="Arial" pitchFamily="34" charset="0"/>
                <a:sym typeface="Symbol"/>
              </a:rPr>
              <a:t> </a:t>
            </a:r>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41" name="TextBox 40"/>
          <p:cNvSpPr txBox="1"/>
          <p:nvPr/>
        </p:nvSpPr>
        <p:spPr>
          <a:xfrm>
            <a:off x="2906289" y="2077246"/>
            <a:ext cx="312969" cy="323165"/>
          </a:xfrm>
          <a:prstGeom prst="rect">
            <a:avLst/>
          </a:prstGeom>
          <a:noFill/>
        </p:spPr>
        <p:txBody>
          <a:bodyPr wrap="none" rtlCol="0">
            <a:spAutoFit/>
          </a:bodyPr>
          <a:lstStyle/>
          <a:p>
            <a:r>
              <a:rPr lang="en-US" altLang="zh-CN" sz="1500" dirty="0" smtClean="0">
                <a:cs typeface="Arial" pitchFamily="34" charset="0"/>
                <a:sym typeface="Symbol"/>
              </a:rPr>
              <a:t> </a:t>
            </a:r>
            <a:r>
              <a:rPr lang="en-US" altLang="zh-CN" sz="1500" dirty="0" smtClean="0">
                <a:latin typeface="Arial" pitchFamily="34" charset="0"/>
                <a:cs typeface="Arial" pitchFamily="34" charset="0"/>
                <a:sym typeface="Symbol"/>
              </a:rPr>
              <a:t></a:t>
            </a:r>
            <a:endParaRPr lang="zh-CN" altLang="en-US" sz="1500" dirty="0">
              <a:latin typeface="Arial" pitchFamily="34" charset="0"/>
              <a:cs typeface="Arial" pitchFamily="34" charset="0"/>
            </a:endParaRPr>
          </a:p>
        </p:txBody>
      </p:sp>
      <p:sp>
        <p:nvSpPr>
          <p:cNvPr id="42" name="TextBox 41"/>
          <p:cNvSpPr txBox="1"/>
          <p:nvPr/>
        </p:nvSpPr>
        <p:spPr>
          <a:xfrm>
            <a:off x="2356419" y="3038975"/>
            <a:ext cx="673582" cy="338554"/>
          </a:xfrm>
          <a:prstGeom prst="rect">
            <a:avLst/>
          </a:prstGeom>
          <a:noFill/>
        </p:spPr>
        <p:txBody>
          <a:bodyPr wrap="none" rtlCol="0">
            <a:spAutoFit/>
          </a:bodyPr>
          <a:lstStyle/>
          <a:p>
            <a:r>
              <a:rPr lang="en-US" altLang="zh-CN" sz="1600" b="1" dirty="0" smtClean="0"/>
              <a:t>Days</a:t>
            </a:r>
            <a:endParaRPr lang="zh-CN" altLang="en-US" sz="1600" b="1" dirty="0"/>
          </a:p>
        </p:txBody>
      </p:sp>
      <p:sp>
        <p:nvSpPr>
          <p:cNvPr id="43" name="TextBox 42"/>
          <p:cNvSpPr txBox="1"/>
          <p:nvPr/>
        </p:nvSpPr>
        <p:spPr>
          <a:xfrm>
            <a:off x="259349" y="34940"/>
            <a:ext cx="402674" cy="461665"/>
          </a:xfrm>
          <a:prstGeom prst="rect">
            <a:avLst/>
          </a:prstGeom>
          <a:noFill/>
        </p:spPr>
        <p:txBody>
          <a:bodyPr wrap="none" rtlCol="0">
            <a:spAutoFit/>
          </a:bodyPr>
          <a:lstStyle/>
          <a:p>
            <a:r>
              <a:rPr lang="en-US" sz="2400" dirty="0" smtClean="0">
                <a:latin typeface="Arial"/>
                <a:cs typeface="Arial"/>
              </a:rPr>
              <a:t>A</a:t>
            </a:r>
            <a:endParaRPr lang="en-US" sz="2400" dirty="0">
              <a:latin typeface="Arial"/>
              <a:cs typeface="Arial"/>
            </a:endParaRPr>
          </a:p>
        </p:txBody>
      </p:sp>
      <p:sp>
        <p:nvSpPr>
          <p:cNvPr id="44" name="TextBox 43"/>
          <p:cNvSpPr txBox="1"/>
          <p:nvPr/>
        </p:nvSpPr>
        <p:spPr>
          <a:xfrm>
            <a:off x="306383" y="3423450"/>
            <a:ext cx="8551501" cy="3334246"/>
          </a:xfrm>
          <a:prstGeom prst="rect">
            <a:avLst/>
          </a:prstGeom>
          <a:noFill/>
        </p:spPr>
        <p:txBody>
          <a:bodyPr wrap="square" rtlCol="0">
            <a:spAutoFit/>
          </a:bodyPr>
          <a:lstStyle/>
          <a:p>
            <a:pPr algn="just">
              <a:lnSpc>
                <a:spcPct val="120000"/>
              </a:lnSpc>
            </a:pPr>
            <a:r>
              <a:rPr lang="en-US" sz="1600" b="1" dirty="0">
                <a:latin typeface="Arial"/>
                <a:cs typeface="Arial"/>
              </a:rPr>
              <a:t>Figure </a:t>
            </a:r>
            <a:r>
              <a:rPr lang="en-US" sz="1600" b="1" dirty="0" smtClean="0">
                <a:latin typeface="Arial"/>
                <a:cs typeface="Arial"/>
              </a:rPr>
              <a:t>S4.</a:t>
            </a:r>
            <a:r>
              <a:rPr lang="en-US" sz="1600" dirty="0" smtClean="0">
                <a:latin typeface="Arial"/>
                <a:cs typeface="Arial"/>
              </a:rPr>
              <a:t> </a:t>
            </a:r>
            <a:r>
              <a:rPr lang="en-US" sz="1600" b="1" dirty="0">
                <a:latin typeface="Arial"/>
                <a:cs typeface="Arial"/>
              </a:rPr>
              <a:t>R</a:t>
            </a:r>
            <a:r>
              <a:rPr lang="en-US" sz="1600" b="1" dirty="0" smtClean="0">
                <a:latin typeface="Arial"/>
                <a:cs typeface="Arial"/>
              </a:rPr>
              <a:t>ecombinant IL</a:t>
            </a:r>
            <a:r>
              <a:rPr lang="en-US" sz="1600" b="1" dirty="0">
                <a:latin typeface="Arial"/>
                <a:cs typeface="Arial"/>
              </a:rPr>
              <a:t>-</a:t>
            </a:r>
            <a:r>
              <a:rPr lang="en-US" sz="1600" b="1" dirty="0" smtClean="0">
                <a:latin typeface="Arial"/>
                <a:cs typeface="Arial"/>
              </a:rPr>
              <a:t>36β protein could inhibit B16 tumor growth and rapamycin could partially restore tumor-expressed IL-36β suppressed tumor growth. </a:t>
            </a:r>
            <a:r>
              <a:rPr lang="en-US" sz="1600" dirty="0" smtClean="0">
                <a:latin typeface="Arial"/>
                <a:cs typeface="Arial"/>
              </a:rPr>
              <a:t>(A) </a:t>
            </a:r>
            <a:r>
              <a:rPr lang="en-US" sz="1600" dirty="0">
                <a:latin typeface="Arial"/>
                <a:cs typeface="Arial"/>
              </a:rPr>
              <a:t>1x10</a:t>
            </a:r>
            <a:r>
              <a:rPr lang="en-US" sz="1600" baseline="30000" dirty="0">
                <a:latin typeface="Arial"/>
                <a:cs typeface="Arial"/>
              </a:rPr>
              <a:t>5</a:t>
            </a:r>
            <a:r>
              <a:rPr lang="en-US" sz="1600" dirty="0">
                <a:latin typeface="Arial"/>
                <a:cs typeface="Arial"/>
              </a:rPr>
              <a:t> </a:t>
            </a:r>
            <a:r>
              <a:rPr lang="en-US" sz="1600" dirty="0" smtClean="0">
                <a:latin typeface="Arial"/>
                <a:cs typeface="Arial"/>
              </a:rPr>
              <a:t>B16 cells were injected </a:t>
            </a:r>
            <a:r>
              <a:rPr lang="en-US" sz="1600" dirty="0">
                <a:latin typeface="Arial"/>
                <a:cs typeface="Arial"/>
              </a:rPr>
              <a:t>intradermally into C57BL mice </a:t>
            </a:r>
            <a:r>
              <a:rPr lang="en-US" sz="1600" dirty="0" smtClean="0">
                <a:latin typeface="Arial"/>
                <a:cs typeface="Arial"/>
              </a:rPr>
              <a:t>and recombinant mouse IL</a:t>
            </a:r>
            <a:r>
              <a:rPr lang="en-US" sz="1600" dirty="0">
                <a:latin typeface="Arial"/>
                <a:cs typeface="Arial"/>
              </a:rPr>
              <a:t>-</a:t>
            </a:r>
            <a:r>
              <a:rPr lang="en-US" sz="1600" dirty="0" smtClean="0">
                <a:latin typeface="Arial"/>
                <a:cs typeface="Arial"/>
              </a:rPr>
              <a:t>36β </a:t>
            </a:r>
            <a:r>
              <a:rPr lang="en-US" sz="1600" dirty="0">
                <a:latin typeface="Arial"/>
                <a:cs typeface="Arial"/>
              </a:rPr>
              <a:t>protein was i</a:t>
            </a:r>
            <a:r>
              <a:rPr lang="en-US" sz="1600" dirty="0" smtClean="0">
                <a:latin typeface="Arial"/>
                <a:cs typeface="Arial"/>
              </a:rPr>
              <a:t>ntraperitoneally inoculated into mice at day 5, 7, 9, 11</a:t>
            </a:r>
            <a:r>
              <a:rPr lang="en-US" sz="1600" dirty="0">
                <a:latin typeface="Arial"/>
                <a:cs typeface="Arial"/>
              </a:rPr>
              <a:t>,</a:t>
            </a:r>
            <a:r>
              <a:rPr lang="en-US" sz="1600" dirty="0" smtClean="0">
                <a:latin typeface="Arial"/>
                <a:cs typeface="Arial"/>
              </a:rPr>
              <a:t> 13 and 15 after tumor injection with a dose of 1 μg per mouse. (B) </a:t>
            </a:r>
            <a:r>
              <a:rPr lang="en-US" sz="1600" dirty="0">
                <a:latin typeface="Arial"/>
                <a:cs typeface="Arial"/>
              </a:rPr>
              <a:t>1x10</a:t>
            </a:r>
            <a:r>
              <a:rPr lang="en-US" sz="1600" baseline="30000" dirty="0">
                <a:latin typeface="Arial"/>
                <a:cs typeface="Arial"/>
              </a:rPr>
              <a:t>5</a:t>
            </a:r>
            <a:r>
              <a:rPr lang="en-US" sz="1600" dirty="0">
                <a:latin typeface="Arial"/>
                <a:cs typeface="Arial"/>
              </a:rPr>
              <a:t> B16-vec or B16-IL-36β cells </a:t>
            </a:r>
            <a:r>
              <a:rPr lang="en-US" sz="1600" dirty="0" smtClean="0">
                <a:latin typeface="Arial"/>
                <a:cs typeface="Arial"/>
              </a:rPr>
              <a:t>were respectively </a:t>
            </a:r>
            <a:r>
              <a:rPr lang="en-US" sz="1600" dirty="0">
                <a:latin typeface="Arial"/>
                <a:cs typeface="Arial"/>
              </a:rPr>
              <a:t>injected intradermally into C57BL mice (</a:t>
            </a:r>
            <a:r>
              <a:rPr lang="en-US" sz="1600" i="1" dirty="0">
                <a:latin typeface="Arial"/>
                <a:cs typeface="Arial"/>
              </a:rPr>
              <a:t>n</a:t>
            </a:r>
            <a:r>
              <a:rPr lang="en-US" sz="1600" dirty="0">
                <a:latin typeface="Arial"/>
                <a:cs typeface="Arial"/>
              </a:rPr>
              <a:t> = 5) and </a:t>
            </a:r>
            <a:r>
              <a:rPr lang="en-US" sz="1600" dirty="0" smtClean="0">
                <a:latin typeface="Arial"/>
                <a:cs typeface="Arial"/>
              </a:rPr>
              <a:t>rapamycin with a dose of 5 μg per mouse for every day </a:t>
            </a:r>
            <a:r>
              <a:rPr lang="en-US" sz="1600" dirty="0">
                <a:latin typeface="Arial"/>
                <a:cs typeface="Arial"/>
              </a:rPr>
              <a:t>was i</a:t>
            </a:r>
            <a:r>
              <a:rPr lang="en-US" sz="1600" dirty="0" smtClean="0">
                <a:latin typeface="Arial"/>
                <a:cs typeface="Arial"/>
              </a:rPr>
              <a:t>ntraperitoneally injected </a:t>
            </a:r>
            <a:r>
              <a:rPr lang="en-US" sz="1600" dirty="0">
                <a:latin typeface="Arial"/>
                <a:cs typeface="Arial"/>
              </a:rPr>
              <a:t>or not </a:t>
            </a:r>
            <a:r>
              <a:rPr lang="en-US" sz="1600" dirty="0" smtClean="0">
                <a:latin typeface="Arial"/>
                <a:cs typeface="Arial"/>
              </a:rPr>
              <a:t>from </a:t>
            </a:r>
            <a:r>
              <a:rPr lang="en-US" sz="1600" dirty="0">
                <a:latin typeface="Arial"/>
                <a:cs typeface="Arial"/>
              </a:rPr>
              <a:t>day 9 after tumor cell </a:t>
            </a:r>
            <a:r>
              <a:rPr lang="en-US" sz="1600" dirty="0" smtClean="0">
                <a:latin typeface="Arial"/>
                <a:cs typeface="Arial"/>
              </a:rPr>
              <a:t>injection. The </a:t>
            </a:r>
            <a:r>
              <a:rPr lang="en-US" sz="1600" dirty="0">
                <a:latin typeface="Arial"/>
                <a:cs typeface="Arial"/>
              </a:rPr>
              <a:t>size of the tumor was monitored every two days. Comparison was performed between rapamycin injected or not injected B16-vec or B16-IL-36β tumor groups. Data are shown as mean ± SEM. </a:t>
            </a:r>
            <a:r>
              <a:rPr lang="en-US" sz="1600" dirty="0" smtClean="0">
                <a:latin typeface="Arial"/>
                <a:cs typeface="Arial"/>
              </a:rPr>
              <a:t> *</a:t>
            </a:r>
            <a:r>
              <a:rPr lang="en-US" sz="1600" dirty="0">
                <a:latin typeface="Arial"/>
                <a:cs typeface="Arial"/>
              </a:rPr>
              <a:t>p &lt; 0.05 by unpaired </a:t>
            </a:r>
            <a:r>
              <a:rPr lang="en-US" sz="1600" i="1" dirty="0">
                <a:latin typeface="Arial"/>
                <a:cs typeface="Arial"/>
              </a:rPr>
              <a:t>t </a:t>
            </a:r>
            <a:r>
              <a:rPr lang="en-US" sz="1600" dirty="0">
                <a:latin typeface="Arial"/>
                <a:cs typeface="Arial"/>
              </a:rPr>
              <a:t>test. The experiment was repeated independently three times. </a:t>
            </a:r>
          </a:p>
        </p:txBody>
      </p:sp>
    </p:spTree>
    <p:extLst>
      <p:ext uri="{BB962C8B-B14F-4D97-AF65-F5344CB8AC3E}">
        <p14:creationId xmlns:p14="http://schemas.microsoft.com/office/powerpoint/2010/main" val="39764695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9381</TotalTime>
  <Words>1667</Words>
  <Application>Microsoft Macintosh PowerPoint</Application>
  <PresentationFormat>On-screen Show (4:3)</PresentationFormat>
  <Paragraphs>261</Paragraphs>
  <Slides>11</Slides>
  <Notes>2</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xuefeng wang</dc:creator>
  <cp:lastModifiedBy>xuefeng wang</cp:lastModifiedBy>
  <cp:revision>126</cp:revision>
  <dcterms:created xsi:type="dcterms:W3CDTF">2018-02-19T09:32:07Z</dcterms:created>
  <dcterms:modified xsi:type="dcterms:W3CDTF">2019-07-23T12:02:15Z</dcterms:modified>
</cp:coreProperties>
</file>