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8BD90-5509-4A28-AF20-D0310803BD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D16B42-75DF-4DCD-A160-E67E86933D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4. Bacterial communities associated</a:t>
            </a:r>
            <a:r>
              <a:rPr lang="en-US" baseline="0" dirty="0" smtClean="0"/>
              <a:t> to </a:t>
            </a:r>
            <a:r>
              <a:rPr lang="en-US" dirty="0" smtClean="0"/>
              <a:t>oral swabs before and after oral sex. </a:t>
            </a:r>
            <a:r>
              <a:rPr lang="en-US" sz="1200" dirty="0" smtClean="0"/>
              <a:t>Male and female</a:t>
            </a:r>
            <a:r>
              <a:rPr lang="en-US" sz="1200" baseline="0" dirty="0" smtClean="0"/>
              <a:t> </a:t>
            </a:r>
            <a:r>
              <a:rPr lang="en-US" sz="1200" dirty="0" smtClean="0"/>
              <a:t>samples are indicated</a:t>
            </a:r>
            <a:r>
              <a:rPr lang="en-US" sz="1200" baseline="0" dirty="0" smtClean="0"/>
              <a:t> with the corresponding symbol.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06FF7-3356-4430-B671-27AE2074EDA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00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5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22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79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20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049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4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9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1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0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51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17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F3808-0AB4-47C8-9ADE-107555C607AA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B151B-E6F5-4121-A8AC-CCE8E62E1B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9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336131"/>
              </p:ext>
            </p:extLst>
          </p:nvPr>
        </p:nvGraphicFramePr>
        <p:xfrm>
          <a:off x="2047744" y="1476292"/>
          <a:ext cx="7662926" cy="1949488"/>
        </p:xfrm>
        <a:graphic>
          <a:graphicData uri="http://schemas.openxmlformats.org/drawingml/2006/table">
            <a:tbl>
              <a:tblPr/>
              <a:tblGrid>
                <a:gridCol w="757946"/>
                <a:gridCol w="414354"/>
                <a:gridCol w="414354"/>
                <a:gridCol w="414354"/>
                <a:gridCol w="373470"/>
                <a:gridCol w="414354"/>
                <a:gridCol w="415926"/>
                <a:gridCol w="414354"/>
                <a:gridCol w="414354"/>
                <a:gridCol w="414354"/>
                <a:gridCol w="414354"/>
                <a:gridCol w="414354"/>
                <a:gridCol w="415926"/>
                <a:gridCol w="469392"/>
                <a:gridCol w="414354"/>
                <a:gridCol w="512635"/>
                <a:gridCol w="520498"/>
                <a:gridCol w="53593"/>
              </a:tblGrid>
              <a:tr h="417189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Sample</a:t>
                      </a:r>
                      <a:r>
                        <a:rPr lang="es-ES" sz="1050" kern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 </a:t>
                      </a:r>
                      <a:r>
                        <a:rPr lang="es-ES" sz="1050" kern="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origin</a:t>
                      </a:r>
                      <a:endParaRPr lang="es-ES" sz="1400" kern="50" dirty="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PENILE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VAGINA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ORAL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7708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Description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NoS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BeS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AfUS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AfPS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H</a:t>
                      </a:r>
                      <a:r>
                        <a:rPr lang="en-U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</a:t>
                      </a:r>
                      <a:r>
                        <a:rPr lang="en-U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H</a:t>
                      </a:r>
                      <a:r>
                        <a:rPr lang="es-E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</a:t>
                      </a:r>
                      <a:r>
                        <a:rPr lang="es-E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 </a:t>
                      </a: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x15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NoS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BeS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AfUS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AfPS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H</a:t>
                      </a:r>
                      <a:r>
                        <a:rPr lang="en-U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</a:t>
                      </a:r>
                      <a:r>
                        <a:rPr lang="en-U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H</a:t>
                      </a:r>
                      <a:r>
                        <a:rPr lang="es-E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</a:t>
                      </a: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O</a:t>
                      </a:r>
                      <a:r>
                        <a:rPr lang="es-ES" sz="1050" b="1" kern="5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2 </a:t>
                      </a: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x15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Male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Before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Male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After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Female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Before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Female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US" sz="1050" b="1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After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50">
                          <a:effectLst/>
                          <a:latin typeface="Liberation Serif"/>
                          <a:ea typeface="Noto Sans CJK SC Regular"/>
                          <a:cs typeface="Noto Sans Devanaga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4591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5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Nº reads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46157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50709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56985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193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49047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55318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12124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77398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57098</a:t>
                      </a:r>
                      <a:endParaRPr lang="es-ES" sz="1400" kern="50" dirty="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43741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49766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64474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47455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62029</a:t>
                      </a:r>
                      <a:endParaRPr lang="es-ES" sz="1400" kern="5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101</a:t>
                      </a:r>
                      <a:endParaRPr lang="es-ES" sz="1400" kern="50" dirty="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s-ES" sz="1000" kern="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oto Sans Devanagari"/>
                        </a:rPr>
                        <a:t>47472</a:t>
                      </a:r>
                      <a:endParaRPr lang="es-ES" sz="1400" kern="50" dirty="0">
                        <a:effectLst/>
                        <a:latin typeface="Liberation Serif"/>
                        <a:ea typeface="Noto Sans CJK SC Regular"/>
                        <a:cs typeface="Noto Sans Devanaga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kern="50" dirty="0">
                          <a:effectLst/>
                          <a:latin typeface="Liberation Serif"/>
                          <a:ea typeface="Noto Sans CJK SC Regular"/>
                          <a:cs typeface="Noto Sans Devanaga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71815" y="3518115"/>
            <a:ext cx="86720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NoS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, microbiota without sexual intercourse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BeS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, immediately before sexual encounter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AfUS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, 4 days after unprotected sexual encounter, only penetration and with ejaculation inside the vagina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AfPS</a:t>
            </a: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, immediately after vaginal sex with condom and oral sex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H2O2, after 1 day of H2O2 treatment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15H2O2, after 15 days of intermittent H2O2 treatment</a:t>
            </a:r>
            <a:endParaRPr kumimoji="0" lang="es-E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142981" y="590010"/>
            <a:ext cx="6731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Supplementary Table </a:t>
            </a:r>
            <a:r>
              <a:rPr lang="en-US" altLang="zh-CN" b="1" dirty="0"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latin typeface="Times New Roman" panose="02020603050405020304" pitchFamily="18" charset="0"/>
                <a:ea typeface="Noto Sans CJK SC Regular" charset="0"/>
                <a:cs typeface="Times New Roman" panose="02020603050405020304" pitchFamily="18" charset="0"/>
              </a:rPr>
              <a:t> Origin and description of samples sequenced</a:t>
            </a:r>
            <a:endParaRPr lang="es-E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49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572" y="933873"/>
            <a:ext cx="7610856" cy="400812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97228" y="5379875"/>
            <a:ext cx="9985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  <a:spcAft>
                <a:spcPts val="1200"/>
              </a:spcAft>
            </a:pPr>
            <a:r>
              <a:rPr lang="en-US" b="1" kern="50" dirty="0" smtClean="0">
                <a:effectLst/>
                <a:latin typeface="Times New Roman" panose="02020603050405020304" pitchFamily="18" charset="0"/>
                <a:ea typeface="Noto Sans CJK SC Regular"/>
                <a:cs typeface="Times New Roman" panose="02020603050405020304" pitchFamily="18" charset="0"/>
              </a:rPr>
              <a:t>Supplementary Figure </a:t>
            </a:r>
            <a:r>
              <a:rPr lang="en-US" b="1" kern="50" dirty="0">
                <a:latin typeface="Times New Roman" panose="02020603050405020304" pitchFamily="18" charset="0"/>
                <a:ea typeface="Noto Sans CJK SC Regular"/>
                <a:cs typeface="Times New Roman" panose="02020603050405020304" pitchFamily="18" charset="0"/>
              </a:rPr>
              <a:t>1</a:t>
            </a:r>
            <a:r>
              <a:rPr lang="en-US" b="1" kern="50" dirty="0" smtClean="0">
                <a:effectLst/>
                <a:latin typeface="Times New Roman" panose="02020603050405020304" pitchFamily="18" charset="0"/>
                <a:ea typeface="Noto Sans CJK SC Regular"/>
                <a:cs typeface="Times New Roman" panose="02020603050405020304" pitchFamily="18" charset="0"/>
              </a:rPr>
              <a:t>. Bacterial communities associated to oral swabs before and after oral sex. </a:t>
            </a:r>
            <a:r>
              <a:rPr lang="en-US" kern="50" dirty="0" smtClean="0">
                <a:effectLst/>
                <a:latin typeface="Times New Roman" panose="02020603050405020304" pitchFamily="18" charset="0"/>
                <a:ea typeface="Noto Sans CJK SC Regular"/>
                <a:cs typeface="Times New Roman" panose="02020603050405020304" pitchFamily="18" charset="0"/>
              </a:rPr>
              <a:t>Male and female samples are indicated with the corresponding symbol. </a:t>
            </a:r>
            <a:endParaRPr lang="es-ES" kern="50" dirty="0">
              <a:effectLst/>
              <a:latin typeface="Times New Roman" panose="02020603050405020304" pitchFamily="18" charset="0"/>
              <a:ea typeface="Noto Sans CJK SC Regular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2751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167</Words>
  <Application>Microsoft Office PowerPoint</Application>
  <PresentationFormat>Panorámica</PresentationFormat>
  <Paragraphs>54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11" baseType="lpstr">
      <vt:lpstr>SimSun</vt:lpstr>
      <vt:lpstr>Arial</vt:lpstr>
      <vt:lpstr>Calibri</vt:lpstr>
      <vt:lpstr>Calibri Light</vt:lpstr>
      <vt:lpstr>Liberation Serif</vt:lpstr>
      <vt:lpstr>Noto Sans CJK SC Regular</vt:lpstr>
      <vt:lpstr>Noto Sans Devanagari</vt:lpstr>
      <vt:lpstr>Times New Roman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Carda Díéguez</dc:creator>
  <cp:lastModifiedBy>Miguel Carda Díéguez</cp:lastModifiedBy>
  <cp:revision>5</cp:revision>
  <dcterms:created xsi:type="dcterms:W3CDTF">2019-03-05T14:01:57Z</dcterms:created>
  <dcterms:modified xsi:type="dcterms:W3CDTF">2019-03-26T10:13:12Z</dcterms:modified>
</cp:coreProperties>
</file>