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41" autoAdjust="0"/>
  </p:normalViewPr>
  <p:slideViewPr>
    <p:cSldViewPr>
      <p:cViewPr>
        <p:scale>
          <a:sx n="98" d="100"/>
          <a:sy n="98" d="100"/>
        </p:scale>
        <p:origin x="-2052" y="-3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644F4-EB0D-4C98-BE1C-61E67B517F6C}" type="datetimeFigureOut">
              <a:rPr lang="de-CH" smtClean="0"/>
              <a:t>10.03.2016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A2ADB-D8E9-4E17-AF4B-2F66BE3E6C0C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8137700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644F4-EB0D-4C98-BE1C-61E67B517F6C}" type="datetimeFigureOut">
              <a:rPr lang="de-CH" smtClean="0"/>
              <a:t>10.03.2016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A2ADB-D8E9-4E17-AF4B-2F66BE3E6C0C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4687168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644F4-EB0D-4C98-BE1C-61E67B517F6C}" type="datetimeFigureOut">
              <a:rPr lang="de-CH" smtClean="0"/>
              <a:t>10.03.2016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A2ADB-D8E9-4E17-AF4B-2F66BE3E6C0C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1438278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644F4-EB0D-4C98-BE1C-61E67B517F6C}" type="datetimeFigureOut">
              <a:rPr lang="de-CH" smtClean="0"/>
              <a:t>10.03.2016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A2ADB-D8E9-4E17-AF4B-2F66BE3E6C0C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9949225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644F4-EB0D-4C98-BE1C-61E67B517F6C}" type="datetimeFigureOut">
              <a:rPr lang="de-CH" smtClean="0"/>
              <a:t>10.03.2016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A2ADB-D8E9-4E17-AF4B-2F66BE3E6C0C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2702643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644F4-EB0D-4C98-BE1C-61E67B517F6C}" type="datetimeFigureOut">
              <a:rPr lang="de-CH" smtClean="0"/>
              <a:t>10.03.2016</a:t>
            </a:fld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A2ADB-D8E9-4E17-AF4B-2F66BE3E6C0C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7006909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644F4-EB0D-4C98-BE1C-61E67B517F6C}" type="datetimeFigureOut">
              <a:rPr lang="de-CH" smtClean="0"/>
              <a:t>10.03.2016</a:t>
            </a:fld>
            <a:endParaRPr lang="de-CH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A2ADB-D8E9-4E17-AF4B-2F66BE3E6C0C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6529861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644F4-EB0D-4C98-BE1C-61E67B517F6C}" type="datetimeFigureOut">
              <a:rPr lang="de-CH" smtClean="0"/>
              <a:t>10.03.2016</a:t>
            </a:fld>
            <a:endParaRPr lang="de-CH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A2ADB-D8E9-4E17-AF4B-2F66BE3E6C0C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8120233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644F4-EB0D-4C98-BE1C-61E67B517F6C}" type="datetimeFigureOut">
              <a:rPr lang="de-CH" smtClean="0"/>
              <a:t>10.03.2016</a:t>
            </a:fld>
            <a:endParaRPr lang="de-CH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A2ADB-D8E9-4E17-AF4B-2F66BE3E6C0C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2386453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644F4-EB0D-4C98-BE1C-61E67B517F6C}" type="datetimeFigureOut">
              <a:rPr lang="de-CH" smtClean="0"/>
              <a:t>10.03.2016</a:t>
            </a:fld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A2ADB-D8E9-4E17-AF4B-2F66BE3E6C0C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5187986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de-CH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644F4-EB0D-4C98-BE1C-61E67B517F6C}" type="datetimeFigureOut">
              <a:rPr lang="de-CH" smtClean="0"/>
              <a:t>10.03.2016</a:t>
            </a:fld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A2ADB-D8E9-4E17-AF4B-2F66BE3E6C0C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4113551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2644F4-EB0D-4C98-BE1C-61E67B517F6C}" type="datetimeFigureOut">
              <a:rPr lang="de-CH" smtClean="0"/>
              <a:t>10.03.2016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4A2ADB-D8E9-4E17-AF4B-2F66BE3E6C0C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4701801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tiff"/><Relationship Id="rId13" Type="http://schemas.openxmlformats.org/officeDocument/2006/relationships/image" Target="../media/image12.tiff"/><Relationship Id="rId18" Type="http://schemas.openxmlformats.org/officeDocument/2006/relationships/image" Target="../media/image16.tiff"/><Relationship Id="rId26" Type="http://schemas.openxmlformats.org/officeDocument/2006/relationships/image" Target="../media/image24.tiff"/><Relationship Id="rId39" Type="http://schemas.openxmlformats.org/officeDocument/2006/relationships/image" Target="../media/image37.png"/><Relationship Id="rId3" Type="http://schemas.openxmlformats.org/officeDocument/2006/relationships/image" Target="../media/image2.tiff"/><Relationship Id="rId21" Type="http://schemas.openxmlformats.org/officeDocument/2006/relationships/image" Target="../media/image19.tiff"/><Relationship Id="rId34" Type="http://schemas.openxmlformats.org/officeDocument/2006/relationships/image" Target="../media/image32.tiff"/><Relationship Id="rId42" Type="http://schemas.openxmlformats.org/officeDocument/2006/relationships/image" Target="../media/image40.png"/><Relationship Id="rId7" Type="http://schemas.openxmlformats.org/officeDocument/2006/relationships/image" Target="../media/image6.tiff"/><Relationship Id="rId12" Type="http://schemas.openxmlformats.org/officeDocument/2006/relationships/image" Target="../media/image11.tiff"/><Relationship Id="rId17" Type="http://schemas.microsoft.com/office/2007/relationships/hdphoto" Target="../media/hdphoto1.wdp"/><Relationship Id="rId25" Type="http://schemas.openxmlformats.org/officeDocument/2006/relationships/image" Target="../media/image23.tiff"/><Relationship Id="rId33" Type="http://schemas.openxmlformats.org/officeDocument/2006/relationships/image" Target="../media/image31.tiff"/><Relationship Id="rId38" Type="http://schemas.openxmlformats.org/officeDocument/2006/relationships/image" Target="../media/image36.png"/><Relationship Id="rId2" Type="http://schemas.openxmlformats.org/officeDocument/2006/relationships/image" Target="../media/image1.tiff"/><Relationship Id="rId16" Type="http://schemas.openxmlformats.org/officeDocument/2006/relationships/image" Target="../media/image15.png"/><Relationship Id="rId20" Type="http://schemas.openxmlformats.org/officeDocument/2006/relationships/image" Target="../media/image18.tiff"/><Relationship Id="rId29" Type="http://schemas.openxmlformats.org/officeDocument/2006/relationships/image" Target="../media/image27.tiff"/><Relationship Id="rId41" Type="http://schemas.openxmlformats.org/officeDocument/2006/relationships/image" Target="../media/image39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tiff"/><Relationship Id="rId11" Type="http://schemas.openxmlformats.org/officeDocument/2006/relationships/image" Target="../media/image10.tiff"/><Relationship Id="rId24" Type="http://schemas.openxmlformats.org/officeDocument/2006/relationships/image" Target="../media/image22.tiff"/><Relationship Id="rId32" Type="http://schemas.openxmlformats.org/officeDocument/2006/relationships/image" Target="../media/image30.tiff"/><Relationship Id="rId37" Type="http://schemas.openxmlformats.org/officeDocument/2006/relationships/image" Target="../media/image35.png"/><Relationship Id="rId40" Type="http://schemas.openxmlformats.org/officeDocument/2006/relationships/image" Target="../media/image38.png"/><Relationship Id="rId5" Type="http://schemas.openxmlformats.org/officeDocument/2006/relationships/image" Target="../media/image4.tiff"/><Relationship Id="rId15" Type="http://schemas.openxmlformats.org/officeDocument/2006/relationships/image" Target="../media/image14.tiff"/><Relationship Id="rId23" Type="http://schemas.openxmlformats.org/officeDocument/2006/relationships/image" Target="../media/image21.tiff"/><Relationship Id="rId28" Type="http://schemas.openxmlformats.org/officeDocument/2006/relationships/image" Target="../media/image26.tiff"/><Relationship Id="rId36" Type="http://schemas.openxmlformats.org/officeDocument/2006/relationships/image" Target="../media/image34.png"/><Relationship Id="rId10" Type="http://schemas.openxmlformats.org/officeDocument/2006/relationships/image" Target="../media/image9.emf"/><Relationship Id="rId19" Type="http://schemas.openxmlformats.org/officeDocument/2006/relationships/image" Target="../media/image17.tiff"/><Relationship Id="rId31" Type="http://schemas.openxmlformats.org/officeDocument/2006/relationships/image" Target="../media/image29.jpeg"/><Relationship Id="rId4" Type="http://schemas.openxmlformats.org/officeDocument/2006/relationships/image" Target="../media/image3.tiff"/><Relationship Id="rId9" Type="http://schemas.openxmlformats.org/officeDocument/2006/relationships/image" Target="../media/image8.tiff"/><Relationship Id="rId14" Type="http://schemas.openxmlformats.org/officeDocument/2006/relationships/image" Target="../media/image13.tiff"/><Relationship Id="rId22" Type="http://schemas.openxmlformats.org/officeDocument/2006/relationships/image" Target="../media/image20.tiff"/><Relationship Id="rId27" Type="http://schemas.openxmlformats.org/officeDocument/2006/relationships/image" Target="../media/image25.jpeg"/><Relationship Id="rId30" Type="http://schemas.openxmlformats.org/officeDocument/2006/relationships/image" Target="../media/image28.tiff"/><Relationship Id="rId35" Type="http://schemas.openxmlformats.org/officeDocument/2006/relationships/image" Target="../media/image33.tiff"/><Relationship Id="rId43" Type="http://schemas.openxmlformats.org/officeDocument/2006/relationships/image" Target="../media/image41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8.png"/><Relationship Id="rId3" Type="http://schemas.openxmlformats.org/officeDocument/2006/relationships/image" Target="../media/image43.tiff"/><Relationship Id="rId7" Type="http://schemas.openxmlformats.org/officeDocument/2006/relationships/image" Target="../media/image47.png"/><Relationship Id="rId2" Type="http://schemas.openxmlformats.org/officeDocument/2006/relationships/image" Target="../media/image42.tif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6.png"/><Relationship Id="rId5" Type="http://schemas.openxmlformats.org/officeDocument/2006/relationships/image" Target="../media/image45.tiff"/><Relationship Id="rId4" Type="http://schemas.openxmlformats.org/officeDocument/2006/relationships/image" Target="../media/image44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Rectangle 4"/>
          <p:cNvSpPr>
            <a:spLocks noChangeArrowheads="1"/>
          </p:cNvSpPr>
          <p:nvPr/>
        </p:nvSpPr>
        <p:spPr bwMode="auto">
          <a:xfrm>
            <a:off x="-38522" y="-30310"/>
            <a:ext cx="2485357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pPr algn="ctr">
              <a:defRPr/>
            </a:pPr>
            <a:r>
              <a:rPr lang="en-GB" sz="1400" b="1" dirty="0" smtClean="0">
                <a:latin typeface="Arial" charset="0"/>
                <a:ea typeface="ＭＳ Ｐゴシック" charset="0"/>
              </a:rPr>
              <a:t>Supplementary Figure 3 </a:t>
            </a:r>
            <a:endParaRPr lang="en-GB" sz="1200" b="1" dirty="0">
              <a:latin typeface="Arial" charset="0"/>
              <a:ea typeface="ＭＳ Ｐゴシック" charset="0"/>
            </a:endParaRPr>
          </a:p>
        </p:txBody>
      </p:sp>
      <p:sp>
        <p:nvSpPr>
          <p:cNvPr id="74" name="Textfeld 26"/>
          <p:cNvSpPr txBox="1"/>
          <p:nvPr/>
        </p:nvSpPr>
        <p:spPr>
          <a:xfrm>
            <a:off x="489098" y="349473"/>
            <a:ext cx="755335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050" b="1" dirty="0" smtClean="0"/>
              <a:t>SMA-497</a:t>
            </a:r>
            <a:endParaRPr lang="de-CH" b="1" dirty="0"/>
          </a:p>
        </p:txBody>
      </p:sp>
      <p:sp>
        <p:nvSpPr>
          <p:cNvPr id="75" name="Textfeld 28"/>
          <p:cNvSpPr txBox="1"/>
          <p:nvPr/>
        </p:nvSpPr>
        <p:spPr>
          <a:xfrm>
            <a:off x="1515450" y="348725"/>
            <a:ext cx="755335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050" b="1" dirty="0" smtClean="0"/>
              <a:t>SMA-540</a:t>
            </a:r>
            <a:endParaRPr lang="de-CH" b="1" dirty="0"/>
          </a:p>
        </p:txBody>
      </p:sp>
      <p:sp>
        <p:nvSpPr>
          <p:cNvPr id="76" name="Textfeld 31"/>
          <p:cNvSpPr txBox="1"/>
          <p:nvPr/>
        </p:nvSpPr>
        <p:spPr>
          <a:xfrm>
            <a:off x="2555776" y="349473"/>
            <a:ext cx="755335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050" b="1" dirty="0" smtClean="0"/>
              <a:t>SMA-560</a:t>
            </a:r>
            <a:endParaRPr lang="de-CH" b="1" dirty="0"/>
          </a:p>
        </p:txBody>
      </p:sp>
      <p:sp>
        <p:nvSpPr>
          <p:cNvPr id="77" name="Textfeld 34"/>
          <p:cNvSpPr txBox="1"/>
          <p:nvPr/>
        </p:nvSpPr>
        <p:spPr>
          <a:xfrm>
            <a:off x="3626761" y="349474"/>
            <a:ext cx="641522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050" b="1" dirty="0" smtClean="0"/>
              <a:t>GL-261</a:t>
            </a:r>
            <a:endParaRPr lang="de-CH" b="1" dirty="0"/>
          </a:p>
        </p:txBody>
      </p:sp>
      <p:sp>
        <p:nvSpPr>
          <p:cNvPr id="78" name="TextBox 77"/>
          <p:cNvSpPr txBox="1"/>
          <p:nvPr/>
        </p:nvSpPr>
        <p:spPr>
          <a:xfrm rot="16200000">
            <a:off x="-163776" y="835045"/>
            <a:ext cx="83433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00" b="1" dirty="0" smtClean="0"/>
              <a:t>Solvent</a:t>
            </a:r>
            <a:endParaRPr lang="en-GB" sz="1100" b="1" dirty="0"/>
          </a:p>
        </p:txBody>
      </p:sp>
      <p:sp>
        <p:nvSpPr>
          <p:cNvPr id="79" name="TextBox 78"/>
          <p:cNvSpPr txBox="1"/>
          <p:nvPr/>
        </p:nvSpPr>
        <p:spPr>
          <a:xfrm rot="16200000">
            <a:off x="-323677" y="1187390"/>
            <a:ext cx="83433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b="1" dirty="0" smtClean="0"/>
              <a:t>H &amp; E</a:t>
            </a:r>
            <a:endParaRPr lang="en-GB" sz="1200" b="1" dirty="0"/>
          </a:p>
        </p:txBody>
      </p:sp>
      <p:sp>
        <p:nvSpPr>
          <p:cNvPr id="80" name="Rectangle 79"/>
          <p:cNvSpPr>
            <a:spLocks noChangeArrowheads="1"/>
          </p:cNvSpPr>
          <p:nvPr/>
        </p:nvSpPr>
        <p:spPr bwMode="auto">
          <a:xfrm>
            <a:off x="-85741" y="350661"/>
            <a:ext cx="361951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algn="ctr">
              <a:defRPr/>
            </a:pPr>
            <a:r>
              <a:rPr lang="en-GB" sz="1400" b="1" dirty="0" smtClean="0">
                <a:latin typeface="Arial" charset="0"/>
                <a:ea typeface="ＭＳ Ｐゴシック" charset="0"/>
              </a:rPr>
              <a:t>A</a:t>
            </a:r>
            <a:endParaRPr lang="en-GB" sz="1200" b="1" dirty="0">
              <a:latin typeface="Arial" charset="0"/>
              <a:ea typeface="ＭＳ Ｐゴシック" charset="0"/>
            </a:endParaRPr>
          </a:p>
        </p:txBody>
      </p:sp>
      <p:pic>
        <p:nvPicPr>
          <p:cNvPr id="81" name="Picture 3" descr="\\fl-daten\nos_daten\NOS_Spezial\Neuroonkologie\AG Neuroonkologie\personal folders\Davide\Histology2\73-L\B20 Vs Solv\tumor size B20 Vs Solvent\H and E\invasion analysis dotted\2205_2inv_paint.t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304" y="1340768"/>
            <a:ext cx="960923" cy="7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" name="Picture 4" descr="\\fl-daten\nos_daten\NOS_Spezial\Neuroonkologie\AG Neuroonkologie\personal folders\Davide\Histology2\73-L\B20 Vs Solv\tumor size B20 Vs Solvent\H and E\invasion analysis dotted\2191_1inv_paint.t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304" y="603389"/>
            <a:ext cx="960923" cy="7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3" name="Picture 5" descr="\\fl-daten\nos_daten\NOS_Spezial\Neuroonkologie\AG Neuroonkologie\personal folders\Davide\Histology2\73-L\B20 Vs Solv\tumor size B20 Vs Solvent\H and E\invasion analysis dotted\3188_1inv_paint.ti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2656" y="603390"/>
            <a:ext cx="960923" cy="7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4" name="Picture 6" descr="\\fl-daten\nos_daten\NOS_Spezial\Neuroonkologie\AG Neuroonkologie\personal folders\Davide\Histology2\73-L\B20 Vs Solv\tumor size B20 Vs Solvent\H and E\invasion analysis dotted\3212_1inv_paint.ti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2656" y="1340768"/>
            <a:ext cx="960923" cy="7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5" name="Picture 7" descr="\\fl-daten\nos_daten\NOS_Spezial\Neuroonkologie\AG Neuroonkologie\personal folders\Davide\Histology2\73-L\B20 Vs Solv\tumor size B20 Vs Solvent\H and E\invasion analysis dotted\2034_2inv_paint.tif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42142" y="602641"/>
            <a:ext cx="960923" cy="7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6" name="Picture 8" descr="\\fl-daten\nos_daten\NOS_Spezial\Neuroonkologie\AG Neuroonkologie\personal folders\Davide\Histology2\73-L\B20 Vs Solv\tumor size B20 Vs Solvent\H and E\invasion analysis dotted\2050_1inv_paint.tif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42142" y="1340768"/>
            <a:ext cx="960923" cy="7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7" name="Picture 9" descr="\\fl-daten\nos_daten\NOS_Spezial\Neuroonkologie\AG Neuroonkologie\personal folders\Davide\Histology2\73-L\B20 Vs Solv\tumor size B20 Vs Solvent\H and E\invasion analysis dotted\2221_1inv_paint.tif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67061" y="602641"/>
            <a:ext cx="960923" cy="7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8" name="Picture 10" descr="\\fl-daten\nos_daten\NOS_Spezial\Neuroonkologie\AG Neuroonkologie\personal folders\Davide\Histology2\73-L\B20 Vs Solv\tumor size B20 Vs Solvent\H and E\invasion analysis dotted\2233_1inv_path.tif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67061" y="1340768"/>
            <a:ext cx="960923" cy="7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9" name="Textfeld 10"/>
          <p:cNvSpPr txBox="1"/>
          <p:nvPr/>
        </p:nvSpPr>
        <p:spPr>
          <a:xfrm>
            <a:off x="1222698" y="133450"/>
            <a:ext cx="17281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prstClr val="black"/>
                </a:solidFill>
              </a:rPr>
              <a:t>e</a:t>
            </a:r>
            <a:r>
              <a:rPr lang="en-US" sz="1400" dirty="0" smtClean="0">
                <a:solidFill>
                  <a:prstClr val="black"/>
                </a:solidFill>
              </a:rPr>
              <a:t>arly-stage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90" name="TextBox 89"/>
          <p:cNvSpPr txBox="1"/>
          <p:nvPr/>
        </p:nvSpPr>
        <p:spPr>
          <a:xfrm rot="16200000">
            <a:off x="-163776" y="1512874"/>
            <a:ext cx="83433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00" b="1" dirty="0" smtClean="0"/>
              <a:t>B20</a:t>
            </a:r>
            <a:endParaRPr lang="en-GB" sz="1100" b="1" dirty="0"/>
          </a:p>
        </p:txBody>
      </p:sp>
      <p:sp>
        <p:nvSpPr>
          <p:cNvPr id="91" name="Textfeld 26"/>
          <p:cNvSpPr txBox="1"/>
          <p:nvPr/>
        </p:nvSpPr>
        <p:spPr>
          <a:xfrm>
            <a:off x="5097610" y="333404"/>
            <a:ext cx="755335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050" b="1" dirty="0" smtClean="0"/>
              <a:t>SMA-497</a:t>
            </a:r>
            <a:endParaRPr lang="de-CH" b="1" dirty="0"/>
          </a:p>
        </p:txBody>
      </p:sp>
      <p:sp>
        <p:nvSpPr>
          <p:cNvPr id="92" name="Textfeld 28"/>
          <p:cNvSpPr txBox="1"/>
          <p:nvPr/>
        </p:nvSpPr>
        <p:spPr>
          <a:xfrm>
            <a:off x="6123962" y="332656"/>
            <a:ext cx="755335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050" b="1" dirty="0" smtClean="0"/>
              <a:t>SMA-540</a:t>
            </a:r>
            <a:endParaRPr lang="de-CH" b="1" dirty="0"/>
          </a:p>
        </p:txBody>
      </p:sp>
      <p:sp>
        <p:nvSpPr>
          <p:cNvPr id="93" name="Textfeld 31"/>
          <p:cNvSpPr txBox="1"/>
          <p:nvPr/>
        </p:nvSpPr>
        <p:spPr>
          <a:xfrm>
            <a:off x="7164288" y="333404"/>
            <a:ext cx="755335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050" b="1" dirty="0" smtClean="0"/>
              <a:t>SMA-560</a:t>
            </a:r>
            <a:endParaRPr lang="de-CH" b="1" dirty="0"/>
          </a:p>
        </p:txBody>
      </p:sp>
      <p:sp>
        <p:nvSpPr>
          <p:cNvPr id="94" name="Textfeld 34"/>
          <p:cNvSpPr txBox="1"/>
          <p:nvPr/>
        </p:nvSpPr>
        <p:spPr>
          <a:xfrm>
            <a:off x="8235273" y="333405"/>
            <a:ext cx="641522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050" b="1" dirty="0" smtClean="0"/>
              <a:t>GL-261</a:t>
            </a:r>
            <a:endParaRPr lang="de-CH" b="1" dirty="0"/>
          </a:p>
        </p:txBody>
      </p:sp>
      <p:sp>
        <p:nvSpPr>
          <p:cNvPr id="95" name="TextBox 94"/>
          <p:cNvSpPr txBox="1"/>
          <p:nvPr/>
        </p:nvSpPr>
        <p:spPr>
          <a:xfrm rot="16200000">
            <a:off x="4444736" y="818976"/>
            <a:ext cx="83433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00" b="1" dirty="0" smtClean="0"/>
              <a:t>Solvent</a:t>
            </a:r>
            <a:endParaRPr lang="en-GB" sz="1100" b="1" dirty="0"/>
          </a:p>
        </p:txBody>
      </p:sp>
      <p:sp>
        <p:nvSpPr>
          <p:cNvPr id="96" name="TextBox 95"/>
          <p:cNvSpPr txBox="1"/>
          <p:nvPr/>
        </p:nvSpPr>
        <p:spPr>
          <a:xfrm rot="16200000">
            <a:off x="4284835" y="1171321"/>
            <a:ext cx="83433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b="1" dirty="0" smtClean="0"/>
              <a:t>Ki-67</a:t>
            </a:r>
            <a:endParaRPr lang="en-GB" sz="1200" b="1" dirty="0"/>
          </a:p>
        </p:txBody>
      </p:sp>
      <p:sp>
        <p:nvSpPr>
          <p:cNvPr id="97" name="Rectangle 96"/>
          <p:cNvSpPr>
            <a:spLocks noChangeArrowheads="1"/>
          </p:cNvSpPr>
          <p:nvPr/>
        </p:nvSpPr>
        <p:spPr bwMode="auto">
          <a:xfrm>
            <a:off x="4522771" y="334592"/>
            <a:ext cx="361951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algn="ctr">
              <a:defRPr/>
            </a:pPr>
            <a:r>
              <a:rPr lang="en-GB" sz="1400" b="1" dirty="0" smtClean="0">
                <a:latin typeface="Arial" charset="0"/>
                <a:ea typeface="ＭＳ Ｐゴシック" charset="0"/>
              </a:rPr>
              <a:t>B</a:t>
            </a:r>
            <a:endParaRPr lang="en-GB" sz="1200" b="1" dirty="0">
              <a:latin typeface="Arial" charset="0"/>
              <a:ea typeface="ＭＳ Ｐゴシック" charset="0"/>
            </a:endParaRPr>
          </a:p>
        </p:txBody>
      </p:sp>
      <p:sp>
        <p:nvSpPr>
          <p:cNvPr id="106" name="TextBox 105"/>
          <p:cNvSpPr txBox="1"/>
          <p:nvPr/>
        </p:nvSpPr>
        <p:spPr>
          <a:xfrm rot="16200000">
            <a:off x="4444736" y="1496805"/>
            <a:ext cx="83433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00" b="1" dirty="0" smtClean="0"/>
              <a:t>B20</a:t>
            </a:r>
            <a:endParaRPr lang="en-GB" sz="1100" b="1" dirty="0"/>
          </a:p>
        </p:txBody>
      </p:sp>
      <p:pic>
        <p:nvPicPr>
          <p:cNvPr id="107" name="Picture 6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6081" y="602641"/>
            <a:ext cx="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8" name="Picture 2" descr="\\fl-daten\nos_daten\NOS_Spezial\Neuroonkologie\AG Neuroonkologie\personal folders\Davide\Histology2\73-L\B20 Vs Solv\Ki67\SMA-497\2200_4 1.tif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94816" y="1340768"/>
            <a:ext cx="960924" cy="7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9" name="Picture 3" descr="\\fl-daten\nos_daten\NOS_Spezial\Neuroonkologie\AG Neuroonkologie\personal folders\Davide\Histology2\73-L\B20 Vs Solv\Ki67\SMA-497\2191_1 1.tif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94816" y="602641"/>
            <a:ext cx="960924" cy="7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0" name="Picture 6" descr="\\fl-daten\nos_daten\NOS_Spezial\Neuroonkologie\AG Neuroonkologie\personal folders\Davide\Histology2\73-L\B20 Vs Solv\Ki67\SMA-540\3043_3 1.tif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21167" y="602641"/>
            <a:ext cx="960924" cy="7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1" name="Picture 8" descr="\\fl-daten\nos_daten\NOS_Spezial\Neuroonkologie\AG Neuroonkologie\personal folders\Davide\Histology2\73-L\B20 Vs Solv\Ki67\SMA-540\3214_3 1.tif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21167" y="1340768"/>
            <a:ext cx="960924" cy="7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" name="Picture 11" descr="\\fl-daten\nos_daten\NOS_Spezial\Neuroonkologie\AG Neuroonkologie\personal folders\Davide\Histology2\73-L\B20 Vs Solv\Ki67\SMA-560\2031_1 1.tif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50653" y="602641"/>
            <a:ext cx="960924" cy="7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3" name="Picture 12" descr="\\fl-daten\nos_daten\NOS_Spezial\Neuroonkologie\AG Neuroonkologie\personal folders\Davide\Histology2\73-L\B20 Vs Solv\Ki67\SMA-560\2050_1.tif"/>
          <p:cNvPicPr>
            <a:picLocks noChangeAspect="1" noChangeArrowheads="1"/>
          </p:cNvPicPr>
          <p:nvPr/>
        </p:nvPicPr>
        <p:blipFill>
          <a:blip r:embed="rId16" cstate="print">
            <a:extLst>
              <a:ext uri="{BEBA8EAE-BF5A-486C-A8C5-ECC9F3942E4B}">
                <a14:imgProps xmlns:a14="http://schemas.microsoft.com/office/drawing/2010/main">
                  <a14:imgLayer r:embed="rId17">
                    <a14:imgEffect>
                      <a14:brightnessContrast bright="1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50653" y="1340768"/>
            <a:ext cx="960924" cy="7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4" name="Picture 13" descr="\\fl-daten\nos_daten\NOS_Spezial\Neuroonkologie\AG Neuroonkologie\personal folders\Davide\Histology2\73-L\B20 Vs Solv\Ki67\GL-261\2218_1 1.tif"/>
          <p:cNvPicPr>
            <a:picLocks noChangeAspect="1" noChangeArrowheads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75572" y="602641"/>
            <a:ext cx="960924" cy="7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5" name="Picture 15" descr="\\fl-daten\nos_daten\NOS_Spezial\Neuroonkologie\AG Neuroonkologie\personal folders\Davide\Histology2\73-L\B20 Vs Solv\Ki67\GL-261\2221_1 1.tif"/>
          <p:cNvPicPr>
            <a:picLocks noChangeAspect="1" noChangeArrowheads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75572" y="1340768"/>
            <a:ext cx="960924" cy="7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8" name="Picture 2" descr="\\fl-daten\nos_daten\NOS_Spezial\Neuroonkologie\AG Neuroonkologie\personal folders\Davide\Histology2\73-L\B20 Vs Solv\CD31 B20 vs Solvent\representative pic\SMA-497 solvent1 1.tif"/>
          <p:cNvPicPr>
            <a:picLocks noChangeAspect="1" noChangeArrowheads="1"/>
          </p:cNvPicPr>
          <p:nvPr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304" y="2440633"/>
            <a:ext cx="960924" cy="7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9" name="Picture 3" descr="\\fl-daten\nos_daten\NOS_Spezial\Neuroonkologie\AG Neuroonkologie\personal folders\Davide\Histology2\73-L\B20 Vs Solv\CD31 B20 vs Solvent\representative pic\SMA-497 B201 1.tif"/>
          <p:cNvPicPr>
            <a:picLocks noChangeAspect="1" noChangeArrowheads="1"/>
          </p:cNvPicPr>
          <p:nvPr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304" y="3184999"/>
            <a:ext cx="960924" cy="7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0" name="Picture 4" descr="\\fl-daten\nos_daten\NOS_Spezial\Neuroonkologie\AG Neuroonkologie\personal folders\Davide\Histology2\73-L\B20 Vs Solv\CD31 B20 vs Solvent\representative pic\SMA-540 solvent1 1.tif"/>
          <p:cNvPicPr>
            <a:picLocks noChangeAspect="1" noChangeArrowheads="1"/>
          </p:cNvPicPr>
          <p:nvPr/>
        </p:nvPicPr>
        <p:blipFill>
          <a:blip r:embed="rId2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2656" y="2440633"/>
            <a:ext cx="960924" cy="7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1" name="Picture 5" descr="\\fl-daten\nos_daten\NOS_Spezial\Neuroonkologie\AG Neuroonkologie\personal folders\Davide\Histology2\73-L\B20 Vs Solv\CD31 B20 vs Solvent\representative pic\SMA-540 B201 1.tif"/>
          <p:cNvPicPr>
            <a:picLocks noChangeAspect="1" noChangeArrowheads="1"/>
          </p:cNvPicPr>
          <p:nvPr/>
        </p:nvPicPr>
        <p:blipFill>
          <a:blip r:embed="rId2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2656" y="3184999"/>
            <a:ext cx="960924" cy="7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" name="Picture 6" descr="\\fl-daten\nos_daten\NOS_Spezial\Neuroonkologie\AG Neuroonkologie\personal folders\Davide\Histology2\73-L\B20 Vs Solv\CD31 B20 vs Solvent\representative pic\SMA-560 solvent1 1.tif"/>
          <p:cNvPicPr>
            <a:picLocks noChangeAspect="1" noChangeArrowheads="1"/>
          </p:cNvPicPr>
          <p:nvPr/>
        </p:nvPicPr>
        <p:blipFill>
          <a:blip r:embed="rId2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42142" y="2440633"/>
            <a:ext cx="960924" cy="7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3" name="Picture 7" descr="\\fl-daten\nos_daten\NOS_Spezial\Neuroonkologie\AG Neuroonkologie\personal folders\Davide\Histology2\73-L\B20 Vs Solv\CD31 B20 vs Solvent\representative pic\SMA-560 B201 1.tif"/>
          <p:cNvPicPr>
            <a:picLocks noChangeAspect="1" noChangeArrowheads="1"/>
          </p:cNvPicPr>
          <p:nvPr/>
        </p:nvPicPr>
        <p:blipFill>
          <a:blip r:embed="rId2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42142" y="3184999"/>
            <a:ext cx="960924" cy="7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4" name="Picture 8" descr="\\fl-daten\nos_daten\NOS_Spezial\Neuroonkologie\AG Neuroonkologie\personal folders\Davide\Histology2\73-L\B20 Vs Solv\CD31 B20 vs Solvent\representative pic\GL-261 solvent1 1.tif"/>
          <p:cNvPicPr>
            <a:picLocks noChangeAspect="1" noChangeArrowheads="1"/>
          </p:cNvPicPr>
          <p:nvPr/>
        </p:nvPicPr>
        <p:blipFill>
          <a:blip r:embed="rId2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67061" y="2440633"/>
            <a:ext cx="960924" cy="7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5" name="Picture 9" descr="\\fl-daten\nos_daten\NOS_Spezial\Neuroonkologie\AG Neuroonkologie\personal folders\Davide\Histology2\73-L\B20 Vs Solv\CD31 B20 vs Solvent\representative pic\GL-261 B201 1.tif"/>
          <p:cNvPicPr>
            <a:picLocks noChangeAspect="1" noChangeArrowheads="1"/>
          </p:cNvPicPr>
          <p:nvPr/>
        </p:nvPicPr>
        <p:blipFill>
          <a:blip r:embed="rId2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67061" y="3184999"/>
            <a:ext cx="960924" cy="7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8" name="TextBox 127"/>
          <p:cNvSpPr txBox="1"/>
          <p:nvPr/>
        </p:nvSpPr>
        <p:spPr>
          <a:xfrm rot="16200000">
            <a:off x="-152438" y="2636985"/>
            <a:ext cx="83433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00" b="1" dirty="0" smtClean="0"/>
              <a:t>Solvent</a:t>
            </a:r>
            <a:endParaRPr lang="en-GB" sz="1100" b="1" dirty="0"/>
          </a:p>
        </p:txBody>
      </p:sp>
      <p:sp>
        <p:nvSpPr>
          <p:cNvPr id="129" name="TextBox 128"/>
          <p:cNvSpPr txBox="1"/>
          <p:nvPr/>
        </p:nvSpPr>
        <p:spPr>
          <a:xfrm rot="16200000">
            <a:off x="-312339" y="2989330"/>
            <a:ext cx="83433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b="1" dirty="0" smtClean="0"/>
              <a:t>CD31</a:t>
            </a:r>
            <a:endParaRPr lang="en-GB" sz="1200" b="1" dirty="0"/>
          </a:p>
        </p:txBody>
      </p:sp>
      <p:sp>
        <p:nvSpPr>
          <p:cNvPr id="130" name="Rectangle 129"/>
          <p:cNvSpPr>
            <a:spLocks noChangeArrowheads="1"/>
          </p:cNvSpPr>
          <p:nvPr/>
        </p:nvSpPr>
        <p:spPr bwMode="auto">
          <a:xfrm>
            <a:off x="-74403" y="2348880"/>
            <a:ext cx="361951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algn="ctr">
              <a:defRPr/>
            </a:pPr>
            <a:r>
              <a:rPr lang="en-GB" sz="1400" b="1" dirty="0" smtClean="0">
                <a:latin typeface="Arial" charset="0"/>
                <a:ea typeface="ＭＳ Ｐゴシック" charset="0"/>
              </a:rPr>
              <a:t>C</a:t>
            </a:r>
            <a:endParaRPr lang="en-GB" sz="1200" b="1" dirty="0">
              <a:latin typeface="Arial" charset="0"/>
              <a:ea typeface="ＭＳ Ｐゴシック" charset="0"/>
            </a:endParaRPr>
          </a:p>
        </p:txBody>
      </p:sp>
      <p:sp>
        <p:nvSpPr>
          <p:cNvPr id="131" name="TextBox 130"/>
          <p:cNvSpPr txBox="1"/>
          <p:nvPr/>
        </p:nvSpPr>
        <p:spPr>
          <a:xfrm rot="16200000">
            <a:off x="-152438" y="3332819"/>
            <a:ext cx="83433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00" b="1" dirty="0" smtClean="0"/>
              <a:t>B20</a:t>
            </a:r>
            <a:endParaRPr lang="en-GB" sz="1100" b="1" dirty="0"/>
          </a:p>
        </p:txBody>
      </p:sp>
      <p:sp>
        <p:nvSpPr>
          <p:cNvPr id="132" name="TextBox 131"/>
          <p:cNvSpPr txBox="1"/>
          <p:nvPr/>
        </p:nvSpPr>
        <p:spPr>
          <a:xfrm rot="16200000">
            <a:off x="4444736" y="2636985"/>
            <a:ext cx="83433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00" b="1" dirty="0" smtClean="0"/>
              <a:t>Solvent</a:t>
            </a:r>
            <a:endParaRPr lang="en-GB" sz="1100" b="1" dirty="0"/>
          </a:p>
        </p:txBody>
      </p:sp>
      <p:sp>
        <p:nvSpPr>
          <p:cNvPr id="133" name="TextBox 132"/>
          <p:cNvSpPr txBox="1"/>
          <p:nvPr/>
        </p:nvSpPr>
        <p:spPr>
          <a:xfrm rot="16200000">
            <a:off x="4284835" y="2989330"/>
            <a:ext cx="83433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b="1" dirty="0" smtClean="0"/>
              <a:t>CA IX</a:t>
            </a:r>
            <a:endParaRPr lang="en-GB" sz="1200" b="1" dirty="0"/>
          </a:p>
        </p:txBody>
      </p:sp>
      <p:sp>
        <p:nvSpPr>
          <p:cNvPr id="134" name="Rectangle 133"/>
          <p:cNvSpPr>
            <a:spLocks noChangeArrowheads="1"/>
          </p:cNvSpPr>
          <p:nvPr/>
        </p:nvSpPr>
        <p:spPr bwMode="auto">
          <a:xfrm>
            <a:off x="4522771" y="2348880"/>
            <a:ext cx="361951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algn="ctr">
              <a:defRPr/>
            </a:pPr>
            <a:r>
              <a:rPr lang="en-GB" sz="1400" b="1" dirty="0" smtClean="0">
                <a:latin typeface="Arial" charset="0"/>
                <a:ea typeface="ＭＳ Ｐゴシック" charset="0"/>
              </a:rPr>
              <a:t>C</a:t>
            </a:r>
            <a:endParaRPr lang="en-GB" sz="1200" b="1" dirty="0">
              <a:latin typeface="Arial" charset="0"/>
              <a:ea typeface="ＭＳ Ｐゴシック" charset="0"/>
            </a:endParaRPr>
          </a:p>
        </p:txBody>
      </p:sp>
      <p:sp>
        <p:nvSpPr>
          <p:cNvPr id="135" name="TextBox 134"/>
          <p:cNvSpPr txBox="1"/>
          <p:nvPr/>
        </p:nvSpPr>
        <p:spPr>
          <a:xfrm rot="16200000">
            <a:off x="4444736" y="3332819"/>
            <a:ext cx="83433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00" b="1" dirty="0" smtClean="0"/>
              <a:t>B20</a:t>
            </a:r>
            <a:endParaRPr lang="en-GB" sz="1100" b="1" dirty="0"/>
          </a:p>
        </p:txBody>
      </p:sp>
      <p:pic>
        <p:nvPicPr>
          <p:cNvPr id="136" name="Picture 2" descr="\\fl-daten\nos_daten\NOS_Spezial\Neuroonkologie\AG Neuroonkologie\personal folders\Davide\Histology2\73-L\B20 Vs Solv\CA IX B20 Vs Solvent\REPRESENTATIVE PIC\SMA-497 Solvent1 1.tif"/>
          <p:cNvPicPr>
            <a:picLocks noChangeAspect="1" noChangeArrowheads="1"/>
          </p:cNvPicPr>
          <p:nvPr/>
        </p:nvPicPr>
        <p:blipFill>
          <a:blip r:embed="rId2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94816" y="2440633"/>
            <a:ext cx="960924" cy="7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7" name="Picture 3" descr="\\fl-daten\nos_daten\NOS_Spezial\Neuroonkologie\AG Neuroonkologie\personal folders\Davide\Histology2\73-L\B20 Vs Solv\CA IX B20 Vs Solvent\REPRESENTATIVE PIC\SMA-497 B201 1.tif"/>
          <p:cNvPicPr>
            <a:picLocks noChangeAspect="1" noChangeArrowheads="1"/>
          </p:cNvPicPr>
          <p:nvPr/>
        </p:nvPicPr>
        <p:blipFill>
          <a:blip r:embed="rId2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94816" y="3184999"/>
            <a:ext cx="960924" cy="7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8" name="Picture 4" descr="\\fl-daten\nos_daten\NOS_Spezial\Neuroonkologie\AG Neuroonkologie\personal folders\Davide\Histology2\73-L\B20 Vs Solv\CA IX B20 Vs Solvent\REPRESENTATIVE PIC\SMA-540 Solvent1 1.tif"/>
          <p:cNvPicPr>
            <a:picLocks noChangeAspect="1" noChangeArrowheads="1"/>
          </p:cNvPicPr>
          <p:nvPr/>
        </p:nvPicPr>
        <p:blipFill>
          <a:blip r:embed="rId3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21167" y="2440633"/>
            <a:ext cx="960924" cy="7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9" name="Picture 5" descr="\\fl-daten\nos_daten\NOS_Spezial\Neuroonkologie\AG Neuroonkologie\personal folders\Davide\Histology2\73-L\B20 Vs Solv\CA IX B20 Vs Solvent\REPRESENTATIVE PIC\SMA-540 B201 1.tif"/>
          <p:cNvPicPr>
            <a:picLocks noChangeAspect="1" noChangeArrowheads="1"/>
          </p:cNvPicPr>
          <p:nvPr/>
        </p:nvPicPr>
        <p:blipFill>
          <a:blip r:embed="rId3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21167" y="3184999"/>
            <a:ext cx="960924" cy="7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0" name="Picture 6" descr="\\fl-daten\nos_daten\NOS_Spezial\Neuroonkologie\AG Neuroonkologie\personal folders\Davide\Histology2\73-L\B20 Vs Solv\CA IX B20 Vs Solvent\REPRESENTATIVE PIC\SMA-560 Solvent1 1.tif"/>
          <p:cNvPicPr>
            <a:picLocks noChangeAspect="1" noChangeArrowheads="1"/>
          </p:cNvPicPr>
          <p:nvPr/>
        </p:nvPicPr>
        <p:blipFill>
          <a:blip r:embed="rId3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50653" y="2440633"/>
            <a:ext cx="960924" cy="7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1" name="Picture 7" descr="\\fl-daten\nos_daten\NOS_Spezial\Neuroonkologie\AG Neuroonkologie\personal folders\Davide\Histology2\73-L\B20 Vs Solv\CA IX B20 Vs Solvent\REPRESENTATIVE PIC\SMA-560 B201 1.tif"/>
          <p:cNvPicPr>
            <a:picLocks noChangeAspect="1" noChangeArrowheads="1"/>
          </p:cNvPicPr>
          <p:nvPr/>
        </p:nvPicPr>
        <p:blipFill>
          <a:blip r:embed="rId3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50653" y="3184999"/>
            <a:ext cx="960924" cy="7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2" name="Picture 8" descr="\\fl-daten\nos_daten\NOS_Spezial\Neuroonkologie\AG Neuroonkologie\personal folders\Davide\Histology2\73-L\B20 Vs Solv\CA IX B20 Vs Solvent\REPRESENTATIVE PIC\GL-261 Solvent1 1.tif"/>
          <p:cNvPicPr>
            <a:picLocks noChangeAspect="1" noChangeArrowheads="1"/>
          </p:cNvPicPr>
          <p:nvPr/>
        </p:nvPicPr>
        <p:blipFill>
          <a:blip r:embed="rId3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75572" y="2440633"/>
            <a:ext cx="960924" cy="7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" name="Picture 9" descr="\\fl-daten\nos_daten\NOS_Spezial\Neuroonkologie\AG Neuroonkologie\personal folders\Davide\Histology2\73-L\B20 Vs Solv\CA IX B20 Vs Solvent\REPRESENTATIVE PIC\GL-261 B201 1.tif"/>
          <p:cNvPicPr>
            <a:picLocks noChangeAspect="1" noChangeArrowheads="1"/>
          </p:cNvPicPr>
          <p:nvPr/>
        </p:nvPicPr>
        <p:blipFill>
          <a:blip r:embed="rId3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75572" y="3184999"/>
            <a:ext cx="960924" cy="7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1" name="TextBox 60"/>
          <p:cNvSpPr txBox="1"/>
          <p:nvPr/>
        </p:nvSpPr>
        <p:spPr>
          <a:xfrm rot="16200000">
            <a:off x="-152438" y="4437185"/>
            <a:ext cx="83433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00" b="1" dirty="0" smtClean="0"/>
              <a:t>Solvent</a:t>
            </a:r>
            <a:endParaRPr lang="en-GB" sz="1100" b="1" dirty="0"/>
          </a:p>
        </p:txBody>
      </p:sp>
      <p:sp>
        <p:nvSpPr>
          <p:cNvPr id="62" name="TextBox 61"/>
          <p:cNvSpPr txBox="1"/>
          <p:nvPr/>
        </p:nvSpPr>
        <p:spPr>
          <a:xfrm rot="16200000">
            <a:off x="-312339" y="4789530"/>
            <a:ext cx="83433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b="1" dirty="0" smtClean="0"/>
              <a:t>pSMAD2</a:t>
            </a:r>
            <a:endParaRPr lang="en-GB" sz="1200" b="1" dirty="0"/>
          </a:p>
        </p:txBody>
      </p:sp>
      <p:sp>
        <p:nvSpPr>
          <p:cNvPr id="63" name="Rectangle 62"/>
          <p:cNvSpPr>
            <a:spLocks noChangeArrowheads="1"/>
          </p:cNvSpPr>
          <p:nvPr/>
        </p:nvSpPr>
        <p:spPr bwMode="auto">
          <a:xfrm>
            <a:off x="-74403" y="4149080"/>
            <a:ext cx="361951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algn="ctr">
              <a:defRPr/>
            </a:pPr>
            <a:r>
              <a:rPr lang="en-GB" sz="1400" b="1" dirty="0" smtClean="0">
                <a:latin typeface="Arial" charset="0"/>
                <a:ea typeface="ＭＳ Ｐゴシック" charset="0"/>
              </a:rPr>
              <a:t>E</a:t>
            </a:r>
            <a:endParaRPr lang="en-GB" sz="1200" b="1" dirty="0">
              <a:latin typeface="Arial" charset="0"/>
              <a:ea typeface="ＭＳ Ｐゴシック" charset="0"/>
            </a:endParaRPr>
          </a:p>
        </p:txBody>
      </p:sp>
      <p:sp>
        <p:nvSpPr>
          <p:cNvPr id="64" name="TextBox 63"/>
          <p:cNvSpPr txBox="1"/>
          <p:nvPr/>
        </p:nvSpPr>
        <p:spPr>
          <a:xfrm rot="16200000">
            <a:off x="-152438" y="5133019"/>
            <a:ext cx="83433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00" b="1" dirty="0" smtClean="0"/>
              <a:t>B20</a:t>
            </a:r>
            <a:endParaRPr lang="en-GB" sz="1100" b="1" dirty="0"/>
          </a:p>
        </p:txBody>
      </p:sp>
      <p:pic>
        <p:nvPicPr>
          <p:cNvPr id="65" name="Picture 64"/>
          <p:cNvPicPr>
            <a:picLocks noChangeAspect="1" noChangeArrowheads="1"/>
          </p:cNvPicPr>
          <p:nvPr/>
        </p:nvPicPr>
        <p:blipFill>
          <a:blip r:embed="rId3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304" y="4983630"/>
            <a:ext cx="960903" cy="72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6" name="Picture 65"/>
          <p:cNvPicPr>
            <a:picLocks noChangeAspect="1" noChangeArrowheads="1"/>
          </p:cNvPicPr>
          <p:nvPr/>
        </p:nvPicPr>
        <p:blipFill>
          <a:blip r:embed="rId3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304" y="4221088"/>
            <a:ext cx="960903" cy="72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7" name="Picture 10"/>
          <p:cNvPicPr>
            <a:picLocks noChangeAspect="1" noChangeArrowheads="1"/>
          </p:cNvPicPr>
          <p:nvPr/>
        </p:nvPicPr>
        <p:blipFill>
          <a:blip r:embed="rId3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2656" y="4983630"/>
            <a:ext cx="960903" cy="72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8" name="Picture 12"/>
          <p:cNvPicPr>
            <a:picLocks noChangeAspect="1" noChangeArrowheads="1"/>
          </p:cNvPicPr>
          <p:nvPr/>
        </p:nvPicPr>
        <p:blipFill>
          <a:blip r:embed="rId3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2656" y="4221088"/>
            <a:ext cx="960903" cy="72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9" name="Picture 3"/>
          <p:cNvPicPr>
            <a:picLocks noChangeAspect="1" noChangeArrowheads="1"/>
          </p:cNvPicPr>
          <p:nvPr/>
        </p:nvPicPr>
        <p:blipFill>
          <a:blip r:embed="rId4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42142" y="4983630"/>
            <a:ext cx="960903" cy="72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0" name="Picture 4"/>
          <p:cNvPicPr>
            <a:picLocks noChangeAspect="1" noChangeArrowheads="1"/>
          </p:cNvPicPr>
          <p:nvPr/>
        </p:nvPicPr>
        <p:blipFill>
          <a:blip r:embed="rId4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42142" y="4221088"/>
            <a:ext cx="960903" cy="72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" name="Picture 8"/>
          <p:cNvPicPr>
            <a:picLocks noChangeAspect="1" noChangeArrowheads="1"/>
          </p:cNvPicPr>
          <p:nvPr/>
        </p:nvPicPr>
        <p:blipFill>
          <a:blip r:embed="rId4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67082" y="4221088"/>
            <a:ext cx="960903" cy="72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2" name="Picture 9"/>
          <p:cNvPicPr>
            <a:picLocks noChangeAspect="1" noChangeArrowheads="1"/>
          </p:cNvPicPr>
          <p:nvPr/>
        </p:nvPicPr>
        <p:blipFill>
          <a:blip r:embed="rId4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67061" y="4983630"/>
            <a:ext cx="960903" cy="72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50307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fl-daten\nos_daten\NOS_Spezial\Neuroonkologie\AG Neuroonkologie\personal folders\Davide\Histology2\73-L\Confocal\2014-12-03\CAIX CD31 costaining\2205_1 CAIX CD31_HQ.t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0928" y="292585"/>
            <a:ext cx="4680000" cy="11702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feld 26"/>
          <p:cNvSpPr txBox="1"/>
          <p:nvPr/>
        </p:nvSpPr>
        <p:spPr>
          <a:xfrm rot="16200000">
            <a:off x="-17048" y="754312"/>
            <a:ext cx="83227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200" b="1" dirty="0" smtClean="0"/>
              <a:t>SMA-497</a:t>
            </a:r>
            <a:endParaRPr lang="de-CH" sz="2400" b="1" dirty="0"/>
          </a:p>
        </p:txBody>
      </p:sp>
      <p:sp>
        <p:nvSpPr>
          <p:cNvPr id="6" name="Textfeld 31"/>
          <p:cNvSpPr txBox="1"/>
          <p:nvPr/>
        </p:nvSpPr>
        <p:spPr>
          <a:xfrm rot="16200000">
            <a:off x="-24743" y="1938257"/>
            <a:ext cx="83227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200" b="1" dirty="0" smtClean="0"/>
              <a:t>SMA-560</a:t>
            </a:r>
            <a:endParaRPr lang="de-CH" sz="2400" b="1" dirty="0"/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-36512" y="188640"/>
            <a:ext cx="361951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algn="ctr">
              <a:defRPr/>
            </a:pPr>
            <a:r>
              <a:rPr lang="en-GB" sz="1400" b="1" dirty="0" smtClean="0">
                <a:latin typeface="Arial" charset="0"/>
                <a:ea typeface="ＭＳ Ｐゴシック" charset="0"/>
              </a:rPr>
              <a:t>F</a:t>
            </a:r>
            <a:endParaRPr lang="en-GB" sz="1200" b="1" dirty="0">
              <a:latin typeface="Arial" charset="0"/>
              <a:ea typeface="ＭＳ Ｐゴシック" charset="0"/>
            </a:endParaRPr>
          </a:p>
        </p:txBody>
      </p:sp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-38522" y="-30310"/>
            <a:ext cx="2485357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pPr algn="ctr">
              <a:defRPr/>
            </a:pPr>
            <a:r>
              <a:rPr lang="en-GB" sz="1400" b="1" dirty="0" smtClean="0">
                <a:latin typeface="Arial" charset="0"/>
                <a:ea typeface="ＭＳ Ｐゴシック" charset="0"/>
              </a:rPr>
              <a:t>Supplementary Figure 3 </a:t>
            </a:r>
            <a:endParaRPr lang="en-GB" sz="1200" b="1" dirty="0">
              <a:latin typeface="Arial" charset="0"/>
              <a:ea typeface="ＭＳ Ｐゴシック" charset="0"/>
            </a:endParaRPr>
          </a:p>
        </p:txBody>
      </p:sp>
      <p:pic>
        <p:nvPicPr>
          <p:cNvPr id="1027" name="Picture 3" descr="\\fl-daten\nos_daten\NOS_Spezial\Neuroonkologie\AG Neuroonkologie\personal folders\Davide\Histology2\73-L\Confocal\2014-12-03\CAIX CD31 costaining\2031_2 CAIX CD31_HQ.t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0928" y="1484784"/>
            <a:ext cx="4680000" cy="11702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-38423" y="2924944"/>
            <a:ext cx="361951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algn="ctr">
              <a:defRPr/>
            </a:pPr>
            <a:r>
              <a:rPr lang="en-GB" sz="1400" b="1" dirty="0" smtClean="0">
                <a:latin typeface="Arial" charset="0"/>
                <a:ea typeface="ＭＳ Ｐゴシック" charset="0"/>
              </a:rPr>
              <a:t>G</a:t>
            </a:r>
            <a:endParaRPr lang="en-GB" sz="1200" b="1" dirty="0">
              <a:latin typeface="Arial" charset="0"/>
              <a:ea typeface="ＭＳ Ｐゴシック" charset="0"/>
            </a:endParaRPr>
          </a:p>
        </p:txBody>
      </p:sp>
      <p:sp>
        <p:nvSpPr>
          <p:cNvPr id="14" name="Textfeld 26"/>
          <p:cNvSpPr txBox="1"/>
          <p:nvPr/>
        </p:nvSpPr>
        <p:spPr>
          <a:xfrm rot="16200000">
            <a:off x="16809" y="3444931"/>
            <a:ext cx="74090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200" b="1" dirty="0" smtClean="0"/>
              <a:t>Solvent</a:t>
            </a:r>
            <a:endParaRPr lang="de-CH" sz="2400" b="1" dirty="0"/>
          </a:p>
        </p:txBody>
      </p:sp>
      <p:sp>
        <p:nvSpPr>
          <p:cNvPr id="15" name="Textfeld 31"/>
          <p:cNvSpPr txBox="1"/>
          <p:nvPr/>
        </p:nvSpPr>
        <p:spPr>
          <a:xfrm rot="16200000">
            <a:off x="146971" y="4556868"/>
            <a:ext cx="46519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200" b="1" dirty="0" smtClean="0"/>
              <a:t>B20</a:t>
            </a:r>
            <a:endParaRPr lang="de-CH" sz="2400" b="1" dirty="0"/>
          </a:p>
        </p:txBody>
      </p:sp>
      <p:sp>
        <p:nvSpPr>
          <p:cNvPr id="16" name="Textfeld 26"/>
          <p:cNvSpPr txBox="1"/>
          <p:nvPr/>
        </p:nvSpPr>
        <p:spPr>
          <a:xfrm rot="16200000">
            <a:off x="-252596" y="3980804"/>
            <a:ext cx="83227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200" b="1" dirty="0" smtClean="0"/>
              <a:t>SMA-560</a:t>
            </a:r>
            <a:endParaRPr lang="de-CH" sz="2400" b="1" dirty="0"/>
          </a:p>
        </p:txBody>
      </p:sp>
      <p:pic>
        <p:nvPicPr>
          <p:cNvPr id="1028" name="Picture 4" descr="\\fl-daten\nos_daten\NOS_Spezial\Neuroonkologie\AG Neuroonkologie\personal folders\Davide\Histology2\73-L\Confocal\CD45 PSMAD2 COSTAIN\SMA560 Solvent Vs B20\PHOTOSHOP MERGED\2031-3_HQ.ti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436" y="2996405"/>
            <a:ext cx="4680000" cy="1152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\\fl-daten\nos_daten\NOS_Spezial\Neuroonkologie\AG Neuroonkologie\personal folders\Davide\Histology2\73-L\Confocal\CD45 PSMAD2 COSTAIN\SMA560 Solvent Vs B20\PHOTOSHOP MERGED\2050-1_HQ.ti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436" y="4220540"/>
            <a:ext cx="4680000" cy="11526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5580112" y="188640"/>
            <a:ext cx="361951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algn="ctr">
              <a:defRPr/>
            </a:pPr>
            <a:r>
              <a:rPr lang="en-GB" sz="1400" b="1" dirty="0" smtClean="0">
                <a:latin typeface="Arial" charset="0"/>
                <a:ea typeface="ＭＳ Ｐゴシック" charset="0"/>
              </a:rPr>
              <a:t>H</a:t>
            </a:r>
            <a:endParaRPr lang="en-GB" sz="1200" b="1" dirty="0">
              <a:latin typeface="Arial" charset="0"/>
              <a:ea typeface="ＭＳ Ｐゴシック" charset="0"/>
            </a:endParaRPr>
          </a:p>
        </p:txBody>
      </p:sp>
      <p:pic>
        <p:nvPicPr>
          <p:cNvPr id="20" name="Picture 2" descr="\\fs-home\mangd$\Desktop\STRINGS\string analysis high confidence\SMA-497 angiogenic profile up.png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129" r="9112"/>
          <a:stretch/>
        </p:blipFill>
        <p:spPr bwMode="auto">
          <a:xfrm>
            <a:off x="6012160" y="404784"/>
            <a:ext cx="2711153" cy="21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5580112" y="2924944"/>
            <a:ext cx="361951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algn="ctr">
              <a:defRPr/>
            </a:pPr>
            <a:r>
              <a:rPr lang="en-GB" sz="1400" b="1" dirty="0" smtClean="0">
                <a:latin typeface="Arial" charset="0"/>
                <a:ea typeface="ＭＳ Ｐゴシック" charset="0"/>
              </a:rPr>
              <a:t>I</a:t>
            </a:r>
            <a:endParaRPr lang="en-GB" sz="1200" b="1" dirty="0">
              <a:latin typeface="Arial" charset="0"/>
              <a:ea typeface="ＭＳ Ｐゴシック" charset="0"/>
            </a:endParaRPr>
          </a:p>
        </p:txBody>
      </p:sp>
      <p:sp>
        <p:nvSpPr>
          <p:cNvPr id="22" name="Textfeld 26"/>
          <p:cNvSpPr txBox="1"/>
          <p:nvPr/>
        </p:nvSpPr>
        <p:spPr>
          <a:xfrm rot="16200000">
            <a:off x="5518496" y="1145252"/>
            <a:ext cx="83227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200" b="1" dirty="0" smtClean="0"/>
              <a:t>SMA-497</a:t>
            </a:r>
            <a:endParaRPr lang="de-CH" b="1" dirty="0"/>
          </a:p>
        </p:txBody>
      </p:sp>
      <p:sp>
        <p:nvSpPr>
          <p:cNvPr id="23" name="Textfeld 26"/>
          <p:cNvSpPr txBox="1"/>
          <p:nvPr/>
        </p:nvSpPr>
        <p:spPr>
          <a:xfrm rot="16200000">
            <a:off x="5581815" y="4354713"/>
            <a:ext cx="70564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200" b="1" dirty="0" smtClean="0"/>
              <a:t>GL-261</a:t>
            </a:r>
            <a:endParaRPr lang="de-CH" b="1" dirty="0"/>
          </a:p>
        </p:txBody>
      </p:sp>
      <p:pic>
        <p:nvPicPr>
          <p:cNvPr id="24" name="Picture 3" descr="\\fs-home\mangd$\Desktop\STRINGS\string analysis high confidence\GL-261 angiogenic profile up.png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965" r="7674"/>
          <a:stretch/>
        </p:blipFill>
        <p:spPr bwMode="auto">
          <a:xfrm>
            <a:off x="6229009" y="2803164"/>
            <a:ext cx="2494304" cy="18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Picture 4" descr="\\fs-home\mangd$\Desktop\STRINGS\string analysis high confidence\GL-261 angiogenic profile down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3220" y="4603163"/>
            <a:ext cx="2350093" cy="18568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86013770"/>
      </p:ext>
    </p:extLst>
  </p:cSld>
  <p:clrMapOvr>
    <a:masterClrMapping/>
  </p:clrMapOvr>
</p:sld>
</file>

<file path=ppt/theme/theme1.xml><?xml version="1.0" encoding="utf-8"?>
<a:theme xmlns:a="http://schemas.openxmlformats.org/drawingml/2006/main" name="Blank">
  <a:themeElements>
    <a:clrScheme name="USZ">
      <a:dk1>
        <a:sysClr val="windowText" lastClr="000000"/>
      </a:dk1>
      <a:lt1>
        <a:sysClr val="window" lastClr="FFFFFF"/>
      </a:lt1>
      <a:dk2>
        <a:srgbClr val="0057A2"/>
      </a:dk2>
      <a:lt2>
        <a:srgbClr val="E5EAED"/>
      </a:lt2>
      <a:accent1>
        <a:srgbClr val="419BC9"/>
      </a:accent1>
      <a:accent2>
        <a:srgbClr val="86929A"/>
      </a:accent2>
      <a:accent3>
        <a:srgbClr val="FABC34"/>
      </a:accent3>
      <a:accent4>
        <a:srgbClr val="478B7D"/>
      </a:accent4>
      <a:accent5>
        <a:srgbClr val="A64633"/>
      </a:accent5>
      <a:accent6>
        <a:srgbClr val="8F699C"/>
      </a:accent6>
      <a:hlink>
        <a:srgbClr val="0000FF"/>
      </a:hlink>
      <a:folHlink>
        <a:srgbClr val="800080"/>
      </a:folHlink>
    </a:clrScheme>
    <a:fontScheme name="USZ_Powerpoin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0</TotalTime>
  <Words>49</Words>
  <Application>Microsoft Office PowerPoint</Application>
  <PresentationFormat>On-screen Show (4:3)</PresentationFormat>
  <Paragraphs>42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Blank</vt:lpstr>
      <vt:lpstr>PowerPoint Presentation</vt:lpstr>
      <vt:lpstr>PowerPoint Presentation</vt:lpstr>
    </vt:vector>
  </TitlesOfParts>
  <Company>UniversitätsSpital Zürich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Mangani Davide</dc:creator>
  <cp:lastModifiedBy>Mangani Davide</cp:lastModifiedBy>
  <cp:revision>6</cp:revision>
  <dcterms:created xsi:type="dcterms:W3CDTF">2016-03-10T13:21:41Z</dcterms:created>
  <dcterms:modified xsi:type="dcterms:W3CDTF">2016-03-10T14:56:29Z</dcterms:modified>
</cp:coreProperties>
</file>