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41" autoAdjust="0"/>
  </p:normalViewPr>
  <p:slideViewPr>
    <p:cSldViewPr>
      <p:cViewPr varScale="1">
        <p:scale>
          <a:sx n="111" d="100"/>
          <a:sy n="111" d="100"/>
        </p:scale>
        <p:origin x="-166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10.03.2016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13770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10.03.2016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68716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10.03.2016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43827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10.03.2016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94922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10.03.2016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70264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10.03.2016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00690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10.03.2016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52986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10.03.2016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12023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10.03.2016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38645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10.03.2016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18798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10.03.2016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11355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644F4-EB0D-4C98-BE1C-61E67B517F6C}" type="datetimeFigureOut">
              <a:rPr lang="de-CH" smtClean="0"/>
              <a:t>10.03.2016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70180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jpeg"/><Relationship Id="rId18" Type="http://schemas.openxmlformats.org/officeDocument/2006/relationships/image" Target="../media/image17.tiff"/><Relationship Id="rId26" Type="http://schemas.openxmlformats.org/officeDocument/2006/relationships/image" Target="../media/image25.tiff"/><Relationship Id="rId3" Type="http://schemas.openxmlformats.org/officeDocument/2006/relationships/image" Target="../media/image2.tiff"/><Relationship Id="rId21" Type="http://schemas.openxmlformats.org/officeDocument/2006/relationships/image" Target="../media/image20.tiff"/><Relationship Id="rId7" Type="http://schemas.openxmlformats.org/officeDocument/2006/relationships/image" Target="../media/image6.tiff"/><Relationship Id="rId12" Type="http://schemas.openxmlformats.org/officeDocument/2006/relationships/image" Target="../media/image11.tiff"/><Relationship Id="rId17" Type="http://schemas.openxmlformats.org/officeDocument/2006/relationships/image" Target="../media/image16.tiff"/><Relationship Id="rId25" Type="http://schemas.openxmlformats.org/officeDocument/2006/relationships/image" Target="../media/image24.tiff"/><Relationship Id="rId2" Type="http://schemas.openxmlformats.org/officeDocument/2006/relationships/image" Target="../media/image1.png"/><Relationship Id="rId16" Type="http://schemas.openxmlformats.org/officeDocument/2006/relationships/image" Target="../media/image15.tiff"/><Relationship Id="rId20" Type="http://schemas.openxmlformats.org/officeDocument/2006/relationships/image" Target="../media/image19.tiff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24" Type="http://schemas.openxmlformats.org/officeDocument/2006/relationships/image" Target="../media/image23.tiff"/><Relationship Id="rId5" Type="http://schemas.openxmlformats.org/officeDocument/2006/relationships/image" Target="../media/image4.tiff"/><Relationship Id="rId15" Type="http://schemas.openxmlformats.org/officeDocument/2006/relationships/image" Target="../media/image14.tiff"/><Relationship Id="rId23" Type="http://schemas.openxmlformats.org/officeDocument/2006/relationships/image" Target="../media/image22.tiff"/><Relationship Id="rId28" Type="http://schemas.openxmlformats.org/officeDocument/2006/relationships/image" Target="../media/image27.png"/><Relationship Id="rId10" Type="http://schemas.openxmlformats.org/officeDocument/2006/relationships/image" Target="../media/image9.tiff"/><Relationship Id="rId19" Type="http://schemas.openxmlformats.org/officeDocument/2006/relationships/image" Target="../media/image18.tiff"/><Relationship Id="rId4" Type="http://schemas.openxmlformats.org/officeDocument/2006/relationships/image" Target="../media/image3.tiff"/><Relationship Id="rId9" Type="http://schemas.openxmlformats.org/officeDocument/2006/relationships/image" Target="../media/image8.jpeg"/><Relationship Id="rId14" Type="http://schemas.openxmlformats.org/officeDocument/2006/relationships/image" Target="../media/image13.tiff"/><Relationship Id="rId22" Type="http://schemas.openxmlformats.org/officeDocument/2006/relationships/image" Target="../media/image21.tiff"/><Relationship Id="rId27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574626" y="3499661"/>
            <a:ext cx="2055731" cy="1141716"/>
            <a:chOff x="5183138" y="2201146"/>
            <a:chExt cx="2055731" cy="1141716"/>
          </a:xfrm>
        </p:grpSpPr>
        <p:sp>
          <p:nvSpPr>
            <p:cNvPr id="30" name="Textfeld 32"/>
            <p:cNvSpPr txBox="1"/>
            <p:nvPr/>
          </p:nvSpPr>
          <p:spPr>
            <a:xfrm>
              <a:off x="5183138" y="3112030"/>
              <a:ext cx="45867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0.50</a:t>
              </a:r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feld 32"/>
            <p:cNvSpPr txBox="1"/>
            <p:nvPr/>
          </p:nvSpPr>
          <p:spPr>
            <a:xfrm>
              <a:off x="5624566" y="3112030"/>
              <a:ext cx="45867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0.36</a:t>
              </a:r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3138" y="2201146"/>
              <a:ext cx="2055731" cy="90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9" name="Rectangle 4"/>
          <p:cNvSpPr>
            <a:spLocks noChangeArrowheads="1"/>
          </p:cNvSpPr>
          <p:nvPr/>
        </p:nvSpPr>
        <p:spPr bwMode="auto">
          <a:xfrm>
            <a:off x="20896" y="-42589"/>
            <a:ext cx="248535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Supplementary Figure 4 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sp>
        <p:nvSpPr>
          <p:cNvPr id="40" name="Textfeld 26"/>
          <p:cNvSpPr txBox="1"/>
          <p:nvPr/>
        </p:nvSpPr>
        <p:spPr>
          <a:xfrm>
            <a:off x="657739" y="277466"/>
            <a:ext cx="7809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100" b="1" dirty="0" smtClean="0"/>
              <a:t>SMA-497</a:t>
            </a:r>
            <a:endParaRPr lang="de-CH" b="1" dirty="0"/>
          </a:p>
        </p:txBody>
      </p:sp>
      <p:sp>
        <p:nvSpPr>
          <p:cNvPr id="41" name="Textfeld 28"/>
          <p:cNvSpPr txBox="1"/>
          <p:nvPr/>
        </p:nvSpPr>
        <p:spPr>
          <a:xfrm>
            <a:off x="1726754" y="277466"/>
            <a:ext cx="7809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100" b="1" dirty="0" smtClean="0"/>
              <a:t>SMA-540</a:t>
            </a:r>
            <a:endParaRPr lang="de-CH" b="1" dirty="0"/>
          </a:p>
        </p:txBody>
      </p:sp>
      <p:sp>
        <p:nvSpPr>
          <p:cNvPr id="42" name="Textfeld 31"/>
          <p:cNvSpPr txBox="1"/>
          <p:nvPr/>
        </p:nvSpPr>
        <p:spPr>
          <a:xfrm>
            <a:off x="2878882" y="277466"/>
            <a:ext cx="7809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100" b="1" dirty="0" smtClean="0"/>
              <a:t>SMA-560</a:t>
            </a:r>
            <a:endParaRPr lang="de-CH" b="1" dirty="0"/>
          </a:p>
        </p:txBody>
      </p:sp>
      <p:sp>
        <p:nvSpPr>
          <p:cNvPr id="43" name="Textfeld 34"/>
          <p:cNvSpPr txBox="1"/>
          <p:nvPr/>
        </p:nvSpPr>
        <p:spPr>
          <a:xfrm>
            <a:off x="4088729" y="277466"/>
            <a:ext cx="6623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100" b="1" dirty="0" smtClean="0"/>
              <a:t>GL-261</a:t>
            </a:r>
            <a:endParaRPr lang="de-CH" b="1" dirty="0"/>
          </a:p>
        </p:txBody>
      </p:sp>
      <p:sp>
        <p:nvSpPr>
          <p:cNvPr id="44" name="TextBox 43"/>
          <p:cNvSpPr txBox="1"/>
          <p:nvPr/>
        </p:nvSpPr>
        <p:spPr>
          <a:xfrm rot="16200000">
            <a:off x="7925" y="729909"/>
            <a:ext cx="8343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Solvent</a:t>
            </a:r>
            <a:endParaRPr lang="en-GB" sz="1600" b="1" dirty="0"/>
          </a:p>
        </p:txBody>
      </p:sp>
      <p:sp>
        <p:nvSpPr>
          <p:cNvPr id="45" name="TextBox 44"/>
          <p:cNvSpPr txBox="1"/>
          <p:nvPr/>
        </p:nvSpPr>
        <p:spPr>
          <a:xfrm rot="16200000">
            <a:off x="18957" y="1449989"/>
            <a:ext cx="8343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LY</a:t>
            </a:r>
            <a:endParaRPr lang="en-GB" sz="1600" b="1" dirty="0"/>
          </a:p>
        </p:txBody>
      </p:sp>
      <p:pic>
        <p:nvPicPr>
          <p:cNvPr id="46" name="Picture 3" descr="\\fs-home\mangd$\Desktop\Project\Histology\73-L\p-Smad2 Ly vs Solvent\2746_2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73" y="2046019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" descr="\\fs-home\mangd$\Desktop\Project\Histology\73-L\p-Smad2 Ly vs Solvent\2762_3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73" y="2797141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6" descr="\\fs-home\mangd$\Desktop\Project\Histology\73-L\p-Smad2 Ly vs Solvent\3043_3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343" y="2046019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7" descr="\\fs-home\mangd$\Desktop\Project\Histology\73-L\p-Smad2 Ly vs Solvent\3056_4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343" y="2797141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\\fs-home\mangd$\Desktop\Project\Histology\73-L\p-Smad2 Ly vs Solvent\2724_2.t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8380" y="2046019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3" descr="\\fs-home\mangd$\Desktop\Project\Histology\73-L\p-Smad2 Ly vs Solvent\2744_3.t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8380" y="2797826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5" descr="\\fs-home\mangd$\Desktop\Project\Histology\73-L\p-Smad2 Ly vs Solvent\3071_1.t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183" y="2046019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6" descr="\\fs-home\mangd$\Desktop\Project\Histology\73-L\p-Smad2 Ly vs Solvent\3082_3.t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183" y="2797826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Rectangle 4"/>
          <p:cNvSpPr>
            <a:spLocks noChangeArrowheads="1"/>
          </p:cNvSpPr>
          <p:nvPr/>
        </p:nvSpPr>
        <p:spPr bwMode="auto">
          <a:xfrm>
            <a:off x="142578" y="205662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A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 rot="16200000">
            <a:off x="-215290" y="1087054"/>
            <a:ext cx="834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H &amp; E</a:t>
            </a:r>
            <a:endParaRPr lang="en-GB" sz="1400" b="1" dirty="0"/>
          </a:p>
        </p:txBody>
      </p:sp>
      <p:pic>
        <p:nvPicPr>
          <p:cNvPr id="57" name="Picture 2" descr="\\fl-daten\nos_daten\NOS_Spezial\Neuroonkologie\AG Neuroonkologie\personal folders\Davide\Histology2\73-L\Ly Vs Solv\CD31 LY vs Solvent\representative pics\SMA-497 Solvent1 1.ti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73" y="5045630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3" descr="\\fl-daten\nos_daten\NOS_Spezial\Neuroonkologie\AG Neuroonkologie\personal folders\Davide\Histology2\73-L\Ly Vs Solv\CD31 LY vs Solvent\representative pics\SMA-497 B201 1.ti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73" y="5805344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4" descr="\\fl-daten\nos_daten\NOS_Spezial\Neuroonkologie\AG Neuroonkologie\personal folders\Davide\Histology2\73-L\Ly Vs Solv\CD31 LY vs Solvent\representative pics\SMA-540 Solvent1 1.ti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343" y="5031875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5" descr="\\fl-daten\nos_daten\NOS_Spezial\Neuroonkologie\AG Neuroonkologie\personal folders\Davide\Histology2\73-L\Ly Vs Solv\CD31 LY vs Solvent\representative pics\SMA-540 LY1 1.ti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343" y="5805344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6" descr="\\fl-daten\nos_daten\NOS_Spezial\Neuroonkologie\AG Neuroonkologie\personal folders\Davide\Histology2\73-L\Ly Vs Solv\CD31 LY vs Solvent\representative pics\SMA-560 LY1 1.ti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8380" y="5805344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7" descr="\\fl-daten\nos_daten\NOS_Spezial\Neuroonkologie\AG Neuroonkologie\personal folders\Davide\Histology2\73-L\Ly Vs Solv\CD31 LY vs Solvent\representative pics\SMA-560 Solvent1 1.ti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8380" y="5031875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8" descr="\\fl-daten\nos_daten\NOS_Spezial\Neuroonkologie\AG Neuroonkologie\personal folders\Davide\Histology2\73-L\Ly Vs Solv\CD31 LY vs Solvent\representative pics\GL-261 LY1 1.ti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183" y="5805344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9" descr="\\fl-daten\nos_daten\NOS_Spezial\Neuroonkologie\AG Neuroonkologie\personal folders\Davide\Histology2\73-L\Ly Vs Solv\CD31 LY vs Solvent\representative pics\GL-261 Solvent1 1.tif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183" y="5031875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xtfeld 10"/>
          <p:cNvSpPr txBox="1"/>
          <p:nvPr/>
        </p:nvSpPr>
        <p:spPr>
          <a:xfrm>
            <a:off x="2463600" y="0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</a:rPr>
              <a:t>e</a:t>
            </a:r>
            <a:r>
              <a:rPr lang="en-US" sz="1600" dirty="0" smtClean="0">
                <a:solidFill>
                  <a:prstClr val="black"/>
                </a:solidFill>
              </a:rPr>
              <a:t>arly-stage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66" name="Picture 3" descr="\\fl-daten\nos_daten\NOS_Spezial\Neuroonkologie\AG Neuroonkologie\personal folders\Davide\Histology2\73-L\Ly Vs Solv\Tumor volume\HandE dotted lines\497LY_1_paint.tif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73" y="1243407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4" descr="\\fl-daten\nos_daten\NOS_Spezial\Neuroonkologie\AG Neuroonkologie\personal folders\Davide\Histology2\73-L\Ly Vs Solv\Tumor volume\HandE dotted lines\540LY_2_paint.tif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343" y="1243407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\\fl-daten\nos_daten\NOS_Spezial\Neuroonkologie\AG Neuroonkologie\personal folders\Davide\Histology2\73-L\Ly Vs Solv\Tumor volume\HandE dotted lines\497Solvent_1_paint.tif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73" y="493570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5" descr="\\fl-daten\nos_daten\NOS_Spezial\Neuroonkologie\AG Neuroonkologie\personal folders\Davide\Histology2\73-L\Ly Vs Solv\Tumor volume\HandE dotted lines\540Solvent_2_paint.tif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343" y="493570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6" descr="\\fl-daten\nos_daten\NOS_Spezial\Neuroonkologie\AG Neuroonkologie\personal folders\Davide\Histology2\73-L\Ly Vs Solv\Tumor volume\HandE dotted lines\560LY_2_paint.tif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8380" y="1243407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7" descr="\\fl-daten\nos_daten\NOS_Spezial\Neuroonkologie\AG Neuroonkologie\personal folders\Davide\Histology2\73-L\Ly Vs Solv\Tumor volume\HandE dotted lines\560Solvent_1_paint.tif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8380" y="493570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8" descr="\\fl-daten\nos_daten\NOS_Spezial\Neuroonkologie\AG Neuroonkologie\personal folders\Davide\Histology2\73-L\Ly Vs Solv\Tumor volume\HandE dotted lines\261LY_2_paint.tif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183" y="1243407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9" descr="\\fl-daten\nos_daten\NOS_Spezial\Neuroonkologie\AG Neuroonkologie\personal folders\Davide\Histology2\73-L\Ly Vs Solv\Tumor volume\HandE dotted lines\261Solvent_1_paint.tif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183" y="493570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" name="TextBox 73"/>
          <p:cNvSpPr txBox="1"/>
          <p:nvPr/>
        </p:nvSpPr>
        <p:spPr>
          <a:xfrm rot="16200000">
            <a:off x="7925" y="2313881"/>
            <a:ext cx="8343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Solvent</a:t>
            </a:r>
            <a:endParaRPr lang="en-GB" sz="1600" b="1" dirty="0"/>
          </a:p>
        </p:txBody>
      </p:sp>
      <p:sp>
        <p:nvSpPr>
          <p:cNvPr id="75" name="TextBox 74"/>
          <p:cNvSpPr txBox="1"/>
          <p:nvPr/>
        </p:nvSpPr>
        <p:spPr>
          <a:xfrm rot="16200000">
            <a:off x="18957" y="2886644"/>
            <a:ext cx="8343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LY</a:t>
            </a:r>
            <a:endParaRPr lang="en-GB" sz="1600" b="1" dirty="0"/>
          </a:p>
        </p:txBody>
      </p:sp>
      <p:sp>
        <p:nvSpPr>
          <p:cNvPr id="76" name="Rectangle 4"/>
          <p:cNvSpPr>
            <a:spLocks noChangeArrowheads="1"/>
          </p:cNvSpPr>
          <p:nvPr/>
        </p:nvSpPr>
        <p:spPr bwMode="auto">
          <a:xfrm>
            <a:off x="142578" y="1789634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B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 rot="16200000">
            <a:off x="-324085" y="2621950"/>
            <a:ext cx="1051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pSMAD2</a:t>
            </a:r>
            <a:endParaRPr lang="en-GB" sz="1400" b="1" dirty="0"/>
          </a:p>
        </p:txBody>
      </p:sp>
      <p:sp>
        <p:nvSpPr>
          <p:cNvPr id="78" name="TextBox 77"/>
          <p:cNvSpPr txBox="1"/>
          <p:nvPr/>
        </p:nvSpPr>
        <p:spPr>
          <a:xfrm rot="16200000">
            <a:off x="7925" y="5350669"/>
            <a:ext cx="8343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Solvent</a:t>
            </a:r>
            <a:endParaRPr lang="en-GB" sz="1600" b="1" dirty="0"/>
          </a:p>
        </p:txBody>
      </p:sp>
      <p:sp>
        <p:nvSpPr>
          <p:cNvPr id="79" name="TextBox 78"/>
          <p:cNvSpPr txBox="1"/>
          <p:nvPr/>
        </p:nvSpPr>
        <p:spPr>
          <a:xfrm rot="16200000">
            <a:off x="18957" y="5918549"/>
            <a:ext cx="8343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LY</a:t>
            </a:r>
            <a:endParaRPr lang="en-GB" sz="1600" b="1" dirty="0"/>
          </a:p>
        </p:txBody>
      </p:sp>
      <p:sp>
        <p:nvSpPr>
          <p:cNvPr id="80" name="Rectangle 4"/>
          <p:cNvSpPr>
            <a:spLocks noChangeArrowheads="1"/>
          </p:cNvSpPr>
          <p:nvPr/>
        </p:nvSpPr>
        <p:spPr bwMode="auto">
          <a:xfrm>
            <a:off x="142578" y="4826422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C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 rot="16200000">
            <a:off x="-215290" y="5593759"/>
            <a:ext cx="834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CD31</a:t>
            </a:r>
            <a:endParaRPr lang="en-GB" sz="1400" b="1" dirty="0"/>
          </a:p>
        </p:txBody>
      </p:sp>
      <p:sp>
        <p:nvSpPr>
          <p:cNvPr id="82" name="TextBox 81"/>
          <p:cNvSpPr txBox="1"/>
          <p:nvPr/>
        </p:nvSpPr>
        <p:spPr>
          <a:xfrm rot="16200000">
            <a:off x="-324085" y="2621950"/>
            <a:ext cx="1051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pSMAD2</a:t>
            </a:r>
            <a:endParaRPr lang="en-GB" sz="1400" b="1" dirty="0"/>
          </a:p>
        </p:txBody>
      </p:sp>
      <p:sp>
        <p:nvSpPr>
          <p:cNvPr id="83" name="Rectangle 82"/>
          <p:cNvSpPr>
            <a:spLocks noChangeArrowheads="1"/>
          </p:cNvSpPr>
          <p:nvPr/>
        </p:nvSpPr>
        <p:spPr bwMode="auto">
          <a:xfrm>
            <a:off x="5564318" y="253582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D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pic>
        <p:nvPicPr>
          <p:cNvPr id="84" name="Picture 2" descr="\\fs-home\mangd$\Desktop\STRINGS\string analysis high confidence\SMA-497 immune response profile up.png"/>
          <p:cNvPicPr>
            <a:picLocks noChangeAspect="1" noChangeArrowheads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70" r="19755"/>
          <a:stretch/>
        </p:blipFill>
        <p:spPr bwMode="auto">
          <a:xfrm>
            <a:off x="6249145" y="307871"/>
            <a:ext cx="2379542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5" name="TextBox 84"/>
          <p:cNvSpPr txBox="1"/>
          <p:nvPr/>
        </p:nvSpPr>
        <p:spPr>
          <a:xfrm rot="16200000">
            <a:off x="5295888" y="1177651"/>
            <a:ext cx="1051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SMA-497</a:t>
            </a:r>
            <a:endParaRPr lang="en-GB" sz="1400" b="1" dirty="0"/>
          </a:p>
        </p:txBody>
      </p:sp>
      <p:sp>
        <p:nvSpPr>
          <p:cNvPr id="86" name="Rectangle 85"/>
          <p:cNvSpPr>
            <a:spLocks noChangeArrowheads="1"/>
          </p:cNvSpPr>
          <p:nvPr/>
        </p:nvSpPr>
        <p:spPr bwMode="auto">
          <a:xfrm>
            <a:off x="5564318" y="2523264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GB" sz="1400" b="1" smtClean="0">
                <a:latin typeface="Arial" charset="0"/>
                <a:ea typeface="ＭＳ Ｐゴシック" charset="0"/>
              </a:rPr>
              <a:t>E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pic>
        <p:nvPicPr>
          <p:cNvPr id="87" name="Picture 3" descr="\\fs-home\mangd$\Desktop\STRINGS\string analysis high confidence\GL-261 immune response profile up.png"/>
          <p:cNvPicPr>
            <a:picLocks noChangeAspect="1" noChangeArrowheads="1"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3" r="22154"/>
          <a:stretch/>
        </p:blipFill>
        <p:spPr bwMode="auto">
          <a:xfrm>
            <a:off x="6263638" y="2467871"/>
            <a:ext cx="2365049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Picture 4" descr="\\fs-home\mangd$\Desktop\STRINGS\string analysis high confidence\GL-261 immune response profile down.png"/>
          <p:cNvPicPr>
            <a:picLocks noChangeAspect="1" noChangeArrowheads="1"/>
          </p:cNvPicPr>
          <p:nvPr/>
        </p:nvPicPr>
        <p:blipFill rotWithShape="1"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18" r="19626"/>
          <a:stretch/>
        </p:blipFill>
        <p:spPr bwMode="auto">
          <a:xfrm>
            <a:off x="6041929" y="4653136"/>
            <a:ext cx="2848912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TextBox 88"/>
          <p:cNvSpPr txBox="1"/>
          <p:nvPr/>
        </p:nvSpPr>
        <p:spPr>
          <a:xfrm rot="16200000">
            <a:off x="5295888" y="4312257"/>
            <a:ext cx="1051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GL-261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135030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USZ">
      <a:dk1>
        <a:sysClr val="windowText" lastClr="000000"/>
      </a:dk1>
      <a:lt1>
        <a:sysClr val="window" lastClr="FFFFFF"/>
      </a:lt1>
      <a:dk2>
        <a:srgbClr val="0057A2"/>
      </a:dk2>
      <a:lt2>
        <a:srgbClr val="E5EAED"/>
      </a:lt2>
      <a:accent1>
        <a:srgbClr val="419BC9"/>
      </a:accent1>
      <a:accent2>
        <a:srgbClr val="86929A"/>
      </a:accent2>
      <a:accent3>
        <a:srgbClr val="FABC34"/>
      </a:accent3>
      <a:accent4>
        <a:srgbClr val="478B7D"/>
      </a:accent4>
      <a:accent5>
        <a:srgbClr val="A64633"/>
      </a:accent5>
      <a:accent6>
        <a:srgbClr val="8F699C"/>
      </a:accent6>
      <a:hlink>
        <a:srgbClr val="0000FF"/>
      </a:hlink>
      <a:folHlink>
        <a:srgbClr val="800080"/>
      </a:folHlink>
    </a:clrScheme>
    <a:fontScheme name="USZ_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29</Words>
  <Application>Microsoft Office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Blank</vt:lpstr>
      <vt:lpstr>PowerPoint Presentation</vt:lpstr>
    </vt:vector>
  </TitlesOfParts>
  <Company>UniversitätsSpital Zürich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Mangani Davide</dc:creator>
  <cp:lastModifiedBy>Mangani Davide</cp:lastModifiedBy>
  <cp:revision>2</cp:revision>
  <dcterms:created xsi:type="dcterms:W3CDTF">2016-03-10T14:58:17Z</dcterms:created>
  <dcterms:modified xsi:type="dcterms:W3CDTF">2016-03-10T15:18:59Z</dcterms:modified>
</cp:coreProperties>
</file>