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41" autoAdjust="0"/>
  </p:normalViewPr>
  <p:slideViewPr>
    <p:cSldViewPr>
      <p:cViewPr varScale="1">
        <p:scale>
          <a:sx n="111" d="100"/>
          <a:sy n="111" d="100"/>
        </p:scale>
        <p:origin x="-166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3770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687168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3827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994922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70264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00690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2986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12023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238645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18798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CH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11355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CH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2644F4-EB0D-4C98-BE1C-61E67B517F6C}" type="datetimeFigureOut">
              <a:rPr lang="de-CH" smtClean="0"/>
              <a:t>11.03.2016</a:t>
            </a:fld>
            <a:endParaRPr lang="de-CH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A2ADB-D8E9-4E17-AF4B-2F66BE3E6C0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701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1.tiff"/><Relationship Id="rId18" Type="http://schemas.openxmlformats.org/officeDocument/2006/relationships/image" Target="../media/image15.tiff"/><Relationship Id="rId26" Type="http://schemas.openxmlformats.org/officeDocument/2006/relationships/image" Target="../media/image23.tiff"/><Relationship Id="rId39" Type="http://schemas.openxmlformats.org/officeDocument/2006/relationships/image" Target="../media/image33.tiff"/><Relationship Id="rId3" Type="http://schemas.microsoft.com/office/2007/relationships/hdphoto" Target="../media/hdphoto1.wdp"/><Relationship Id="rId21" Type="http://schemas.openxmlformats.org/officeDocument/2006/relationships/image" Target="../media/image18.tiff"/><Relationship Id="rId34" Type="http://schemas.openxmlformats.org/officeDocument/2006/relationships/image" Target="../media/image30.png"/><Relationship Id="rId42" Type="http://schemas.openxmlformats.org/officeDocument/2006/relationships/image" Target="../media/image36.tiff"/><Relationship Id="rId47" Type="http://schemas.openxmlformats.org/officeDocument/2006/relationships/image" Target="../media/image41.tiff"/><Relationship Id="rId50" Type="http://schemas.openxmlformats.org/officeDocument/2006/relationships/image" Target="../media/image44.jpeg"/><Relationship Id="rId7" Type="http://schemas.openxmlformats.org/officeDocument/2006/relationships/image" Target="../media/image5.tiff"/><Relationship Id="rId12" Type="http://schemas.openxmlformats.org/officeDocument/2006/relationships/image" Target="../media/image10.tiff"/><Relationship Id="rId17" Type="http://schemas.openxmlformats.org/officeDocument/2006/relationships/image" Target="../media/image14.tiff"/><Relationship Id="rId25" Type="http://schemas.openxmlformats.org/officeDocument/2006/relationships/image" Target="../media/image22.tiff"/><Relationship Id="rId33" Type="http://schemas.microsoft.com/office/2007/relationships/hdphoto" Target="../media/hdphoto3.wdp"/><Relationship Id="rId38" Type="http://schemas.openxmlformats.org/officeDocument/2006/relationships/image" Target="../media/image32.tiff"/><Relationship Id="rId46" Type="http://schemas.openxmlformats.org/officeDocument/2006/relationships/image" Target="../media/image40.tiff"/><Relationship Id="rId2" Type="http://schemas.openxmlformats.org/officeDocument/2006/relationships/image" Target="../media/image1.png"/><Relationship Id="rId16" Type="http://schemas.microsoft.com/office/2007/relationships/hdphoto" Target="../media/hdphoto2.wdp"/><Relationship Id="rId20" Type="http://schemas.openxmlformats.org/officeDocument/2006/relationships/image" Target="../media/image17.tiff"/><Relationship Id="rId29" Type="http://schemas.openxmlformats.org/officeDocument/2006/relationships/image" Target="../media/image26.tiff"/><Relationship Id="rId41" Type="http://schemas.openxmlformats.org/officeDocument/2006/relationships/image" Target="../media/image35.tiff"/><Relationship Id="rId54" Type="http://schemas.openxmlformats.org/officeDocument/2006/relationships/image" Target="../media/image48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11" Type="http://schemas.openxmlformats.org/officeDocument/2006/relationships/image" Target="../media/image9.tiff"/><Relationship Id="rId24" Type="http://schemas.openxmlformats.org/officeDocument/2006/relationships/image" Target="../media/image21.tiff"/><Relationship Id="rId32" Type="http://schemas.openxmlformats.org/officeDocument/2006/relationships/image" Target="../media/image29.png"/><Relationship Id="rId37" Type="http://schemas.microsoft.com/office/2007/relationships/hdphoto" Target="../media/hdphoto5.wdp"/><Relationship Id="rId40" Type="http://schemas.openxmlformats.org/officeDocument/2006/relationships/image" Target="../media/image34.tiff"/><Relationship Id="rId45" Type="http://schemas.openxmlformats.org/officeDocument/2006/relationships/image" Target="../media/image39.tiff"/><Relationship Id="rId53" Type="http://schemas.openxmlformats.org/officeDocument/2006/relationships/image" Target="../media/image47.tiff"/><Relationship Id="rId5" Type="http://schemas.openxmlformats.org/officeDocument/2006/relationships/image" Target="../media/image3.tiff"/><Relationship Id="rId15" Type="http://schemas.openxmlformats.org/officeDocument/2006/relationships/image" Target="../media/image13.png"/><Relationship Id="rId23" Type="http://schemas.openxmlformats.org/officeDocument/2006/relationships/image" Target="../media/image20.tiff"/><Relationship Id="rId28" Type="http://schemas.openxmlformats.org/officeDocument/2006/relationships/image" Target="../media/image25.tiff"/><Relationship Id="rId36" Type="http://schemas.openxmlformats.org/officeDocument/2006/relationships/image" Target="../media/image31.png"/><Relationship Id="rId49" Type="http://schemas.openxmlformats.org/officeDocument/2006/relationships/image" Target="../media/image43.tiff"/><Relationship Id="rId10" Type="http://schemas.openxmlformats.org/officeDocument/2006/relationships/image" Target="../media/image8.tiff"/><Relationship Id="rId19" Type="http://schemas.openxmlformats.org/officeDocument/2006/relationships/image" Target="../media/image16.tiff"/><Relationship Id="rId31" Type="http://schemas.openxmlformats.org/officeDocument/2006/relationships/image" Target="../media/image28.tiff"/><Relationship Id="rId44" Type="http://schemas.openxmlformats.org/officeDocument/2006/relationships/image" Target="../media/image38.tiff"/><Relationship Id="rId52" Type="http://schemas.openxmlformats.org/officeDocument/2006/relationships/image" Target="../media/image46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Relationship Id="rId14" Type="http://schemas.openxmlformats.org/officeDocument/2006/relationships/image" Target="../media/image12.tiff"/><Relationship Id="rId22" Type="http://schemas.openxmlformats.org/officeDocument/2006/relationships/image" Target="../media/image19.tiff"/><Relationship Id="rId27" Type="http://schemas.openxmlformats.org/officeDocument/2006/relationships/image" Target="../media/image24.tiff"/><Relationship Id="rId30" Type="http://schemas.openxmlformats.org/officeDocument/2006/relationships/image" Target="../media/image27.jpeg"/><Relationship Id="rId35" Type="http://schemas.microsoft.com/office/2007/relationships/hdphoto" Target="../media/hdphoto4.wdp"/><Relationship Id="rId43" Type="http://schemas.openxmlformats.org/officeDocument/2006/relationships/image" Target="../media/image37.tiff"/><Relationship Id="rId48" Type="http://schemas.openxmlformats.org/officeDocument/2006/relationships/image" Target="../media/image42.tiff"/><Relationship Id="rId8" Type="http://schemas.openxmlformats.org/officeDocument/2006/relationships/image" Target="../media/image6.tiff"/><Relationship Id="rId51" Type="http://schemas.openxmlformats.org/officeDocument/2006/relationships/image" Target="../media/image4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10"/>
          <p:cNvSpPr txBox="1"/>
          <p:nvPr/>
        </p:nvSpPr>
        <p:spPr>
          <a:xfrm>
            <a:off x="35496" y="288953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SMA-497</a:t>
            </a: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70570" y="188642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A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-145605" y="-47129"/>
            <a:ext cx="248535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Supplementary Figure </a:t>
            </a:r>
            <a:r>
              <a:rPr lang="en-GB" sz="1400" b="1" dirty="0">
                <a:latin typeface="Arial" charset="0"/>
                <a:ea typeface="ＭＳ Ｐゴシック" charset="0"/>
              </a:rPr>
              <a:t>7</a:t>
            </a:r>
            <a:r>
              <a:rPr lang="en-GB" sz="1400" b="1" dirty="0" smtClean="0">
                <a:latin typeface="Arial" charset="0"/>
                <a:ea typeface="ＭＳ Ｐゴシック" charset="0"/>
              </a:rPr>
              <a:t> 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7" name="Textfeld 1"/>
          <p:cNvSpPr txBox="1"/>
          <p:nvPr/>
        </p:nvSpPr>
        <p:spPr>
          <a:xfrm>
            <a:off x="611560" y="116633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 smtClean="0"/>
              <a:t>CD45</a:t>
            </a:r>
            <a:endParaRPr lang="en-US" sz="1500" b="1" dirty="0"/>
          </a:p>
        </p:txBody>
      </p:sp>
      <p:sp>
        <p:nvSpPr>
          <p:cNvPr id="8" name="Textfeld 10"/>
          <p:cNvSpPr txBox="1"/>
          <p:nvPr/>
        </p:nvSpPr>
        <p:spPr>
          <a:xfrm>
            <a:off x="3723651" y="-40265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>
                <a:solidFill>
                  <a:prstClr val="black"/>
                </a:solidFill>
              </a:rPr>
              <a:t>e</a:t>
            </a:r>
            <a:r>
              <a:rPr lang="en-US" sz="1600" dirty="0" smtClean="0">
                <a:solidFill>
                  <a:prstClr val="black"/>
                </a:solidFill>
              </a:rPr>
              <a:t>arly-stage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feld 10"/>
          <p:cNvSpPr txBox="1"/>
          <p:nvPr/>
        </p:nvSpPr>
        <p:spPr>
          <a:xfrm>
            <a:off x="1043608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GL-261</a:t>
            </a:r>
            <a:endParaRPr lang="en-US" dirty="0"/>
          </a:p>
        </p:txBody>
      </p:sp>
      <p:sp>
        <p:nvSpPr>
          <p:cNvPr id="10" name="Textfeld 10"/>
          <p:cNvSpPr txBox="1"/>
          <p:nvPr/>
        </p:nvSpPr>
        <p:spPr>
          <a:xfrm>
            <a:off x="2195736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SMA-497</a:t>
            </a:r>
            <a:endParaRPr lang="en-US" dirty="0"/>
          </a:p>
        </p:txBody>
      </p:sp>
      <p:sp>
        <p:nvSpPr>
          <p:cNvPr id="11" name="Textfeld 10"/>
          <p:cNvSpPr txBox="1"/>
          <p:nvPr/>
        </p:nvSpPr>
        <p:spPr>
          <a:xfrm>
            <a:off x="3131840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GL-261</a:t>
            </a:r>
            <a:endParaRPr lang="en-US" dirty="0"/>
          </a:p>
        </p:txBody>
      </p:sp>
      <p:sp>
        <p:nvSpPr>
          <p:cNvPr id="12" name="Textfeld 10"/>
          <p:cNvSpPr txBox="1"/>
          <p:nvPr/>
        </p:nvSpPr>
        <p:spPr>
          <a:xfrm>
            <a:off x="4282560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SMA-497</a:t>
            </a:r>
            <a:endParaRPr lang="en-US" dirty="0"/>
          </a:p>
        </p:txBody>
      </p:sp>
      <p:sp>
        <p:nvSpPr>
          <p:cNvPr id="13" name="Textfeld 10"/>
          <p:cNvSpPr txBox="1"/>
          <p:nvPr/>
        </p:nvSpPr>
        <p:spPr>
          <a:xfrm>
            <a:off x="5292080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GL-261</a:t>
            </a:r>
            <a:endParaRPr lang="en-US" dirty="0"/>
          </a:p>
        </p:txBody>
      </p:sp>
      <p:sp>
        <p:nvSpPr>
          <p:cNvPr id="14" name="Textfeld 10"/>
          <p:cNvSpPr txBox="1"/>
          <p:nvPr/>
        </p:nvSpPr>
        <p:spPr>
          <a:xfrm>
            <a:off x="6444208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SMA-497</a:t>
            </a:r>
            <a:endParaRPr lang="en-US" dirty="0"/>
          </a:p>
        </p:txBody>
      </p:sp>
      <p:sp>
        <p:nvSpPr>
          <p:cNvPr id="15" name="Textfeld 10"/>
          <p:cNvSpPr txBox="1"/>
          <p:nvPr/>
        </p:nvSpPr>
        <p:spPr>
          <a:xfrm>
            <a:off x="7380312" y="301627"/>
            <a:ext cx="1728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 smtClean="0"/>
              <a:t>GL-261</a:t>
            </a:r>
            <a:endParaRPr lang="en-US" dirty="0"/>
          </a:p>
        </p:txBody>
      </p:sp>
      <p:sp>
        <p:nvSpPr>
          <p:cNvPr id="16" name="Textfeld 1"/>
          <p:cNvSpPr txBox="1"/>
          <p:nvPr/>
        </p:nvSpPr>
        <p:spPr>
          <a:xfrm>
            <a:off x="2699792" y="116632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 smtClean="0"/>
              <a:t>CD4</a:t>
            </a:r>
            <a:endParaRPr lang="en-US" sz="1500" b="1" dirty="0"/>
          </a:p>
        </p:txBody>
      </p:sp>
      <p:sp>
        <p:nvSpPr>
          <p:cNvPr id="17" name="Textfeld 1"/>
          <p:cNvSpPr txBox="1"/>
          <p:nvPr/>
        </p:nvSpPr>
        <p:spPr>
          <a:xfrm>
            <a:off x="4788024" y="116633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 smtClean="0"/>
              <a:t>CD8</a:t>
            </a:r>
            <a:endParaRPr lang="en-US" sz="1500" b="1" dirty="0"/>
          </a:p>
        </p:txBody>
      </p:sp>
      <p:sp>
        <p:nvSpPr>
          <p:cNvPr id="18" name="Textfeld 1"/>
          <p:cNvSpPr txBox="1"/>
          <p:nvPr/>
        </p:nvSpPr>
        <p:spPr>
          <a:xfrm>
            <a:off x="6948264" y="116633"/>
            <a:ext cx="165618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500" b="1" dirty="0" smtClean="0"/>
              <a:t>CD11b</a:t>
            </a:r>
            <a:endParaRPr lang="en-US" sz="1500" b="1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265833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B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4499992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C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6732240" y="188640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D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22" name="Picture 5" descr="\\fl-daten\nos_daten\NOS_Spezial\Neuroonkologie\AG Neuroonkologie\personal folders\Davide\Histology\73-L\GL-261 co-treatment\CD45\Solvent\3684_2 1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37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10" descr="\\fl-daten\nos_daten\NOS_Spezial\Neuroonkologie\AG Neuroonkologie\personal folders\Davide\Histology\73-L\GL-261 co-treatment\CD45\LY\3697_4 1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37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6" descr="\\fl-daten\nos_daten\NOS_Spezial\Neuroonkologie\AG Neuroonkologie\personal folders\Davide\Histology\73-L\GL-261 co-treatment\CD45\LY + B20\3679_1 1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3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1" descr="\\fl-daten\nos_daten\NOS_Spezial\Neuroonkologie\AG Neuroonkologie\personal folders\Davide\Histology\73-L\GL-261 co-treatment\CD4\Solvent\3662_1 1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3" descr="\\fl-daten\nos_daten\NOS_Spezial\Neuroonkologie\AG Neuroonkologie\personal folders\Davide\Histology\73-L\GL-261 co-treatment\CD4\LY\3672_4 1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 descr="\\fl-daten\nos_daten\NOS_Spezial\Neuroonkologie\AG Neuroonkologie\personal folders\Davide\Histology\73-L\GL-261 co-treatment\CD4\LY+ B20\3702_5 1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\\fl-daten\nos_daten\NOS_Spezial\Neuroonkologie\AG Neuroonkologie\personal folders\Davide\Histology\73-L\SMA-497 co-treatment\CD45\LY\3336_3 1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3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7" descr="\\fl-daten\nos_daten\NOS_Spezial\Neuroonkologie\AG Neuroonkologie\personal folders\Davide\Histology\73-L\SMA-497 co-treatment\CD45\B20\3319_4 1.ti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3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\\fl-daten\nos_daten\NOS_Spezial\Neuroonkologie\AG Neuroonkologie\personal folders\Davide\Histology\73-L\SMA-497 co-treatment\CD45\Solvent\3305_1 1.ti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2913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4" descr="\\fl-daten\nos_daten\NOS_Spezial\Neuroonkologie\AG Neuroonkologie\personal folders\Davide\Histology\73-L\SMA-497 co-treatment\CD4\LY\3330_3 1.ti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5" descr="\\fl-daten\nos_daten\NOS_Spezial\Neuroonkologie\AG Neuroonkologie\personal folders\Davide\Histology\73-L\SMA-497 co-treatment\CD4\B20\3325_1 1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6" descr="\\fl-daten\nos_daten\NOS_Spezial\Neuroonkologie\AG Neuroonkologie\personal folders\Davide\Histology\73-L\SMA-497 co-treatment\CD4\LY + B20\3341_2 1.ti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7" descr="\\fl-daten\nos_daten\NOS_Spezial\Neuroonkologie\AG Neuroonkologie\personal folders\Davide\Histology\73-L\SMA-497 co-treatment\CD4\Solvent\3306_4 1.ti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" descr="\\fl-daten\nos_daten\NOS_Spezial\Neuroonkologie\AG Neuroonkologie\personal folders\Davide\Histology2\73-L\SMA-497 co-treatment\CD45\LY + B20\3350_3 1.ti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37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3" descr="\\fl-daten\nos_daten\NOS_Spezial\Neuroonkologie\AG Neuroonkologie\personal folders\Davide\Histology2\73-L\GL-261 co-treatment\CD4\B20\3690_2 1.ti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" descr="\\fl-daten\nos_daten\NOS_Spezial\Neuroonkologie\AG Neuroonkologie\personal folders\Davide\Histology2\73-L\GL-261 co-treatment\CD45\B20\3667_5.tif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837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8" descr="\\fl-daten\nos_daten\NOS_Spezial\Neuroonkologie\AG Neuroonkologie\personal folders\Davide\Histology\73-L\GL-261 co-treatment\CD8\Solvent\3675_5 1.tif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9" descr="\\fl-daten\nos_daten\NOS_Spezial\Neuroonkologie\AG Neuroonkologie\personal folders\Davide\Histology\73-L\GL-261 co-treatment\CD8\LY\3697_4 1.tif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\\fl-daten\nos_daten\NOS_Spezial\Neuroonkologie\AG Neuroonkologie\personal folders\Davide\Histology\73-L\GL-261 co-treatment\CD8\B20\3667_1 1.tif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6" descr="\\fl-daten\nos_daten\NOS_Spezial\Neuroonkologie\AG Neuroonkologie\personal folders\Davide\Histology\73-L\SMA-497 co-treatment\CD8\B20\3325_1 1.tif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18" descr="\\fl-daten\nos_daten\NOS_Spezial\Neuroonkologie\AG Neuroonkologie\personal folders\Davide\Histology\73-L\SMA-497 co-treatment\CD8\Solvent\3311_4pic 1.tif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9" descr="\\fl-daten\nos_daten\NOS_Spezial\Neuroonkologie\AG Neuroonkologie\personal folders\Davide\Histology\73-L\SMA-497 co-treatment\CD8\LY + B20\3345_1 1.tif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1" descr="\\fl-daten\nos_daten\NOS_Spezial\Neuroonkologie\AG Neuroonkologie\personal folders\Davide\Histology\73-L\SMA-497 co-treatment\CD8\LY\3330_2 1.tif"/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2" descr="\\fl-daten\nos_daten\NOS_Spezial\Neuroonkologie\AG Neuroonkologie\personal folders\Davide\Histology\73-L\GL-261 co-treatment\CD8\LY + B20\3702_6pic 1.tif"/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" descr="\\fl-daten\nos_daten\NOS_Spezial\Neuroonkologie\AG Neuroonkologie\personal folders\Davide\Histology\73-L\SMA-497 co-treatment\CD11b\LY\3330_3 1.tif"/>
          <p:cNvPicPr>
            <a:picLocks noChangeAspect="1" noChangeArrowheads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29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7" descr="\\fl-daten\nos_daten\NOS_Spezial\Neuroonkologie\AG Neuroonkologie\personal folders\Davide\Histology\73-L\SMA-497 co-treatment\CD11b\B20\3322_1 1.tif"/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29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11" descr="\\fl-daten\nos_daten\NOS_Spezial\Neuroonkologie\AG Neuroonkologie\personal folders\Davide\Histology\73-L\SMA-497 co-treatment\CD11b\LY\3330_4 1.tif"/>
          <p:cNvPicPr>
            <a:picLocks noChangeAspect="1" noChangeArrowheads="1"/>
          </p:cNvPicPr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29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12" descr="\\fl-daten\nos_daten\NOS_Spezial\Neuroonkologie\AG Neuroonkologie\personal folders\Davide\Histology\73-L\SMA-497 co-treatment\CD11b\Solvent\3306_1 1.tif"/>
          <p:cNvPicPr>
            <a:picLocks noChangeAspect="1" noChangeArrowheads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9429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2" descr="\\fl-daten\nos_daten\NOS_Spezial\Neuroonkologie\AG Neuroonkologie\personal folders\Davide\Histology2\73-L\GL-261 co-treatment\CD11b\representative pics\Solvent.tif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BEBA8EAE-BF5A-486C-A8C5-ECC9F3942E4B}">
                <a14:imgProps xmlns:a14="http://schemas.microsoft.com/office/drawing/2010/main">
                  <a14:imgLayer r:embed="rId3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41" y="546206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3" descr="\\fl-daten\nos_daten\NOS_Spezial\Neuroonkologie\AG Neuroonkologie\personal folders\Davide\Histology2\73-L\GL-261 co-treatment\CD11b\representative pics\LY.tif"/>
          <p:cNvPicPr>
            <a:picLocks noChangeAspect="1" noChangeArrowheads="1"/>
          </p:cNvPicPr>
          <p:nvPr/>
        </p:nvPicPr>
        <p:blipFill>
          <a:blip r:embed="rId34" cstate="print">
            <a:extLst>
              <a:ext uri="{BEBA8EAE-BF5A-486C-A8C5-ECC9F3942E4B}">
                <a14:imgProps xmlns:a14="http://schemas.microsoft.com/office/drawing/2010/main">
                  <a14:imgLayer r:embed="rId3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41" y="128915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4" descr="\\fl-daten\nos_daten\NOS_Spezial\Neuroonkologie\AG Neuroonkologie\personal folders\Davide\Histology2\73-L\GL-261 co-treatment\CD11b\representative pics\B20.tif"/>
          <p:cNvPicPr>
            <a:picLocks noChangeAspect="1" noChangeArrowheads="1"/>
          </p:cNvPicPr>
          <p:nvPr/>
        </p:nvPicPr>
        <p:blipFill>
          <a:blip r:embed="rId36" cstate="print">
            <a:extLst>
              <a:ext uri="{BEBA8EAE-BF5A-486C-A8C5-ECC9F3942E4B}">
                <a14:imgProps xmlns:a14="http://schemas.microsoft.com/office/drawing/2010/main">
                  <a14:imgLayer r:embed="rId37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41" y="2026318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2" descr="\\fl-daten\nos_daten\NOS_Spezial\Neuroonkologie\AG Neuroonkologie\personal folders\Davide\Histology2\73-L\GL-261 co-treatment\CD11b\representative pics\LY + B20.tif"/>
          <p:cNvPicPr>
            <a:picLocks noChangeAspect="1" noChangeArrowheads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7541" y="2761630"/>
            <a:ext cx="96092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TextBox 20"/>
          <p:cNvSpPr txBox="1"/>
          <p:nvPr/>
        </p:nvSpPr>
        <p:spPr>
          <a:xfrm rot="16200000">
            <a:off x="-117363" y="775401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Solvent</a:t>
            </a:r>
            <a:endParaRPr lang="en-GB" sz="1100" b="1" dirty="0"/>
          </a:p>
        </p:txBody>
      </p:sp>
      <p:sp>
        <p:nvSpPr>
          <p:cNvPr id="55" name="TextBox 20"/>
          <p:cNvSpPr txBox="1"/>
          <p:nvPr/>
        </p:nvSpPr>
        <p:spPr>
          <a:xfrm rot="16200000">
            <a:off x="-117363" y="1518353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LY</a:t>
            </a:r>
            <a:endParaRPr lang="en-GB" sz="1100" b="1" dirty="0"/>
          </a:p>
        </p:txBody>
      </p:sp>
      <p:sp>
        <p:nvSpPr>
          <p:cNvPr id="56" name="TextBox 20"/>
          <p:cNvSpPr txBox="1"/>
          <p:nvPr/>
        </p:nvSpPr>
        <p:spPr>
          <a:xfrm rot="16200000">
            <a:off x="-117364" y="2280927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B20</a:t>
            </a:r>
            <a:endParaRPr lang="en-GB" sz="1100" b="1" dirty="0"/>
          </a:p>
        </p:txBody>
      </p:sp>
      <p:sp>
        <p:nvSpPr>
          <p:cNvPr id="57" name="TextBox 20"/>
          <p:cNvSpPr txBox="1"/>
          <p:nvPr/>
        </p:nvSpPr>
        <p:spPr>
          <a:xfrm rot="16200000">
            <a:off x="-117364" y="2990825"/>
            <a:ext cx="8343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 smtClean="0"/>
              <a:t>LY+B20</a:t>
            </a:r>
            <a:endParaRPr lang="en-GB" sz="1100" b="1" dirty="0"/>
          </a:p>
        </p:txBody>
      </p:sp>
      <p:pic>
        <p:nvPicPr>
          <p:cNvPr id="88" name="Picture 2" descr="\\fl-daten\nos_daten\NOS_Spezial\Neuroonkologie\AG Neuroonkologie\personal folders\Davide\Histology2\73-L\GL-261 co-treatment\Survival brains staining\CD45\2nd exp\representative pics\Solvent_2.tif"/>
          <p:cNvPicPr>
            <a:picLocks noChangeAspect="1" noChangeArrowheads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56" y="3759282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3" descr="\\fl-daten\nos_daten\NOS_Spezial\Neuroonkologie\AG Neuroonkologie\personal folders\Davide\Histology2\73-L\GL-261 co-treatment\Survival brains staining\CD45\2nd exp\representative pics\LY_1.tif"/>
          <p:cNvPicPr>
            <a:picLocks noChangeAspect="1" noChangeArrowheads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56" y="4509120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0" name="Picture 4" descr="\\fl-daten\nos_daten\NOS_Spezial\Neuroonkologie\AG Neuroonkologie\personal folders\Davide\Histology2\73-L\GL-261 co-treatment\Survival brains staining\CD45\2nd exp\representative pics\B20 .tif"/>
          <p:cNvPicPr>
            <a:picLocks noChangeAspect="1" noChangeArrowheads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195" y="526458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1" name="Picture 5" descr="\\fl-daten\nos_daten\NOS_Spezial\Neuroonkologie\AG Neuroonkologie\personal folders\Davide\Histology2\73-L\GL-261 co-treatment\Survival brains staining\CD45\2nd exp\representative pics\B20  + LY_1.tif"/>
          <p:cNvPicPr>
            <a:picLocks noChangeAspect="1" noChangeArrowheads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756" y="60174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" name="TextBox 20"/>
          <p:cNvSpPr txBox="1"/>
          <p:nvPr/>
        </p:nvSpPr>
        <p:spPr>
          <a:xfrm rot="16200000">
            <a:off x="114956" y="3995702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Solvent</a:t>
            </a:r>
            <a:endParaRPr lang="en-GB" sz="1100" b="1" dirty="0"/>
          </a:p>
        </p:txBody>
      </p:sp>
      <p:sp>
        <p:nvSpPr>
          <p:cNvPr id="105" name="TextBox 20"/>
          <p:cNvSpPr txBox="1"/>
          <p:nvPr/>
        </p:nvSpPr>
        <p:spPr>
          <a:xfrm rot="16200000">
            <a:off x="114956" y="478779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LY</a:t>
            </a:r>
            <a:endParaRPr lang="en-GB" sz="1200" b="1" dirty="0"/>
          </a:p>
        </p:txBody>
      </p:sp>
      <p:sp>
        <p:nvSpPr>
          <p:cNvPr id="106" name="TextBox 20"/>
          <p:cNvSpPr txBox="1"/>
          <p:nvPr/>
        </p:nvSpPr>
        <p:spPr>
          <a:xfrm rot="16200000">
            <a:off x="114956" y="5435862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B20</a:t>
            </a:r>
            <a:endParaRPr lang="en-GB" sz="1100" b="1" dirty="0"/>
          </a:p>
        </p:txBody>
      </p:sp>
      <p:sp>
        <p:nvSpPr>
          <p:cNvPr id="107" name="TextBox 20"/>
          <p:cNvSpPr txBox="1"/>
          <p:nvPr/>
        </p:nvSpPr>
        <p:spPr>
          <a:xfrm rot="16200000">
            <a:off x="114956" y="6239000"/>
            <a:ext cx="83433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LY+B20</a:t>
            </a:r>
            <a:endParaRPr lang="en-GB" sz="1100" b="1" dirty="0"/>
          </a:p>
        </p:txBody>
      </p:sp>
      <p:sp>
        <p:nvSpPr>
          <p:cNvPr id="108" name="Textfeld 1"/>
          <p:cNvSpPr txBox="1"/>
          <p:nvPr/>
        </p:nvSpPr>
        <p:spPr>
          <a:xfrm>
            <a:off x="395536" y="350100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CD45</a:t>
            </a:r>
            <a:endParaRPr lang="en-US" sz="1500" b="1" dirty="0"/>
          </a:p>
        </p:txBody>
      </p:sp>
      <p:sp>
        <p:nvSpPr>
          <p:cNvPr id="109" name="Textfeld 1"/>
          <p:cNvSpPr txBox="1"/>
          <p:nvPr/>
        </p:nvSpPr>
        <p:spPr>
          <a:xfrm>
            <a:off x="1763688" y="350100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CD4</a:t>
            </a:r>
            <a:endParaRPr lang="en-US" sz="1500" b="1" dirty="0"/>
          </a:p>
        </p:txBody>
      </p:sp>
      <p:sp>
        <p:nvSpPr>
          <p:cNvPr id="110" name="Textfeld 1"/>
          <p:cNvSpPr txBox="1"/>
          <p:nvPr/>
        </p:nvSpPr>
        <p:spPr>
          <a:xfrm>
            <a:off x="3131840" y="350100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CD8</a:t>
            </a:r>
            <a:endParaRPr lang="en-US" sz="1500" b="1" dirty="0"/>
          </a:p>
        </p:txBody>
      </p:sp>
      <p:sp>
        <p:nvSpPr>
          <p:cNvPr id="111" name="Textfeld 1"/>
          <p:cNvSpPr txBox="1"/>
          <p:nvPr/>
        </p:nvSpPr>
        <p:spPr>
          <a:xfrm>
            <a:off x="4499992" y="3501008"/>
            <a:ext cx="16561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smtClean="0"/>
              <a:t>CD11b</a:t>
            </a:r>
            <a:endParaRPr lang="en-US" sz="1500" b="1" dirty="0"/>
          </a:p>
        </p:txBody>
      </p:sp>
      <p:sp>
        <p:nvSpPr>
          <p:cNvPr id="112" name="Rectangle 111"/>
          <p:cNvSpPr>
            <a:spLocks noChangeArrowheads="1"/>
          </p:cNvSpPr>
          <p:nvPr/>
        </p:nvSpPr>
        <p:spPr bwMode="auto">
          <a:xfrm>
            <a:off x="393625" y="3481263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E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13" name="Rectangle 112"/>
          <p:cNvSpPr>
            <a:spLocks noChangeArrowheads="1"/>
          </p:cNvSpPr>
          <p:nvPr/>
        </p:nvSpPr>
        <p:spPr bwMode="auto">
          <a:xfrm>
            <a:off x="1763688" y="3481263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F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14" name="Rectangle 113"/>
          <p:cNvSpPr>
            <a:spLocks noChangeArrowheads="1"/>
          </p:cNvSpPr>
          <p:nvPr/>
        </p:nvSpPr>
        <p:spPr bwMode="auto">
          <a:xfrm>
            <a:off x="3203848" y="3481263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G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sp>
        <p:nvSpPr>
          <p:cNvPr id="115" name="Rectangle 114"/>
          <p:cNvSpPr>
            <a:spLocks noChangeArrowheads="1"/>
          </p:cNvSpPr>
          <p:nvPr/>
        </p:nvSpPr>
        <p:spPr bwMode="auto">
          <a:xfrm>
            <a:off x="4572000" y="3501008"/>
            <a:ext cx="36195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1400" b="1" dirty="0" smtClean="0">
                <a:latin typeface="Arial" charset="0"/>
                <a:ea typeface="ＭＳ Ｐゴシック" charset="0"/>
              </a:rPr>
              <a:t>H</a:t>
            </a:r>
            <a:endParaRPr lang="en-GB" sz="1200" b="1" dirty="0">
              <a:latin typeface="Arial" charset="0"/>
              <a:ea typeface="ＭＳ Ｐゴシック" charset="0"/>
            </a:endParaRPr>
          </a:p>
        </p:txBody>
      </p:sp>
      <p:pic>
        <p:nvPicPr>
          <p:cNvPr id="123" name="Picture 6" descr="\\fl-daten\nos_daten\NOS_Spezial\Neuroonkologie\AG Neuroonkologie\personal folders\Davide\Histology2\73-L\GL-261 co-treatment\Survival brains staining\CD4\representative pics\Solvent_2.tif"/>
          <p:cNvPicPr>
            <a:picLocks noChangeAspect="1" noChangeArrowheads="1"/>
          </p:cNvPicPr>
          <p:nvPr/>
        </p:nvPicPr>
        <p:blipFill>
          <a:blip r:embed="rId4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08" y="3759282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4" name="Picture 7" descr="\\fl-daten\nos_daten\NOS_Spezial\Neuroonkologie\AG Neuroonkologie\personal folders\Davide\Histology2\73-L\GL-261 co-treatment\Survival brains staining\CD4\representative pics\LY_2.tif"/>
          <p:cNvPicPr>
            <a:picLocks noChangeAspect="1" noChangeArrowheads="1"/>
          </p:cNvPicPr>
          <p:nvPr/>
        </p:nvPicPr>
        <p:blipFill>
          <a:blip r:embed="rId4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08" y="4509120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5" name="Picture 8" descr="\\fl-daten\nos_daten\NOS_Spezial\Neuroonkologie\AG Neuroonkologie\personal folders\Davide\Histology2\73-L\GL-261 co-treatment\Survival brains staining\CD4\representative pics\B20_2.tif"/>
          <p:cNvPicPr>
            <a:picLocks noChangeAspect="1" noChangeArrowheads="1"/>
          </p:cNvPicPr>
          <p:nvPr/>
        </p:nvPicPr>
        <p:blipFill>
          <a:blip r:embed="rId4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08" y="526458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6" name="Picture 9" descr="\\fl-daten\nos_daten\NOS_Spezial\Neuroonkologie\AG Neuroonkologie\personal folders\Davide\Histology2\73-L\GL-261 co-treatment\Survival brains staining\CD4\representative pics\LY + B20_1.tif"/>
          <p:cNvPicPr>
            <a:picLocks noChangeAspect="1" noChangeArrowheads="1"/>
          </p:cNvPicPr>
          <p:nvPr/>
        </p:nvPicPr>
        <p:blipFill>
          <a:blip r:embed="rId4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8908" y="60174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7" name="Picture 10" descr="\\fl-daten\nos_daten\NOS_Spezial\Neuroonkologie\AG Neuroonkologie\personal folders\Davide\Histology2\73-L\GL-261 co-treatment\Survival brains staining\CD8\representative pics\LY_2.tif"/>
          <p:cNvPicPr>
            <a:picLocks noChangeAspect="1" noChangeArrowheads="1"/>
          </p:cNvPicPr>
          <p:nvPr/>
        </p:nvPicPr>
        <p:blipFill>
          <a:blip r:embed="rId4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4509120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8" name="Picture 11" descr="\\fl-daten\nos_daten\NOS_Spezial\Neuroonkologie\AG Neuroonkologie\personal folders\Davide\Histology2\73-L\GL-261 co-treatment\Survival brains staining\CD8\representative pics\Solvent_1.tif"/>
          <p:cNvPicPr>
            <a:picLocks noChangeAspect="1" noChangeArrowheads="1"/>
          </p:cNvPicPr>
          <p:nvPr/>
        </p:nvPicPr>
        <p:blipFill>
          <a:blip r:embed="rId4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3759282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9" name="Picture 12" descr="\\fl-daten\nos_daten\NOS_Spezial\Neuroonkologie\AG Neuroonkologie\personal folders\Davide\Histology2\73-L\GL-261 co-treatment\Survival brains staining\CD8\representative pics\B20_2.tif"/>
          <p:cNvPicPr>
            <a:picLocks noChangeAspect="1" noChangeArrowheads="1"/>
          </p:cNvPicPr>
          <p:nvPr/>
        </p:nvPicPr>
        <p:blipFill>
          <a:blip r:embed="rId4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526458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0" name="Picture 13" descr="\\fl-daten\nos_daten\NOS_Spezial\Neuroonkologie\AG Neuroonkologie\personal folders\Davide\Histology2\73-L\GL-261 co-treatment\Survival brains staining\CD8\representative pics\LY + B20 1.tif"/>
          <p:cNvPicPr>
            <a:picLocks noChangeAspect="1" noChangeArrowheads="1"/>
          </p:cNvPicPr>
          <p:nvPr/>
        </p:nvPicPr>
        <p:blipFill>
          <a:blip r:embed="rId5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0174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1" name="Picture 15" descr="\\fl-daten\nos_daten\NOS_Spezial\Neuroonkologie\AG Neuroonkologie\personal folders\Davide\Histology2\73-L\GL-261 co-treatment\Survival brains staining\CD11b\representative pics\LY_1.tif"/>
          <p:cNvPicPr>
            <a:picLocks noChangeAspect="1" noChangeArrowheads="1"/>
          </p:cNvPicPr>
          <p:nvPr/>
        </p:nvPicPr>
        <p:blipFill>
          <a:blip r:embed="rId5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509120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2" name="Picture 16" descr="\\fl-daten\nos_daten\NOS_Spezial\Neuroonkologie\AG Neuroonkologie\personal folders\Davide\Histology2\73-L\GL-261 co-treatment\Survival brains staining\CD11b\representative pics\B20_2.tif"/>
          <p:cNvPicPr>
            <a:picLocks noChangeAspect="1" noChangeArrowheads="1"/>
          </p:cNvPicPr>
          <p:nvPr/>
        </p:nvPicPr>
        <p:blipFill>
          <a:blip r:embed="rId5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264585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" name="Picture 17" descr="\\fl-daten\nos_daten\NOS_Spezial\Neuroonkologie\AG Neuroonkologie\personal folders\Davide\Histology2\73-L\GL-261 co-treatment\Survival brains staining\CD11b\representative pics\LY+B20_2.tif"/>
          <p:cNvPicPr>
            <a:picLocks noChangeAspect="1" noChangeArrowheads="1"/>
          </p:cNvPicPr>
          <p:nvPr/>
        </p:nvPicPr>
        <p:blipFill>
          <a:blip r:embed="rId5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6017499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4" name="Picture 4" descr="\\fl-daten\nos_daten\NOS_Spezial\Neuroonkologie\AG Neuroonkologie\personal folders\Davide\Histology2\73-L\GL-261 co-treatment\Survival brains staining\CD11b\representative pics\solvent_2.tif"/>
          <p:cNvPicPr>
            <a:picLocks noChangeAspect="1" noChangeArrowheads="1"/>
          </p:cNvPicPr>
          <p:nvPr/>
        </p:nvPicPr>
        <p:blipFill>
          <a:blip r:embed="rId5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759282"/>
            <a:ext cx="96092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5" name="Textfeld 10"/>
          <p:cNvSpPr txBox="1"/>
          <p:nvPr/>
        </p:nvSpPr>
        <p:spPr>
          <a:xfrm rot="16200000">
            <a:off x="-622449" y="5033248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 smtClean="0">
                <a:solidFill>
                  <a:prstClr val="black"/>
                </a:solidFill>
              </a:rPr>
              <a:t>end-stage</a:t>
            </a:r>
            <a:endParaRPr lang="en-US" sz="16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0307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USZ">
      <a:dk1>
        <a:sysClr val="windowText" lastClr="000000"/>
      </a:dk1>
      <a:lt1>
        <a:sysClr val="window" lastClr="FFFFFF"/>
      </a:lt1>
      <a:dk2>
        <a:srgbClr val="0057A2"/>
      </a:dk2>
      <a:lt2>
        <a:srgbClr val="E5EAED"/>
      </a:lt2>
      <a:accent1>
        <a:srgbClr val="419BC9"/>
      </a:accent1>
      <a:accent2>
        <a:srgbClr val="86929A"/>
      </a:accent2>
      <a:accent3>
        <a:srgbClr val="FABC34"/>
      </a:accent3>
      <a:accent4>
        <a:srgbClr val="478B7D"/>
      </a:accent4>
      <a:accent5>
        <a:srgbClr val="A64633"/>
      </a:accent5>
      <a:accent6>
        <a:srgbClr val="8F699C"/>
      </a:accent6>
      <a:hlink>
        <a:srgbClr val="0000FF"/>
      </a:hlink>
      <a:folHlink>
        <a:srgbClr val="800080"/>
      </a:folHlink>
    </a:clrScheme>
    <a:fontScheme name="USZ_Powerpoin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37</Words>
  <Application>Microsoft Office PowerPoint</Application>
  <PresentationFormat>On-screen Show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Blank</vt:lpstr>
      <vt:lpstr>PowerPoint Presentation</vt:lpstr>
    </vt:vector>
  </TitlesOfParts>
  <Company>UniversitätsSpital Zürich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Mangani Davide</dc:creator>
  <cp:lastModifiedBy>Mangani Davide</cp:lastModifiedBy>
  <cp:revision>4</cp:revision>
  <dcterms:created xsi:type="dcterms:W3CDTF">2016-03-10T18:11:02Z</dcterms:created>
  <dcterms:modified xsi:type="dcterms:W3CDTF">2016-03-11T08:46:02Z</dcterms:modified>
</cp:coreProperties>
</file>