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66" r:id="rId3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4173">
          <p15:clr>
            <a:srgbClr val="A4A3A4"/>
          </p15:clr>
        </p15:guide>
        <p15:guide id="3" orient="horz" pos="27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ranzazu  Sanchez" initials="" lastIdx="1" clrIdx="0"/>
  <p:cmAuthor id="1" name="Blanca" initials="B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5" autoAdjust="0"/>
    <p:restoredTop sz="95944" autoAdjust="0"/>
  </p:normalViewPr>
  <p:slideViewPr>
    <p:cSldViewPr>
      <p:cViewPr>
        <p:scale>
          <a:sx n="126" d="100"/>
          <a:sy n="126" d="100"/>
        </p:scale>
        <p:origin x="240" y="144"/>
      </p:cViewPr>
      <p:guideLst>
        <p:guide orient="horz"/>
        <p:guide pos="4173"/>
        <p:guide orient="horz" pos="2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6632E-A110-4DF3-BB06-9ED62035013D}" type="datetimeFigureOut">
              <a:rPr lang="es-ES" smtClean="0"/>
              <a:t>3/5/18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4D9DF-CA77-49A1-86FD-79605F348B2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568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517F0-6974-4916-BD21-D42640B3A75E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343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408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4499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459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279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957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5806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5961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1115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1495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986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700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A6F4B-AC9D-426A-83B5-35098C250CDB}" type="datetimeFigureOut">
              <a:rPr lang="es-ES" smtClean="0"/>
              <a:t>3/5/18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9EDF2-4E83-4568-9F01-67EEEA90BDE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4786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microsoft.com/office/2007/relationships/hdphoto" Target="../media/hdphoto4.wdp"/><Relationship Id="rId20" Type="http://schemas.microsoft.com/office/2007/relationships/hdphoto" Target="../media/hdphoto9.wdp"/><Relationship Id="rId21" Type="http://schemas.openxmlformats.org/officeDocument/2006/relationships/image" Target="../media/image11.png"/><Relationship Id="rId22" Type="http://schemas.microsoft.com/office/2007/relationships/hdphoto" Target="../media/hdphoto10.wdp"/><Relationship Id="rId23" Type="http://schemas.openxmlformats.org/officeDocument/2006/relationships/image" Target="../media/image12.jpeg"/><Relationship Id="rId24" Type="http://schemas.microsoft.com/office/2007/relationships/hdphoto" Target="../media/hdphoto11.wdp"/><Relationship Id="rId10" Type="http://schemas.openxmlformats.org/officeDocument/2006/relationships/image" Target="../media/image5.png"/><Relationship Id="rId11" Type="http://schemas.microsoft.com/office/2007/relationships/hdphoto" Target="../media/hdphoto5.wdp"/><Relationship Id="rId12" Type="http://schemas.openxmlformats.org/officeDocument/2006/relationships/image" Target="../media/image6.png"/><Relationship Id="rId13" Type="http://schemas.microsoft.com/office/2007/relationships/hdphoto" Target="../media/hdphoto6.wdp"/><Relationship Id="rId14" Type="http://schemas.openxmlformats.org/officeDocument/2006/relationships/image" Target="../media/image7.png"/><Relationship Id="rId15" Type="http://schemas.openxmlformats.org/officeDocument/2006/relationships/image" Target="../media/image8.png"/><Relationship Id="rId16" Type="http://schemas.microsoft.com/office/2007/relationships/hdphoto" Target="../media/hdphoto7.wdp"/><Relationship Id="rId17" Type="http://schemas.openxmlformats.org/officeDocument/2006/relationships/image" Target="../media/image9.jpeg"/><Relationship Id="rId18" Type="http://schemas.microsoft.com/office/2007/relationships/hdphoto" Target="../media/hdphoto8.wdp"/><Relationship Id="rId19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6" Type="http://schemas.openxmlformats.org/officeDocument/2006/relationships/image" Target="../media/image3.png"/><Relationship Id="rId7" Type="http://schemas.microsoft.com/office/2007/relationships/hdphoto" Target="../media/hdphoto3.wdp"/><Relationship Id="rId8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3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4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1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913784" y="107504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 smtClean="0">
                <a:latin typeface="Times New Roman"/>
                <a:cs typeface="Times New Roman"/>
              </a:rPr>
              <a:t>Supplementary</a:t>
            </a:r>
            <a:r>
              <a:rPr lang="es-ES" sz="1200" b="1" dirty="0" smtClean="0">
                <a:latin typeface="Times New Roman"/>
                <a:cs typeface="Times New Roman"/>
              </a:rPr>
              <a:t> figure 1</a:t>
            </a:r>
            <a:endParaRPr lang="es-ES" sz="1200" b="1" dirty="0">
              <a:latin typeface="Times New Roman"/>
              <a:cs typeface="Times New Roman"/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332628" y="5076056"/>
            <a:ext cx="5616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Images of H&amp;E staining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liver tissues of WT and BMP9-KO livers untreated or after 2 and 6 weeks of DDC diet.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Scale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bar=100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Agrupar 4"/>
          <p:cNvGrpSpPr/>
          <p:nvPr/>
        </p:nvGrpSpPr>
        <p:grpSpPr>
          <a:xfrm>
            <a:off x="133237" y="740890"/>
            <a:ext cx="4231867" cy="4271240"/>
            <a:chOff x="133237" y="740890"/>
            <a:chExt cx="4231867" cy="4271240"/>
          </a:xfrm>
        </p:grpSpPr>
        <p:sp>
          <p:nvSpPr>
            <p:cNvPr id="103" name="Rectangle 27"/>
            <p:cNvSpPr>
              <a:spLocks noChangeArrowheads="1"/>
            </p:cNvSpPr>
            <p:nvPr/>
          </p:nvSpPr>
          <p:spPr bwMode="auto">
            <a:xfrm rot="16200000">
              <a:off x="-246929" y="1523724"/>
              <a:ext cx="945000" cy="184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s-ES" sz="1200" b="1" dirty="0" smtClean="0">
                  <a:solidFill>
                    <a:srgbClr val="000000"/>
                  </a:solidFill>
                </a:rPr>
                <a:t>WT</a:t>
              </a:r>
              <a:endParaRPr lang="en-US" altLang="es-ES" sz="1200" u="none" dirty="0"/>
            </a:p>
          </p:txBody>
        </p:sp>
        <p:sp>
          <p:nvSpPr>
            <p:cNvPr id="105" name="Rectangle 27"/>
            <p:cNvSpPr>
              <a:spLocks noChangeArrowheads="1"/>
            </p:cNvSpPr>
            <p:nvPr/>
          </p:nvSpPr>
          <p:spPr bwMode="auto">
            <a:xfrm>
              <a:off x="396644" y="4427984"/>
              <a:ext cx="1260000" cy="203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s-ES" sz="1200" b="1" dirty="0" smtClean="0">
                  <a:solidFill>
                    <a:srgbClr val="000000"/>
                  </a:solidFill>
                </a:rPr>
                <a:t>0</a:t>
              </a:r>
              <a:endParaRPr lang="en-US" altLang="es-ES" sz="1200" u="none" dirty="0"/>
            </a:p>
          </p:txBody>
        </p:sp>
        <p:sp>
          <p:nvSpPr>
            <p:cNvPr id="106" name="Rectangle 27"/>
            <p:cNvSpPr>
              <a:spLocks noChangeArrowheads="1"/>
            </p:cNvSpPr>
            <p:nvPr/>
          </p:nvSpPr>
          <p:spPr bwMode="auto">
            <a:xfrm>
              <a:off x="1577555" y="4427984"/>
              <a:ext cx="1260000" cy="203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s-ES" sz="1200" b="1" dirty="0">
                  <a:solidFill>
                    <a:srgbClr val="000000"/>
                  </a:solidFill>
                </a:rPr>
                <a:t>2</a:t>
              </a:r>
              <a:endParaRPr lang="en-US" altLang="es-ES" sz="1200" u="none" dirty="0"/>
            </a:p>
          </p:txBody>
        </p:sp>
        <p:sp>
          <p:nvSpPr>
            <p:cNvPr id="107" name="Rectangle 27"/>
            <p:cNvSpPr>
              <a:spLocks noChangeArrowheads="1"/>
            </p:cNvSpPr>
            <p:nvPr/>
          </p:nvSpPr>
          <p:spPr bwMode="auto">
            <a:xfrm>
              <a:off x="2700000" y="4427984"/>
              <a:ext cx="1260769" cy="203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s-ES" sz="1200" b="1" dirty="0" smtClean="0">
                  <a:solidFill>
                    <a:srgbClr val="000000"/>
                  </a:solidFill>
                </a:rPr>
                <a:t>6</a:t>
              </a:r>
              <a:endParaRPr lang="en-US" altLang="es-ES" sz="1200" u="none" dirty="0"/>
            </a:p>
          </p:txBody>
        </p:sp>
        <p:sp>
          <p:nvSpPr>
            <p:cNvPr id="108" name="Rectangle 27"/>
            <p:cNvSpPr>
              <a:spLocks noChangeArrowheads="1"/>
            </p:cNvSpPr>
            <p:nvPr/>
          </p:nvSpPr>
          <p:spPr bwMode="auto">
            <a:xfrm>
              <a:off x="405289" y="4808997"/>
              <a:ext cx="3959815" cy="203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s-ES" sz="1200" b="1" dirty="0" smtClean="0">
                  <a:solidFill>
                    <a:srgbClr val="000000"/>
                  </a:solidFill>
                </a:rPr>
                <a:t>DDC time (weeks)</a:t>
              </a:r>
              <a:endParaRPr lang="en-US" altLang="es-ES" sz="1200" u="none" dirty="0"/>
            </a:p>
          </p:txBody>
        </p:sp>
        <p:cxnSp>
          <p:nvCxnSpPr>
            <p:cNvPr id="110" name="Conector recto 109"/>
            <p:cNvCxnSpPr/>
            <p:nvPr/>
          </p:nvCxnSpPr>
          <p:spPr>
            <a:xfrm>
              <a:off x="502961" y="4701962"/>
              <a:ext cx="33486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ectangle 27"/>
            <p:cNvSpPr>
              <a:spLocks noChangeArrowheads="1"/>
            </p:cNvSpPr>
            <p:nvPr/>
          </p:nvSpPr>
          <p:spPr bwMode="auto">
            <a:xfrm rot="16200000">
              <a:off x="-246929" y="3431102"/>
              <a:ext cx="94500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s-ES" sz="1200" b="1" dirty="0" smtClean="0">
                  <a:solidFill>
                    <a:srgbClr val="000000"/>
                  </a:solidFill>
                </a:rPr>
                <a:t>BMP9-KO</a:t>
              </a:r>
              <a:endParaRPr lang="en-US" altLang="es-ES" sz="1200" u="none" dirty="0"/>
            </a:p>
          </p:txBody>
        </p:sp>
        <p:grpSp>
          <p:nvGrpSpPr>
            <p:cNvPr id="3" name="Agrupar 2"/>
            <p:cNvGrpSpPr/>
            <p:nvPr/>
          </p:nvGrpSpPr>
          <p:grpSpPr>
            <a:xfrm>
              <a:off x="439807" y="740890"/>
              <a:ext cx="3448193" cy="3609692"/>
              <a:chOff x="439807" y="740890"/>
              <a:chExt cx="3448193" cy="3609692"/>
            </a:xfrm>
          </p:grpSpPr>
          <p:pic>
            <p:nvPicPr>
              <p:cNvPr id="9" name="Picture 2" descr="H:\NEW FOTOS_DDC diet_NEW PANEL\2022B04_WT 0_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24000"/>
                        </a14:imgEffect>
                        <a14:imgEffect>
                          <a14:colorTemperature colorTemp="6731"/>
                        </a14:imgEffect>
                        <a14:imgEffect>
                          <a14:saturation sat="70000"/>
                        </a14:imgEffect>
                        <a14:imgEffect>
                          <a14:brightnessContrast bright="17000" contrast="2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9807" y="740890"/>
                <a:ext cx="1080000" cy="81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9" name="Conector recto 78"/>
              <p:cNvCxnSpPr/>
              <p:nvPr/>
            </p:nvCxnSpPr>
            <p:spPr>
              <a:xfrm>
                <a:off x="1259972" y="1511376"/>
                <a:ext cx="21602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5" name="Picture 2" descr="H:\NEW FOTOS_DDC diet_NEW PANEL\2022g06_WT 2_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44000"/>
                        </a14:imgEffect>
                        <a14:imgEffect>
                          <a14:colorTemperature colorTemp="6826"/>
                        </a14:imgEffect>
                        <a14:imgEffect>
                          <a14:saturation sat="109000"/>
                        </a14:imgEffect>
                        <a14:imgEffect>
                          <a14:brightnessContrast bright="4000" contrast="3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28800" y="740890"/>
                <a:ext cx="1080000" cy="81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80" name="Conector recto 79"/>
              <p:cNvCxnSpPr/>
              <p:nvPr/>
            </p:nvCxnSpPr>
            <p:spPr>
              <a:xfrm>
                <a:off x="2451779" y="1511052"/>
                <a:ext cx="21602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" name="Picture 2" descr="H:\NEW FOTOS_DDC diet_NEW PANEL\1006B02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7804"/>
                        </a14:imgEffect>
                        <a14:imgEffect>
                          <a14:saturation sat="183000"/>
                        </a14:imgEffect>
                        <a14:imgEffect>
                          <a14:brightnessContrast contrast="1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9807" y="1616057"/>
                <a:ext cx="1080000" cy="81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82" name="Conector recto 81"/>
              <p:cNvCxnSpPr/>
              <p:nvPr/>
            </p:nvCxnSpPr>
            <p:spPr>
              <a:xfrm>
                <a:off x="1263210" y="2386062"/>
                <a:ext cx="21602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0" name="Picture 2" descr="H:\NEW FOTOS_DDC diet_NEW PANEL\HO 2_1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56000"/>
                        </a14:imgEffect>
                        <a14:imgEffect>
                          <a14:colorTemperature colorTemp="7043"/>
                        </a14:imgEffect>
                        <a14:imgEffect>
                          <a14:saturation sat="170000"/>
                        </a14:imgEffect>
                        <a14:imgEffect>
                          <a14:brightnessContrast bright="-7000" contrast="2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28800" y="1616057"/>
                <a:ext cx="1080000" cy="81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83" name="Conector recto 82"/>
              <p:cNvCxnSpPr/>
              <p:nvPr/>
            </p:nvCxnSpPr>
            <p:spPr>
              <a:xfrm>
                <a:off x="2447386" y="2388062"/>
                <a:ext cx="21602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0" name="Picture 3" descr="H:\NEW FOTOS_DDC diet_NEW PANEL\2022D05_WT 2_2.jp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40000"/>
                        </a14:imgEffect>
                        <a14:imgEffect>
                          <a14:colorTemperature colorTemp="6614"/>
                        </a14:imgEffect>
                        <a14:imgEffect>
                          <a14:saturation sat="123000"/>
                        </a14:imgEffect>
                        <a14:imgEffect>
                          <a14:brightnessContrast bright="-5000" contrast="4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28800" y="2640732"/>
                <a:ext cx="1080000" cy="81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86" name="Conector recto 85"/>
              <p:cNvCxnSpPr/>
              <p:nvPr/>
            </p:nvCxnSpPr>
            <p:spPr>
              <a:xfrm>
                <a:off x="2438729" y="3408437"/>
                <a:ext cx="21602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4" name="Picture 2" descr="H:\NEW FOTOS_DDC diet_NEW PANEL\WT_0_2.jpg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harpenSoften amount="40000"/>
                        </a14:imgEffect>
                        <a14:imgEffect>
                          <a14:colorTemperature colorTemp="8457"/>
                        </a14:imgEffect>
                        <a14:imgEffect>
                          <a14:saturation sat="135000"/>
                        </a14:imgEffect>
                        <a14:imgEffect>
                          <a14:brightnessContrast bright="9000" contrast="1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9807" y="2640732"/>
                <a:ext cx="1080000" cy="81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85" name="Conector recto 84"/>
              <p:cNvCxnSpPr/>
              <p:nvPr/>
            </p:nvCxnSpPr>
            <p:spPr>
              <a:xfrm>
                <a:off x="1256594" y="3412405"/>
                <a:ext cx="21602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" name="Picture 2" descr="H:\NEW FOTOS_DDC diet_NEW PANEL\1006B02.jpg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40000"/>
                        </a14:imgEffect>
                        <a14:imgEffect>
                          <a14:colorTemperature colorTemp="7370"/>
                        </a14:imgEffect>
                        <a14:imgEffect>
                          <a14:saturation sat="122000"/>
                        </a14:imgEffect>
                        <a14:imgEffect>
                          <a14:brightnessContrast bright="2000" contrast="1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9807" y="3532043"/>
                <a:ext cx="1080000" cy="81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88" name="Conector recto 87"/>
              <p:cNvCxnSpPr/>
              <p:nvPr/>
            </p:nvCxnSpPr>
            <p:spPr>
              <a:xfrm>
                <a:off x="1247373" y="4298561"/>
                <a:ext cx="21602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5" name="Picture 2" descr="H:\NEW FOTOS_DDC diet_NEW PANEL\HO 2_2.jpg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sharpenSoften amount="44000"/>
                        </a14:imgEffect>
                        <a14:imgEffect>
                          <a14:colorTemperature colorTemp="6935"/>
                        </a14:imgEffect>
                        <a14:imgEffect>
                          <a14:saturation sat="130000"/>
                        </a14:imgEffect>
                        <a14:imgEffect>
                          <a14:brightnessContrast bright="-9000" contrast="4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28800" y="3532043"/>
                <a:ext cx="1080000" cy="81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89" name="Conector recto 88"/>
              <p:cNvCxnSpPr/>
              <p:nvPr/>
            </p:nvCxnSpPr>
            <p:spPr>
              <a:xfrm>
                <a:off x="2445984" y="4298561"/>
                <a:ext cx="21602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Forma libre 5"/>
              <p:cNvSpPr/>
              <p:nvPr/>
            </p:nvSpPr>
            <p:spPr>
              <a:xfrm>
                <a:off x="1670090" y="1639465"/>
                <a:ext cx="749427" cy="786033"/>
              </a:xfrm>
              <a:custGeom>
                <a:avLst/>
                <a:gdLst>
                  <a:gd name="connsiteX0" fmla="*/ 391316 w 749427"/>
                  <a:gd name="connsiteY0" fmla="*/ 89251 h 786033"/>
                  <a:gd name="connsiteX1" fmla="*/ 459555 w 749427"/>
                  <a:gd name="connsiteY1" fmla="*/ 84702 h 786033"/>
                  <a:gd name="connsiteX2" fmla="*/ 491400 w 749427"/>
                  <a:gd name="connsiteY2" fmla="*/ 11914 h 786033"/>
                  <a:gd name="connsiteX3" fmla="*/ 573287 w 749427"/>
                  <a:gd name="connsiteY3" fmla="*/ 7365 h 786033"/>
                  <a:gd name="connsiteX4" fmla="*/ 614230 w 749427"/>
                  <a:gd name="connsiteY4" fmla="*/ 84702 h 786033"/>
                  <a:gd name="connsiteX5" fmla="*/ 596033 w 749427"/>
                  <a:gd name="connsiteY5" fmla="*/ 271222 h 786033"/>
                  <a:gd name="connsiteX6" fmla="*/ 618779 w 749427"/>
                  <a:gd name="connsiteY6" fmla="*/ 375854 h 786033"/>
                  <a:gd name="connsiteX7" fmla="*/ 541442 w 749427"/>
                  <a:gd name="connsiteY7" fmla="*/ 412248 h 786033"/>
                  <a:gd name="connsiteX8" fmla="*/ 505048 w 749427"/>
                  <a:gd name="connsiteY8" fmla="*/ 530529 h 786033"/>
                  <a:gd name="connsiteX9" fmla="*/ 550540 w 749427"/>
                  <a:gd name="connsiteY9" fmla="*/ 580571 h 786033"/>
                  <a:gd name="connsiteX10" fmla="*/ 577836 w 749427"/>
                  <a:gd name="connsiteY10" fmla="*/ 585120 h 786033"/>
                  <a:gd name="connsiteX11" fmla="*/ 596033 w 749427"/>
                  <a:gd name="connsiteY11" fmla="*/ 471389 h 786033"/>
                  <a:gd name="connsiteX12" fmla="*/ 696116 w 749427"/>
                  <a:gd name="connsiteY12" fmla="*/ 398601 h 786033"/>
                  <a:gd name="connsiteX13" fmla="*/ 696116 w 749427"/>
                  <a:gd name="connsiteY13" fmla="*/ 475938 h 786033"/>
                  <a:gd name="connsiteX14" fmla="*/ 718863 w 749427"/>
                  <a:gd name="connsiteY14" fmla="*/ 557825 h 786033"/>
                  <a:gd name="connsiteX15" fmla="*/ 746158 w 749427"/>
                  <a:gd name="connsiteY15" fmla="*/ 566923 h 786033"/>
                  <a:gd name="connsiteX16" fmla="*/ 727961 w 749427"/>
                  <a:gd name="connsiteY16" fmla="*/ 730696 h 786033"/>
                  <a:gd name="connsiteX17" fmla="*/ 559639 w 749427"/>
                  <a:gd name="connsiteY17" fmla="*/ 785287 h 786033"/>
                  <a:gd name="connsiteX18" fmla="*/ 436809 w 749427"/>
                  <a:gd name="connsiteY18" fmla="*/ 698851 h 786033"/>
                  <a:gd name="connsiteX19" fmla="*/ 468654 w 749427"/>
                  <a:gd name="connsiteY19" fmla="*/ 639711 h 786033"/>
                  <a:gd name="connsiteX20" fmla="*/ 432260 w 749427"/>
                  <a:gd name="connsiteY20" fmla="*/ 603317 h 786033"/>
                  <a:gd name="connsiteX21" fmla="*/ 382218 w 749427"/>
                  <a:gd name="connsiteY21" fmla="*/ 525980 h 786033"/>
                  <a:gd name="connsiteX22" fmla="*/ 327627 w 749427"/>
                  <a:gd name="connsiteY22" fmla="*/ 494135 h 786033"/>
                  <a:gd name="connsiteX23" fmla="*/ 232093 w 749427"/>
                  <a:gd name="connsiteY23" fmla="*/ 466839 h 786033"/>
                  <a:gd name="connsiteX24" fmla="*/ 118361 w 749427"/>
                  <a:gd name="connsiteY24" fmla="*/ 334911 h 786033"/>
                  <a:gd name="connsiteX25" fmla="*/ 81 w 749427"/>
                  <a:gd name="connsiteY25" fmla="*/ 225729 h 786033"/>
                  <a:gd name="connsiteX26" fmla="*/ 136558 w 749427"/>
                  <a:gd name="connsiteY26" fmla="*/ 189335 h 786033"/>
                  <a:gd name="connsiteX27" fmla="*/ 150206 w 749427"/>
                  <a:gd name="connsiteY27" fmla="*/ 98350 h 786033"/>
                  <a:gd name="connsiteX28" fmla="*/ 254839 w 749427"/>
                  <a:gd name="connsiteY28" fmla="*/ 25562 h 786033"/>
                  <a:gd name="connsiteX29" fmla="*/ 295782 w 749427"/>
                  <a:gd name="connsiteY29" fmla="*/ 52857 h 786033"/>
                  <a:gd name="connsiteX30" fmla="*/ 391316 w 749427"/>
                  <a:gd name="connsiteY30" fmla="*/ 89251 h 786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49427" h="786033">
                    <a:moveTo>
                      <a:pt x="391316" y="89251"/>
                    </a:moveTo>
                    <a:cubicBezTo>
                      <a:pt x="418611" y="94558"/>
                      <a:pt x="442874" y="97592"/>
                      <a:pt x="459555" y="84702"/>
                    </a:cubicBezTo>
                    <a:cubicBezTo>
                      <a:pt x="476236" y="71812"/>
                      <a:pt x="472445" y="24803"/>
                      <a:pt x="491400" y="11914"/>
                    </a:cubicBezTo>
                    <a:cubicBezTo>
                      <a:pt x="510355" y="-976"/>
                      <a:pt x="552815" y="-4766"/>
                      <a:pt x="573287" y="7365"/>
                    </a:cubicBezTo>
                    <a:cubicBezTo>
                      <a:pt x="593759" y="19496"/>
                      <a:pt x="610439" y="40726"/>
                      <a:pt x="614230" y="84702"/>
                    </a:cubicBezTo>
                    <a:cubicBezTo>
                      <a:pt x="618021" y="128678"/>
                      <a:pt x="595275" y="222697"/>
                      <a:pt x="596033" y="271222"/>
                    </a:cubicBezTo>
                    <a:cubicBezTo>
                      <a:pt x="596791" y="319747"/>
                      <a:pt x="627877" y="352350"/>
                      <a:pt x="618779" y="375854"/>
                    </a:cubicBezTo>
                    <a:cubicBezTo>
                      <a:pt x="609681" y="399358"/>
                      <a:pt x="560397" y="386469"/>
                      <a:pt x="541442" y="412248"/>
                    </a:cubicBezTo>
                    <a:cubicBezTo>
                      <a:pt x="522487" y="438027"/>
                      <a:pt x="503532" y="502475"/>
                      <a:pt x="505048" y="530529"/>
                    </a:cubicBezTo>
                    <a:cubicBezTo>
                      <a:pt x="506564" y="558583"/>
                      <a:pt x="538409" y="571473"/>
                      <a:pt x="550540" y="580571"/>
                    </a:cubicBezTo>
                    <a:cubicBezTo>
                      <a:pt x="562671" y="589669"/>
                      <a:pt x="570254" y="603317"/>
                      <a:pt x="577836" y="585120"/>
                    </a:cubicBezTo>
                    <a:cubicBezTo>
                      <a:pt x="585418" y="566923"/>
                      <a:pt x="576320" y="502475"/>
                      <a:pt x="596033" y="471389"/>
                    </a:cubicBezTo>
                    <a:cubicBezTo>
                      <a:pt x="615746" y="440303"/>
                      <a:pt x="679436" y="397843"/>
                      <a:pt x="696116" y="398601"/>
                    </a:cubicBezTo>
                    <a:cubicBezTo>
                      <a:pt x="712796" y="399359"/>
                      <a:pt x="692325" y="449401"/>
                      <a:pt x="696116" y="475938"/>
                    </a:cubicBezTo>
                    <a:cubicBezTo>
                      <a:pt x="699907" y="502475"/>
                      <a:pt x="710523" y="542661"/>
                      <a:pt x="718863" y="557825"/>
                    </a:cubicBezTo>
                    <a:cubicBezTo>
                      <a:pt x="727203" y="572989"/>
                      <a:pt x="744642" y="538111"/>
                      <a:pt x="746158" y="566923"/>
                    </a:cubicBezTo>
                    <a:cubicBezTo>
                      <a:pt x="747674" y="595735"/>
                      <a:pt x="759047" y="694302"/>
                      <a:pt x="727961" y="730696"/>
                    </a:cubicBezTo>
                    <a:cubicBezTo>
                      <a:pt x="696875" y="767090"/>
                      <a:pt x="608164" y="790594"/>
                      <a:pt x="559639" y="785287"/>
                    </a:cubicBezTo>
                    <a:cubicBezTo>
                      <a:pt x="511114" y="779980"/>
                      <a:pt x="451973" y="723114"/>
                      <a:pt x="436809" y="698851"/>
                    </a:cubicBezTo>
                    <a:cubicBezTo>
                      <a:pt x="421645" y="674588"/>
                      <a:pt x="469412" y="655633"/>
                      <a:pt x="468654" y="639711"/>
                    </a:cubicBezTo>
                    <a:cubicBezTo>
                      <a:pt x="467896" y="623789"/>
                      <a:pt x="446666" y="622272"/>
                      <a:pt x="432260" y="603317"/>
                    </a:cubicBezTo>
                    <a:cubicBezTo>
                      <a:pt x="417854" y="584362"/>
                      <a:pt x="399657" y="544177"/>
                      <a:pt x="382218" y="525980"/>
                    </a:cubicBezTo>
                    <a:cubicBezTo>
                      <a:pt x="364779" y="507783"/>
                      <a:pt x="352648" y="503992"/>
                      <a:pt x="327627" y="494135"/>
                    </a:cubicBezTo>
                    <a:cubicBezTo>
                      <a:pt x="302606" y="484278"/>
                      <a:pt x="266971" y="493376"/>
                      <a:pt x="232093" y="466839"/>
                    </a:cubicBezTo>
                    <a:cubicBezTo>
                      <a:pt x="197215" y="440302"/>
                      <a:pt x="157030" y="375096"/>
                      <a:pt x="118361" y="334911"/>
                    </a:cubicBezTo>
                    <a:cubicBezTo>
                      <a:pt x="79692" y="294726"/>
                      <a:pt x="-2952" y="249992"/>
                      <a:pt x="81" y="225729"/>
                    </a:cubicBezTo>
                    <a:cubicBezTo>
                      <a:pt x="3114" y="201466"/>
                      <a:pt x="111537" y="210565"/>
                      <a:pt x="136558" y="189335"/>
                    </a:cubicBezTo>
                    <a:cubicBezTo>
                      <a:pt x="161579" y="168105"/>
                      <a:pt x="130493" y="125645"/>
                      <a:pt x="150206" y="98350"/>
                    </a:cubicBezTo>
                    <a:cubicBezTo>
                      <a:pt x="169919" y="71055"/>
                      <a:pt x="230576" y="33144"/>
                      <a:pt x="254839" y="25562"/>
                    </a:cubicBezTo>
                    <a:cubicBezTo>
                      <a:pt x="279102" y="17980"/>
                      <a:pt x="270761" y="43000"/>
                      <a:pt x="295782" y="52857"/>
                    </a:cubicBezTo>
                    <a:cubicBezTo>
                      <a:pt x="320803" y="62714"/>
                      <a:pt x="364021" y="83944"/>
                      <a:pt x="391316" y="89251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" name="Forma libre 6"/>
              <p:cNvSpPr/>
              <p:nvPr/>
            </p:nvSpPr>
            <p:spPr>
              <a:xfrm>
                <a:off x="2425034" y="2037904"/>
                <a:ext cx="282807" cy="279997"/>
              </a:xfrm>
              <a:custGeom>
                <a:avLst/>
                <a:gdLst>
                  <a:gd name="connsiteX0" fmla="*/ 27608 w 282807"/>
                  <a:gd name="connsiteY0" fmla="*/ 162 h 279997"/>
                  <a:gd name="connsiteX1" fmla="*/ 64002 w 282807"/>
                  <a:gd name="connsiteY1" fmla="*/ 50203 h 279997"/>
                  <a:gd name="connsiteX2" fmla="*/ 86749 w 282807"/>
                  <a:gd name="connsiteY2" fmla="*/ 77499 h 279997"/>
                  <a:gd name="connsiteX3" fmla="*/ 150438 w 282807"/>
                  <a:gd name="connsiteY3" fmla="*/ 77499 h 279997"/>
                  <a:gd name="connsiteX4" fmla="*/ 218677 w 282807"/>
                  <a:gd name="connsiteY4" fmla="*/ 50203 h 279997"/>
                  <a:gd name="connsiteX5" fmla="*/ 277817 w 282807"/>
                  <a:gd name="connsiteY5" fmla="*/ 41105 h 279997"/>
                  <a:gd name="connsiteX6" fmla="*/ 268719 w 282807"/>
                  <a:gd name="connsiteY6" fmla="*/ 191230 h 279997"/>
                  <a:gd name="connsiteX7" fmla="*/ 182283 w 282807"/>
                  <a:gd name="connsiteY7" fmla="*/ 277666 h 279997"/>
                  <a:gd name="connsiteX8" fmla="*/ 145889 w 282807"/>
                  <a:gd name="connsiteY8" fmla="*/ 254920 h 279997"/>
                  <a:gd name="connsiteX9" fmla="*/ 50355 w 282807"/>
                  <a:gd name="connsiteY9" fmla="*/ 250371 h 279997"/>
                  <a:gd name="connsiteX10" fmla="*/ 45805 w 282807"/>
                  <a:gd name="connsiteY10" fmla="*/ 159386 h 279997"/>
                  <a:gd name="connsiteX11" fmla="*/ 313 w 282807"/>
                  <a:gd name="connsiteY11" fmla="*/ 68400 h 279997"/>
                  <a:gd name="connsiteX12" fmla="*/ 27608 w 282807"/>
                  <a:gd name="connsiteY12" fmla="*/ 162 h 27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2807" h="279997">
                    <a:moveTo>
                      <a:pt x="27608" y="162"/>
                    </a:moveTo>
                    <a:cubicBezTo>
                      <a:pt x="38223" y="-2871"/>
                      <a:pt x="54145" y="37314"/>
                      <a:pt x="64002" y="50203"/>
                    </a:cubicBezTo>
                    <a:cubicBezTo>
                      <a:pt x="73859" y="63092"/>
                      <a:pt x="72343" y="72950"/>
                      <a:pt x="86749" y="77499"/>
                    </a:cubicBezTo>
                    <a:cubicBezTo>
                      <a:pt x="101155" y="82048"/>
                      <a:pt x="128450" y="82048"/>
                      <a:pt x="150438" y="77499"/>
                    </a:cubicBezTo>
                    <a:cubicBezTo>
                      <a:pt x="172426" y="72950"/>
                      <a:pt x="197447" y="56269"/>
                      <a:pt x="218677" y="50203"/>
                    </a:cubicBezTo>
                    <a:cubicBezTo>
                      <a:pt x="239907" y="44137"/>
                      <a:pt x="269477" y="17601"/>
                      <a:pt x="277817" y="41105"/>
                    </a:cubicBezTo>
                    <a:cubicBezTo>
                      <a:pt x="286157" y="64610"/>
                      <a:pt x="284641" y="151803"/>
                      <a:pt x="268719" y="191230"/>
                    </a:cubicBezTo>
                    <a:cubicBezTo>
                      <a:pt x="252797" y="230657"/>
                      <a:pt x="202755" y="267051"/>
                      <a:pt x="182283" y="277666"/>
                    </a:cubicBezTo>
                    <a:cubicBezTo>
                      <a:pt x="161811" y="288281"/>
                      <a:pt x="167877" y="259469"/>
                      <a:pt x="145889" y="254920"/>
                    </a:cubicBezTo>
                    <a:cubicBezTo>
                      <a:pt x="123901" y="250371"/>
                      <a:pt x="67036" y="266293"/>
                      <a:pt x="50355" y="250371"/>
                    </a:cubicBezTo>
                    <a:cubicBezTo>
                      <a:pt x="33674" y="234449"/>
                      <a:pt x="54145" y="189715"/>
                      <a:pt x="45805" y="159386"/>
                    </a:cubicBezTo>
                    <a:cubicBezTo>
                      <a:pt x="37465" y="129058"/>
                      <a:pt x="3346" y="91905"/>
                      <a:pt x="313" y="68400"/>
                    </a:cubicBezTo>
                    <a:cubicBezTo>
                      <a:pt x="-2720" y="44895"/>
                      <a:pt x="16993" y="3195"/>
                      <a:pt x="27608" y="162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24" name="Agrupar 23"/>
              <p:cNvGrpSpPr/>
              <p:nvPr/>
            </p:nvGrpSpPr>
            <p:grpSpPr>
              <a:xfrm>
                <a:off x="2808000" y="1616057"/>
                <a:ext cx="1080000" cy="810000"/>
                <a:chOff x="2853056" y="1616057"/>
                <a:chExt cx="1080000" cy="810000"/>
              </a:xfrm>
            </p:grpSpPr>
            <p:pic>
              <p:nvPicPr>
                <p:cNvPr id="60" name="Picture 2" descr="H:\NEW FOTOS_DDC diet_NEW PANEL\HO 6 1004F01_1.jpg"/>
                <p:cNvPicPr>
                  <a:picLocks noChangeAspect="1" noChangeArrowheads="1"/>
                </p:cNvPicPr>
                <p:nvPr/>
              </p:nvPicPr>
              <p:blipFill>
                <a:blip r:embed="rId17" cstate="print">
                  <a:extLst>
                    <a:ext uri="{BEBA8EAE-BF5A-486C-A8C5-ECC9F3942E4B}">
                      <a14:imgProps xmlns:a14="http://schemas.microsoft.com/office/drawing/2010/main">
                        <a14:imgLayer r:embed="rId18">
                          <a14:imgEffect>
                            <a14:sharpenSoften amount="41000"/>
                          </a14:imgEffect>
                          <a14:imgEffect>
                            <a14:colorTemperature colorTemp="7152"/>
                          </a14:imgEffect>
                          <a14:imgEffect>
                            <a14:saturation sat="139000"/>
                          </a14:imgEffect>
                          <a14:imgEffect>
                            <a14:brightnessContrast bright="-7000" contrast="43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53056" y="1616057"/>
                  <a:ext cx="1080000" cy="81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84" name="Conector recto 83"/>
                <p:cNvCxnSpPr/>
                <p:nvPr/>
              </p:nvCxnSpPr>
              <p:spPr>
                <a:xfrm>
                  <a:off x="3673270" y="2384503"/>
                  <a:ext cx="216024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Forma libre 7"/>
                <p:cNvSpPr/>
                <p:nvPr/>
              </p:nvSpPr>
              <p:spPr>
                <a:xfrm>
                  <a:off x="3061024" y="1618885"/>
                  <a:ext cx="862447" cy="710529"/>
                </a:xfrm>
                <a:custGeom>
                  <a:avLst/>
                  <a:gdLst>
                    <a:gd name="connsiteX0" fmla="*/ 10834 w 862447"/>
                    <a:gd name="connsiteY0" fmla="*/ 77987 h 710529"/>
                    <a:gd name="connsiteX1" fmla="*/ 10834 w 862447"/>
                    <a:gd name="connsiteY1" fmla="*/ 150775 h 710529"/>
                    <a:gd name="connsiteX2" fmla="*/ 106369 w 862447"/>
                    <a:gd name="connsiteY2" fmla="*/ 168972 h 710529"/>
                    <a:gd name="connsiteX3" fmla="*/ 147312 w 862447"/>
                    <a:gd name="connsiteY3" fmla="*/ 219014 h 710529"/>
                    <a:gd name="connsiteX4" fmla="*/ 147312 w 862447"/>
                    <a:gd name="connsiteY4" fmla="*/ 323646 h 710529"/>
                    <a:gd name="connsiteX5" fmla="*/ 238297 w 862447"/>
                    <a:gd name="connsiteY5" fmla="*/ 319097 h 710529"/>
                    <a:gd name="connsiteX6" fmla="*/ 361127 w 862447"/>
                    <a:gd name="connsiteY6" fmla="*/ 360040 h 710529"/>
                    <a:gd name="connsiteX7" fmla="*/ 433915 w 862447"/>
                    <a:gd name="connsiteY7" fmla="*/ 441927 h 710529"/>
                    <a:gd name="connsiteX8" fmla="*/ 483957 w 862447"/>
                    <a:gd name="connsiteY8" fmla="*/ 501067 h 710529"/>
                    <a:gd name="connsiteX9" fmla="*/ 547646 w 862447"/>
                    <a:gd name="connsiteY9" fmla="*/ 592052 h 710529"/>
                    <a:gd name="connsiteX10" fmla="*/ 593139 w 862447"/>
                    <a:gd name="connsiteY10" fmla="*/ 705784 h 710529"/>
                    <a:gd name="connsiteX11" fmla="*/ 688673 w 862447"/>
                    <a:gd name="connsiteY11" fmla="*/ 687587 h 710529"/>
                    <a:gd name="connsiteX12" fmla="*/ 784207 w 862447"/>
                    <a:gd name="connsiteY12" fmla="*/ 673939 h 710529"/>
                    <a:gd name="connsiteX13" fmla="*/ 852446 w 862447"/>
                    <a:gd name="connsiteY13" fmla="*/ 614799 h 710529"/>
                    <a:gd name="connsiteX14" fmla="*/ 852446 w 862447"/>
                    <a:gd name="connsiteY14" fmla="*/ 573855 h 710529"/>
                    <a:gd name="connsiteX15" fmla="*/ 761461 w 862447"/>
                    <a:gd name="connsiteY15" fmla="*/ 542011 h 710529"/>
                    <a:gd name="connsiteX16" fmla="*/ 688673 w 862447"/>
                    <a:gd name="connsiteY16" fmla="*/ 478321 h 710529"/>
                    <a:gd name="connsiteX17" fmla="*/ 615885 w 862447"/>
                    <a:gd name="connsiteY17" fmla="*/ 455575 h 710529"/>
                    <a:gd name="connsiteX18" fmla="*/ 556745 w 862447"/>
                    <a:gd name="connsiteY18" fmla="*/ 396434 h 710529"/>
                    <a:gd name="connsiteX19" fmla="*/ 511252 w 862447"/>
                    <a:gd name="connsiteY19" fmla="*/ 309999 h 710529"/>
                    <a:gd name="connsiteX20" fmla="*/ 502154 w 862447"/>
                    <a:gd name="connsiteY20" fmla="*/ 219014 h 710529"/>
                    <a:gd name="connsiteX21" fmla="*/ 588589 w 862447"/>
                    <a:gd name="connsiteY21" fmla="*/ 114381 h 710529"/>
                    <a:gd name="connsiteX22" fmla="*/ 679575 w 862447"/>
                    <a:gd name="connsiteY22" fmla="*/ 109831 h 710529"/>
                    <a:gd name="connsiteX23" fmla="*/ 711419 w 862447"/>
                    <a:gd name="connsiteY23" fmla="*/ 23396 h 710529"/>
                    <a:gd name="connsiteX24" fmla="*/ 588589 w 862447"/>
                    <a:gd name="connsiteY24" fmla="*/ 649 h 710529"/>
                    <a:gd name="connsiteX25" fmla="*/ 411169 w 862447"/>
                    <a:gd name="connsiteY25" fmla="*/ 41593 h 710529"/>
                    <a:gd name="connsiteX26" fmla="*/ 283789 w 862447"/>
                    <a:gd name="connsiteY26" fmla="*/ 68888 h 710529"/>
                    <a:gd name="connsiteX27" fmla="*/ 197354 w 862447"/>
                    <a:gd name="connsiteY27" fmla="*/ 23396 h 710529"/>
                    <a:gd name="connsiteX28" fmla="*/ 88172 w 862447"/>
                    <a:gd name="connsiteY28" fmla="*/ 9748 h 710529"/>
                    <a:gd name="connsiteX29" fmla="*/ 10834 w 862447"/>
                    <a:gd name="connsiteY29" fmla="*/ 77987 h 710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62447" h="710529">
                      <a:moveTo>
                        <a:pt x="10834" y="77987"/>
                      </a:moveTo>
                      <a:cubicBezTo>
                        <a:pt x="-2056" y="101491"/>
                        <a:pt x="-5089" y="135611"/>
                        <a:pt x="10834" y="150775"/>
                      </a:cubicBezTo>
                      <a:cubicBezTo>
                        <a:pt x="26757" y="165939"/>
                        <a:pt x="83623" y="157599"/>
                        <a:pt x="106369" y="168972"/>
                      </a:cubicBezTo>
                      <a:cubicBezTo>
                        <a:pt x="129115" y="180345"/>
                        <a:pt x="140488" y="193235"/>
                        <a:pt x="147312" y="219014"/>
                      </a:cubicBezTo>
                      <a:cubicBezTo>
                        <a:pt x="154136" y="244793"/>
                        <a:pt x="132148" y="306966"/>
                        <a:pt x="147312" y="323646"/>
                      </a:cubicBezTo>
                      <a:cubicBezTo>
                        <a:pt x="162476" y="340326"/>
                        <a:pt x="202661" y="313031"/>
                        <a:pt x="238297" y="319097"/>
                      </a:cubicBezTo>
                      <a:cubicBezTo>
                        <a:pt x="273933" y="325163"/>
                        <a:pt x="328524" y="339568"/>
                        <a:pt x="361127" y="360040"/>
                      </a:cubicBezTo>
                      <a:cubicBezTo>
                        <a:pt x="393730" y="380512"/>
                        <a:pt x="413443" y="418423"/>
                        <a:pt x="433915" y="441927"/>
                      </a:cubicBezTo>
                      <a:cubicBezTo>
                        <a:pt x="454387" y="465431"/>
                        <a:pt x="465002" y="476046"/>
                        <a:pt x="483957" y="501067"/>
                      </a:cubicBezTo>
                      <a:cubicBezTo>
                        <a:pt x="502912" y="526088"/>
                        <a:pt x="529449" y="557933"/>
                        <a:pt x="547646" y="592052"/>
                      </a:cubicBezTo>
                      <a:cubicBezTo>
                        <a:pt x="565843" y="626171"/>
                        <a:pt x="569634" y="689861"/>
                        <a:pt x="593139" y="705784"/>
                      </a:cubicBezTo>
                      <a:cubicBezTo>
                        <a:pt x="616644" y="721707"/>
                        <a:pt x="656828" y="692894"/>
                        <a:pt x="688673" y="687587"/>
                      </a:cubicBezTo>
                      <a:cubicBezTo>
                        <a:pt x="720518" y="682280"/>
                        <a:pt x="756912" y="686070"/>
                        <a:pt x="784207" y="673939"/>
                      </a:cubicBezTo>
                      <a:cubicBezTo>
                        <a:pt x="811502" y="661808"/>
                        <a:pt x="841073" y="631480"/>
                        <a:pt x="852446" y="614799"/>
                      </a:cubicBezTo>
                      <a:cubicBezTo>
                        <a:pt x="863819" y="598118"/>
                        <a:pt x="867610" y="585986"/>
                        <a:pt x="852446" y="573855"/>
                      </a:cubicBezTo>
                      <a:cubicBezTo>
                        <a:pt x="837282" y="561724"/>
                        <a:pt x="788756" y="557933"/>
                        <a:pt x="761461" y="542011"/>
                      </a:cubicBezTo>
                      <a:cubicBezTo>
                        <a:pt x="734166" y="526089"/>
                        <a:pt x="712936" y="492727"/>
                        <a:pt x="688673" y="478321"/>
                      </a:cubicBezTo>
                      <a:cubicBezTo>
                        <a:pt x="664410" y="463915"/>
                        <a:pt x="637873" y="469223"/>
                        <a:pt x="615885" y="455575"/>
                      </a:cubicBezTo>
                      <a:cubicBezTo>
                        <a:pt x="593897" y="441927"/>
                        <a:pt x="574184" y="420697"/>
                        <a:pt x="556745" y="396434"/>
                      </a:cubicBezTo>
                      <a:cubicBezTo>
                        <a:pt x="539306" y="372171"/>
                        <a:pt x="520351" y="339569"/>
                        <a:pt x="511252" y="309999"/>
                      </a:cubicBezTo>
                      <a:cubicBezTo>
                        <a:pt x="502153" y="280429"/>
                        <a:pt x="489265" y="251617"/>
                        <a:pt x="502154" y="219014"/>
                      </a:cubicBezTo>
                      <a:cubicBezTo>
                        <a:pt x="515043" y="186411"/>
                        <a:pt x="559019" y="132578"/>
                        <a:pt x="588589" y="114381"/>
                      </a:cubicBezTo>
                      <a:cubicBezTo>
                        <a:pt x="618159" y="96184"/>
                        <a:pt x="659103" y="124995"/>
                        <a:pt x="679575" y="109831"/>
                      </a:cubicBezTo>
                      <a:cubicBezTo>
                        <a:pt x="700047" y="94667"/>
                        <a:pt x="726583" y="41593"/>
                        <a:pt x="711419" y="23396"/>
                      </a:cubicBezTo>
                      <a:cubicBezTo>
                        <a:pt x="696255" y="5199"/>
                        <a:pt x="638631" y="-2384"/>
                        <a:pt x="588589" y="649"/>
                      </a:cubicBezTo>
                      <a:cubicBezTo>
                        <a:pt x="538547" y="3682"/>
                        <a:pt x="411169" y="41593"/>
                        <a:pt x="411169" y="41593"/>
                      </a:cubicBezTo>
                      <a:cubicBezTo>
                        <a:pt x="360369" y="52966"/>
                        <a:pt x="319425" y="71921"/>
                        <a:pt x="283789" y="68888"/>
                      </a:cubicBezTo>
                      <a:cubicBezTo>
                        <a:pt x="248153" y="65855"/>
                        <a:pt x="229957" y="33253"/>
                        <a:pt x="197354" y="23396"/>
                      </a:cubicBezTo>
                      <a:cubicBezTo>
                        <a:pt x="164751" y="13539"/>
                        <a:pt x="117742" y="2924"/>
                        <a:pt x="88172" y="9748"/>
                      </a:cubicBezTo>
                      <a:cubicBezTo>
                        <a:pt x="58602" y="16572"/>
                        <a:pt x="23724" y="54483"/>
                        <a:pt x="10834" y="77987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sp>
            <p:nvSpPr>
              <p:cNvPr id="10" name="Forma libre 9"/>
              <p:cNvSpPr/>
              <p:nvPr/>
            </p:nvSpPr>
            <p:spPr>
              <a:xfrm>
                <a:off x="1636678" y="2637019"/>
                <a:ext cx="777535" cy="825554"/>
              </a:xfrm>
              <a:custGeom>
                <a:avLst/>
                <a:gdLst>
                  <a:gd name="connsiteX0" fmla="*/ 260955 w 777535"/>
                  <a:gd name="connsiteY0" fmla="*/ 6097 h 825554"/>
                  <a:gd name="connsiteX1" fmla="*/ 310997 w 777535"/>
                  <a:gd name="connsiteY1" fmla="*/ 83435 h 825554"/>
                  <a:gd name="connsiteX2" fmla="*/ 397433 w 777535"/>
                  <a:gd name="connsiteY2" fmla="*/ 101632 h 825554"/>
                  <a:gd name="connsiteX3" fmla="*/ 452024 w 777535"/>
                  <a:gd name="connsiteY3" fmla="*/ 37942 h 825554"/>
                  <a:gd name="connsiteX4" fmla="*/ 611248 w 777535"/>
                  <a:gd name="connsiteY4" fmla="*/ 6097 h 825554"/>
                  <a:gd name="connsiteX5" fmla="*/ 629445 w 777535"/>
                  <a:gd name="connsiteY5" fmla="*/ 78885 h 825554"/>
                  <a:gd name="connsiteX6" fmla="*/ 552108 w 777535"/>
                  <a:gd name="connsiteY6" fmla="*/ 106181 h 825554"/>
                  <a:gd name="connsiteX7" fmla="*/ 561206 w 777535"/>
                  <a:gd name="connsiteY7" fmla="*/ 160772 h 825554"/>
                  <a:gd name="connsiteX8" fmla="*/ 588502 w 777535"/>
                  <a:gd name="connsiteY8" fmla="*/ 242659 h 825554"/>
                  <a:gd name="connsiteX9" fmla="*/ 679487 w 777535"/>
                  <a:gd name="connsiteY9" fmla="*/ 233560 h 825554"/>
                  <a:gd name="connsiteX10" fmla="*/ 747725 w 777535"/>
                  <a:gd name="connsiteY10" fmla="*/ 306348 h 825554"/>
                  <a:gd name="connsiteX11" fmla="*/ 775021 w 777535"/>
                  <a:gd name="connsiteY11" fmla="*/ 360939 h 825554"/>
                  <a:gd name="connsiteX12" fmla="*/ 688585 w 777535"/>
                  <a:gd name="connsiteY12" fmla="*/ 433727 h 825554"/>
                  <a:gd name="connsiteX13" fmla="*/ 624896 w 777535"/>
                  <a:gd name="connsiteY13" fmla="*/ 515614 h 825554"/>
                  <a:gd name="connsiteX14" fmla="*/ 597600 w 777535"/>
                  <a:gd name="connsiteY14" fmla="*/ 592951 h 825554"/>
                  <a:gd name="connsiteX15" fmla="*/ 629445 w 777535"/>
                  <a:gd name="connsiteY15" fmla="*/ 688485 h 825554"/>
                  <a:gd name="connsiteX16" fmla="*/ 684036 w 777535"/>
                  <a:gd name="connsiteY16" fmla="*/ 811315 h 825554"/>
                  <a:gd name="connsiteX17" fmla="*/ 329194 w 777535"/>
                  <a:gd name="connsiteY17" fmla="*/ 811315 h 825554"/>
                  <a:gd name="connsiteX18" fmla="*/ 288251 w 777535"/>
                  <a:gd name="connsiteY18" fmla="*/ 706682 h 825554"/>
                  <a:gd name="connsiteX19" fmla="*/ 397433 w 777535"/>
                  <a:gd name="connsiteY19" fmla="*/ 611148 h 825554"/>
                  <a:gd name="connsiteX20" fmla="*/ 447475 w 777535"/>
                  <a:gd name="connsiteY20" fmla="*/ 497417 h 825554"/>
                  <a:gd name="connsiteX21" fmla="*/ 497517 w 777535"/>
                  <a:gd name="connsiteY21" fmla="*/ 511065 h 825554"/>
                  <a:gd name="connsiteX22" fmla="*/ 552108 w 777535"/>
                  <a:gd name="connsiteY22" fmla="*/ 461023 h 825554"/>
                  <a:gd name="connsiteX23" fmla="*/ 502066 w 777535"/>
                  <a:gd name="connsiteY23" fmla="*/ 370038 h 825554"/>
                  <a:gd name="connsiteX24" fmla="*/ 442925 w 777535"/>
                  <a:gd name="connsiteY24" fmla="*/ 301799 h 825554"/>
                  <a:gd name="connsiteX25" fmla="*/ 370137 w 777535"/>
                  <a:gd name="connsiteY25" fmla="*/ 256306 h 825554"/>
                  <a:gd name="connsiteX26" fmla="*/ 265505 w 777535"/>
                  <a:gd name="connsiteY26" fmla="*/ 165321 h 825554"/>
                  <a:gd name="connsiteX27" fmla="*/ 69887 w 777535"/>
                  <a:gd name="connsiteY27" fmla="*/ 115280 h 825554"/>
                  <a:gd name="connsiteX28" fmla="*/ 1648 w 777535"/>
                  <a:gd name="connsiteY28" fmla="*/ 65238 h 825554"/>
                  <a:gd name="connsiteX29" fmla="*/ 42591 w 777535"/>
                  <a:gd name="connsiteY29" fmla="*/ 10647 h 825554"/>
                  <a:gd name="connsiteX30" fmla="*/ 260955 w 777535"/>
                  <a:gd name="connsiteY30" fmla="*/ 6097 h 825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77535" h="825554">
                    <a:moveTo>
                      <a:pt x="260955" y="6097"/>
                    </a:moveTo>
                    <a:cubicBezTo>
                      <a:pt x="305689" y="18228"/>
                      <a:pt x="288251" y="67513"/>
                      <a:pt x="310997" y="83435"/>
                    </a:cubicBezTo>
                    <a:cubicBezTo>
                      <a:pt x="333743" y="99357"/>
                      <a:pt x="373928" y="109214"/>
                      <a:pt x="397433" y="101632"/>
                    </a:cubicBezTo>
                    <a:cubicBezTo>
                      <a:pt x="420938" y="94050"/>
                      <a:pt x="416388" y="53864"/>
                      <a:pt x="452024" y="37942"/>
                    </a:cubicBezTo>
                    <a:cubicBezTo>
                      <a:pt x="487660" y="22020"/>
                      <a:pt x="581678" y="-727"/>
                      <a:pt x="611248" y="6097"/>
                    </a:cubicBezTo>
                    <a:cubicBezTo>
                      <a:pt x="640818" y="12921"/>
                      <a:pt x="639302" y="62204"/>
                      <a:pt x="629445" y="78885"/>
                    </a:cubicBezTo>
                    <a:cubicBezTo>
                      <a:pt x="619588" y="95566"/>
                      <a:pt x="563481" y="92533"/>
                      <a:pt x="552108" y="106181"/>
                    </a:cubicBezTo>
                    <a:cubicBezTo>
                      <a:pt x="540735" y="119829"/>
                      <a:pt x="555140" y="138026"/>
                      <a:pt x="561206" y="160772"/>
                    </a:cubicBezTo>
                    <a:cubicBezTo>
                      <a:pt x="567272" y="183518"/>
                      <a:pt x="568789" y="230528"/>
                      <a:pt x="588502" y="242659"/>
                    </a:cubicBezTo>
                    <a:cubicBezTo>
                      <a:pt x="608216" y="254790"/>
                      <a:pt x="652950" y="222945"/>
                      <a:pt x="679487" y="233560"/>
                    </a:cubicBezTo>
                    <a:cubicBezTo>
                      <a:pt x="706024" y="244175"/>
                      <a:pt x="731803" y="285118"/>
                      <a:pt x="747725" y="306348"/>
                    </a:cubicBezTo>
                    <a:cubicBezTo>
                      <a:pt x="763647" y="327578"/>
                      <a:pt x="784878" y="339709"/>
                      <a:pt x="775021" y="360939"/>
                    </a:cubicBezTo>
                    <a:cubicBezTo>
                      <a:pt x="765164" y="382169"/>
                      <a:pt x="713606" y="407948"/>
                      <a:pt x="688585" y="433727"/>
                    </a:cubicBezTo>
                    <a:cubicBezTo>
                      <a:pt x="663564" y="459506"/>
                      <a:pt x="640060" y="489077"/>
                      <a:pt x="624896" y="515614"/>
                    </a:cubicBezTo>
                    <a:cubicBezTo>
                      <a:pt x="609732" y="542151"/>
                      <a:pt x="596842" y="564139"/>
                      <a:pt x="597600" y="592951"/>
                    </a:cubicBezTo>
                    <a:cubicBezTo>
                      <a:pt x="598358" y="621763"/>
                      <a:pt x="615039" y="652091"/>
                      <a:pt x="629445" y="688485"/>
                    </a:cubicBezTo>
                    <a:cubicBezTo>
                      <a:pt x="643851" y="724879"/>
                      <a:pt x="734078" y="790843"/>
                      <a:pt x="684036" y="811315"/>
                    </a:cubicBezTo>
                    <a:cubicBezTo>
                      <a:pt x="633994" y="831787"/>
                      <a:pt x="395158" y="828754"/>
                      <a:pt x="329194" y="811315"/>
                    </a:cubicBezTo>
                    <a:cubicBezTo>
                      <a:pt x="263230" y="793876"/>
                      <a:pt x="276878" y="740043"/>
                      <a:pt x="288251" y="706682"/>
                    </a:cubicBezTo>
                    <a:cubicBezTo>
                      <a:pt x="299624" y="673321"/>
                      <a:pt x="370896" y="646026"/>
                      <a:pt x="397433" y="611148"/>
                    </a:cubicBezTo>
                    <a:cubicBezTo>
                      <a:pt x="423970" y="576271"/>
                      <a:pt x="430794" y="514097"/>
                      <a:pt x="447475" y="497417"/>
                    </a:cubicBezTo>
                    <a:cubicBezTo>
                      <a:pt x="464156" y="480737"/>
                      <a:pt x="480078" y="517131"/>
                      <a:pt x="497517" y="511065"/>
                    </a:cubicBezTo>
                    <a:cubicBezTo>
                      <a:pt x="514956" y="504999"/>
                      <a:pt x="551350" y="484527"/>
                      <a:pt x="552108" y="461023"/>
                    </a:cubicBezTo>
                    <a:cubicBezTo>
                      <a:pt x="552866" y="437519"/>
                      <a:pt x="520263" y="396575"/>
                      <a:pt x="502066" y="370038"/>
                    </a:cubicBezTo>
                    <a:cubicBezTo>
                      <a:pt x="483869" y="343501"/>
                      <a:pt x="464913" y="320754"/>
                      <a:pt x="442925" y="301799"/>
                    </a:cubicBezTo>
                    <a:cubicBezTo>
                      <a:pt x="420937" y="282844"/>
                      <a:pt x="399707" y="279052"/>
                      <a:pt x="370137" y="256306"/>
                    </a:cubicBezTo>
                    <a:cubicBezTo>
                      <a:pt x="340567" y="233560"/>
                      <a:pt x="315547" y="188825"/>
                      <a:pt x="265505" y="165321"/>
                    </a:cubicBezTo>
                    <a:cubicBezTo>
                      <a:pt x="215463" y="141817"/>
                      <a:pt x="113863" y="131960"/>
                      <a:pt x="69887" y="115280"/>
                    </a:cubicBezTo>
                    <a:cubicBezTo>
                      <a:pt x="25911" y="98600"/>
                      <a:pt x="6197" y="82677"/>
                      <a:pt x="1648" y="65238"/>
                    </a:cubicBezTo>
                    <a:cubicBezTo>
                      <a:pt x="-2901" y="47799"/>
                      <a:pt x="-627" y="18987"/>
                      <a:pt x="42591" y="10647"/>
                    </a:cubicBezTo>
                    <a:cubicBezTo>
                      <a:pt x="85809" y="2307"/>
                      <a:pt x="216221" y="-6034"/>
                      <a:pt x="260955" y="6097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25" name="Agrupar 24"/>
              <p:cNvGrpSpPr/>
              <p:nvPr/>
            </p:nvGrpSpPr>
            <p:grpSpPr>
              <a:xfrm>
                <a:off x="2808000" y="2640732"/>
                <a:ext cx="1080000" cy="810000"/>
                <a:chOff x="2853056" y="2640732"/>
                <a:chExt cx="1080000" cy="810000"/>
              </a:xfrm>
            </p:grpSpPr>
            <p:pic>
              <p:nvPicPr>
                <p:cNvPr id="45" name="Picture 3" descr="H:\NEW FOTOS_DDC diet_NEW PANEL\2024A03_WT 6_2.jpg"/>
                <p:cNvPicPr>
                  <a:picLocks noChangeAspect="1" noChangeArrowheads="1"/>
                </p:cNvPicPr>
                <p:nvPr/>
              </p:nvPicPr>
              <p:blipFill>
                <a:blip r:embed="rId19" cstate="print">
                  <a:extLst>
                    <a:ext uri="{BEBA8EAE-BF5A-486C-A8C5-ECC9F3942E4B}">
                      <a14:imgProps xmlns:a14="http://schemas.microsoft.com/office/drawing/2010/main">
                        <a14:imgLayer r:embed="rId20">
                          <a14:imgEffect>
                            <a14:sharpenSoften amount="36000"/>
                          </a14:imgEffect>
                          <a14:imgEffect>
                            <a14:colorTemperature colorTemp="6080"/>
                          </a14:imgEffect>
                          <a14:imgEffect>
                            <a14:brightnessContrast bright="18000" contrast="13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53056" y="2640732"/>
                  <a:ext cx="1080000" cy="81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87" name="Conector recto 86"/>
                <p:cNvCxnSpPr/>
                <p:nvPr/>
              </p:nvCxnSpPr>
              <p:spPr>
                <a:xfrm>
                  <a:off x="3675947" y="3408437"/>
                  <a:ext cx="216024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Forma libre 10"/>
                <p:cNvSpPr/>
                <p:nvPr/>
              </p:nvSpPr>
              <p:spPr>
                <a:xfrm>
                  <a:off x="3009080" y="2803039"/>
                  <a:ext cx="909279" cy="631474"/>
                </a:xfrm>
                <a:custGeom>
                  <a:avLst/>
                  <a:gdLst>
                    <a:gd name="connsiteX0" fmla="*/ 144665 w 909279"/>
                    <a:gd name="connsiteY0" fmla="*/ 67540 h 631474"/>
                    <a:gd name="connsiteX1" fmla="*/ 226551 w 909279"/>
                    <a:gd name="connsiteY1" fmla="*/ 44794 h 631474"/>
                    <a:gd name="connsiteX2" fmla="*/ 281142 w 909279"/>
                    <a:gd name="connsiteY2" fmla="*/ 76639 h 631474"/>
                    <a:gd name="connsiteX3" fmla="*/ 353931 w 909279"/>
                    <a:gd name="connsiteY3" fmla="*/ 131230 h 631474"/>
                    <a:gd name="connsiteX4" fmla="*/ 413071 w 909279"/>
                    <a:gd name="connsiteY4" fmla="*/ 172173 h 631474"/>
                    <a:gd name="connsiteX5" fmla="*/ 467662 w 909279"/>
                    <a:gd name="connsiteY5" fmla="*/ 113033 h 631474"/>
                    <a:gd name="connsiteX6" fmla="*/ 535901 w 909279"/>
                    <a:gd name="connsiteY6" fmla="*/ 99385 h 631474"/>
                    <a:gd name="connsiteX7" fmla="*/ 526802 w 909279"/>
                    <a:gd name="connsiteY7" fmla="*/ 12949 h 631474"/>
                    <a:gd name="connsiteX8" fmla="*/ 590492 w 909279"/>
                    <a:gd name="connsiteY8" fmla="*/ 8400 h 631474"/>
                    <a:gd name="connsiteX9" fmla="*/ 626886 w 909279"/>
                    <a:gd name="connsiteY9" fmla="*/ 90286 h 631474"/>
                    <a:gd name="connsiteX10" fmla="*/ 672378 w 909279"/>
                    <a:gd name="connsiteY10" fmla="*/ 99385 h 631474"/>
                    <a:gd name="connsiteX11" fmla="*/ 722420 w 909279"/>
                    <a:gd name="connsiteY11" fmla="*/ 26597 h 631474"/>
                    <a:gd name="connsiteX12" fmla="*/ 827053 w 909279"/>
                    <a:gd name="connsiteY12" fmla="*/ 3851 h 631474"/>
                    <a:gd name="connsiteX13" fmla="*/ 831602 w 909279"/>
                    <a:gd name="connsiteY13" fmla="*/ 67540 h 631474"/>
                    <a:gd name="connsiteX14" fmla="*/ 827053 w 909279"/>
                    <a:gd name="connsiteY14" fmla="*/ 176722 h 631474"/>
                    <a:gd name="connsiteX15" fmla="*/ 886193 w 909279"/>
                    <a:gd name="connsiteY15" fmla="*/ 167624 h 631474"/>
                    <a:gd name="connsiteX16" fmla="*/ 867996 w 909279"/>
                    <a:gd name="connsiteY16" fmla="*/ 231313 h 631474"/>
                    <a:gd name="connsiteX17" fmla="*/ 867996 w 909279"/>
                    <a:gd name="connsiteY17" fmla="*/ 331397 h 631474"/>
                    <a:gd name="connsiteX18" fmla="*/ 831602 w 909279"/>
                    <a:gd name="connsiteY18" fmla="*/ 363242 h 631474"/>
                    <a:gd name="connsiteX19" fmla="*/ 904390 w 909279"/>
                    <a:gd name="connsiteY19" fmla="*/ 354143 h 631474"/>
                    <a:gd name="connsiteX20" fmla="*/ 895292 w 909279"/>
                    <a:gd name="connsiteY20" fmla="*/ 490621 h 631474"/>
                    <a:gd name="connsiteX21" fmla="*/ 836151 w 909279"/>
                    <a:gd name="connsiteY21" fmla="*/ 495170 h 631474"/>
                    <a:gd name="connsiteX22" fmla="*/ 790659 w 909279"/>
                    <a:gd name="connsiteY22" fmla="*/ 436030 h 631474"/>
                    <a:gd name="connsiteX23" fmla="*/ 708772 w 909279"/>
                    <a:gd name="connsiteY23" fmla="*/ 408734 h 631474"/>
                    <a:gd name="connsiteX24" fmla="*/ 649632 w 909279"/>
                    <a:gd name="connsiteY24" fmla="*/ 499719 h 631474"/>
                    <a:gd name="connsiteX25" fmla="*/ 654181 w 909279"/>
                    <a:gd name="connsiteY25" fmla="*/ 613451 h 631474"/>
                    <a:gd name="connsiteX26" fmla="*/ 454014 w 909279"/>
                    <a:gd name="connsiteY26" fmla="*/ 622549 h 631474"/>
                    <a:gd name="connsiteX27" fmla="*/ 490408 w 909279"/>
                    <a:gd name="connsiteY27" fmla="*/ 527015 h 631474"/>
                    <a:gd name="connsiteX28" fmla="*/ 572295 w 909279"/>
                    <a:gd name="connsiteY28" fmla="*/ 567958 h 631474"/>
                    <a:gd name="connsiteX29" fmla="*/ 581393 w 909279"/>
                    <a:gd name="connsiteY29" fmla="*/ 467874 h 631474"/>
                    <a:gd name="connsiteX30" fmla="*/ 526802 w 909279"/>
                    <a:gd name="connsiteY30" fmla="*/ 431480 h 631474"/>
                    <a:gd name="connsiteX31" fmla="*/ 572295 w 909279"/>
                    <a:gd name="connsiteY31" fmla="*/ 340495 h 631474"/>
                    <a:gd name="connsiteX32" fmla="*/ 540450 w 909279"/>
                    <a:gd name="connsiteY32" fmla="*/ 290454 h 631474"/>
                    <a:gd name="connsiteX33" fmla="*/ 549548 w 909279"/>
                    <a:gd name="connsiteY33" fmla="*/ 213116 h 631474"/>
                    <a:gd name="connsiteX34" fmla="*/ 408522 w 909279"/>
                    <a:gd name="connsiteY34" fmla="*/ 254060 h 631474"/>
                    <a:gd name="connsiteX35" fmla="*/ 340283 w 909279"/>
                    <a:gd name="connsiteY35" fmla="*/ 190370 h 631474"/>
                    <a:gd name="connsiteX36" fmla="*/ 308438 w 909279"/>
                    <a:gd name="connsiteY36" fmla="*/ 167624 h 631474"/>
                    <a:gd name="connsiteX37" fmla="*/ 249298 w 909279"/>
                    <a:gd name="connsiteY37" fmla="*/ 235862 h 631474"/>
                    <a:gd name="connsiteX38" fmla="*/ 203805 w 909279"/>
                    <a:gd name="connsiteY38" fmla="*/ 317749 h 631474"/>
                    <a:gd name="connsiteX39" fmla="*/ 103722 w 909279"/>
                    <a:gd name="connsiteY39" fmla="*/ 304101 h 631474"/>
                    <a:gd name="connsiteX40" fmla="*/ 26384 w 909279"/>
                    <a:gd name="connsiteY40" fmla="*/ 263158 h 631474"/>
                    <a:gd name="connsiteX41" fmla="*/ 3638 w 909279"/>
                    <a:gd name="connsiteY41" fmla="*/ 185821 h 631474"/>
                    <a:gd name="connsiteX42" fmla="*/ 94623 w 909279"/>
                    <a:gd name="connsiteY42" fmla="*/ 99385 h 631474"/>
                    <a:gd name="connsiteX43" fmla="*/ 144665 w 909279"/>
                    <a:gd name="connsiteY43" fmla="*/ 67540 h 631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909279" h="631474">
                      <a:moveTo>
                        <a:pt x="144665" y="67540"/>
                      </a:moveTo>
                      <a:cubicBezTo>
                        <a:pt x="166653" y="58441"/>
                        <a:pt x="203805" y="43278"/>
                        <a:pt x="226551" y="44794"/>
                      </a:cubicBezTo>
                      <a:cubicBezTo>
                        <a:pt x="249297" y="46310"/>
                        <a:pt x="259912" y="62233"/>
                        <a:pt x="281142" y="76639"/>
                      </a:cubicBezTo>
                      <a:cubicBezTo>
                        <a:pt x="302372" y="91045"/>
                        <a:pt x="331943" y="115308"/>
                        <a:pt x="353931" y="131230"/>
                      </a:cubicBezTo>
                      <a:cubicBezTo>
                        <a:pt x="375919" y="147152"/>
                        <a:pt x="394116" y="175206"/>
                        <a:pt x="413071" y="172173"/>
                      </a:cubicBezTo>
                      <a:cubicBezTo>
                        <a:pt x="432026" y="169140"/>
                        <a:pt x="447190" y="125164"/>
                        <a:pt x="467662" y="113033"/>
                      </a:cubicBezTo>
                      <a:cubicBezTo>
                        <a:pt x="488134" y="100902"/>
                        <a:pt x="526044" y="116066"/>
                        <a:pt x="535901" y="99385"/>
                      </a:cubicBezTo>
                      <a:cubicBezTo>
                        <a:pt x="545758" y="82704"/>
                        <a:pt x="517704" y="28113"/>
                        <a:pt x="526802" y="12949"/>
                      </a:cubicBezTo>
                      <a:cubicBezTo>
                        <a:pt x="535900" y="-2215"/>
                        <a:pt x="573811" y="-4490"/>
                        <a:pt x="590492" y="8400"/>
                      </a:cubicBezTo>
                      <a:cubicBezTo>
                        <a:pt x="607173" y="21290"/>
                        <a:pt x="613238" y="75122"/>
                        <a:pt x="626886" y="90286"/>
                      </a:cubicBezTo>
                      <a:cubicBezTo>
                        <a:pt x="640534" y="105450"/>
                        <a:pt x="656456" y="110000"/>
                        <a:pt x="672378" y="99385"/>
                      </a:cubicBezTo>
                      <a:cubicBezTo>
                        <a:pt x="688300" y="88770"/>
                        <a:pt x="696641" y="42519"/>
                        <a:pt x="722420" y="26597"/>
                      </a:cubicBezTo>
                      <a:cubicBezTo>
                        <a:pt x="748199" y="10675"/>
                        <a:pt x="808856" y="-2973"/>
                        <a:pt x="827053" y="3851"/>
                      </a:cubicBezTo>
                      <a:cubicBezTo>
                        <a:pt x="845250" y="10675"/>
                        <a:pt x="831602" y="38728"/>
                        <a:pt x="831602" y="67540"/>
                      </a:cubicBezTo>
                      <a:cubicBezTo>
                        <a:pt x="831602" y="96352"/>
                        <a:pt x="817955" y="160041"/>
                        <a:pt x="827053" y="176722"/>
                      </a:cubicBezTo>
                      <a:cubicBezTo>
                        <a:pt x="836152" y="193403"/>
                        <a:pt x="879369" y="158526"/>
                        <a:pt x="886193" y="167624"/>
                      </a:cubicBezTo>
                      <a:cubicBezTo>
                        <a:pt x="893017" y="176722"/>
                        <a:pt x="871029" y="204018"/>
                        <a:pt x="867996" y="231313"/>
                      </a:cubicBezTo>
                      <a:cubicBezTo>
                        <a:pt x="864963" y="258608"/>
                        <a:pt x="874062" y="309409"/>
                        <a:pt x="867996" y="331397"/>
                      </a:cubicBezTo>
                      <a:cubicBezTo>
                        <a:pt x="861930" y="353385"/>
                        <a:pt x="825536" y="359451"/>
                        <a:pt x="831602" y="363242"/>
                      </a:cubicBezTo>
                      <a:cubicBezTo>
                        <a:pt x="837668" y="367033"/>
                        <a:pt x="893775" y="332913"/>
                        <a:pt x="904390" y="354143"/>
                      </a:cubicBezTo>
                      <a:cubicBezTo>
                        <a:pt x="915005" y="375373"/>
                        <a:pt x="906665" y="467117"/>
                        <a:pt x="895292" y="490621"/>
                      </a:cubicBezTo>
                      <a:cubicBezTo>
                        <a:pt x="883919" y="514125"/>
                        <a:pt x="853590" y="504268"/>
                        <a:pt x="836151" y="495170"/>
                      </a:cubicBezTo>
                      <a:cubicBezTo>
                        <a:pt x="818712" y="486072"/>
                        <a:pt x="811889" y="450436"/>
                        <a:pt x="790659" y="436030"/>
                      </a:cubicBezTo>
                      <a:cubicBezTo>
                        <a:pt x="769429" y="421624"/>
                        <a:pt x="732276" y="398119"/>
                        <a:pt x="708772" y="408734"/>
                      </a:cubicBezTo>
                      <a:cubicBezTo>
                        <a:pt x="685268" y="419349"/>
                        <a:pt x="658731" y="465600"/>
                        <a:pt x="649632" y="499719"/>
                      </a:cubicBezTo>
                      <a:cubicBezTo>
                        <a:pt x="640534" y="533839"/>
                        <a:pt x="686784" y="592979"/>
                        <a:pt x="654181" y="613451"/>
                      </a:cubicBezTo>
                      <a:cubicBezTo>
                        <a:pt x="621578" y="633923"/>
                        <a:pt x="481309" y="636955"/>
                        <a:pt x="454014" y="622549"/>
                      </a:cubicBezTo>
                      <a:cubicBezTo>
                        <a:pt x="426719" y="608143"/>
                        <a:pt x="470695" y="536114"/>
                        <a:pt x="490408" y="527015"/>
                      </a:cubicBezTo>
                      <a:cubicBezTo>
                        <a:pt x="510122" y="517917"/>
                        <a:pt x="557131" y="577815"/>
                        <a:pt x="572295" y="567958"/>
                      </a:cubicBezTo>
                      <a:cubicBezTo>
                        <a:pt x="587459" y="558101"/>
                        <a:pt x="588975" y="490620"/>
                        <a:pt x="581393" y="467874"/>
                      </a:cubicBezTo>
                      <a:cubicBezTo>
                        <a:pt x="573811" y="445128"/>
                        <a:pt x="528318" y="452710"/>
                        <a:pt x="526802" y="431480"/>
                      </a:cubicBezTo>
                      <a:cubicBezTo>
                        <a:pt x="525286" y="410250"/>
                        <a:pt x="570020" y="363999"/>
                        <a:pt x="572295" y="340495"/>
                      </a:cubicBezTo>
                      <a:cubicBezTo>
                        <a:pt x="574570" y="316991"/>
                        <a:pt x="544241" y="311684"/>
                        <a:pt x="540450" y="290454"/>
                      </a:cubicBezTo>
                      <a:cubicBezTo>
                        <a:pt x="536659" y="269224"/>
                        <a:pt x="571536" y="219182"/>
                        <a:pt x="549548" y="213116"/>
                      </a:cubicBezTo>
                      <a:cubicBezTo>
                        <a:pt x="527560" y="207050"/>
                        <a:pt x="443399" y="257851"/>
                        <a:pt x="408522" y="254060"/>
                      </a:cubicBezTo>
                      <a:cubicBezTo>
                        <a:pt x="373645" y="250269"/>
                        <a:pt x="356964" y="204776"/>
                        <a:pt x="340283" y="190370"/>
                      </a:cubicBezTo>
                      <a:cubicBezTo>
                        <a:pt x="323602" y="175964"/>
                        <a:pt x="323602" y="160042"/>
                        <a:pt x="308438" y="167624"/>
                      </a:cubicBezTo>
                      <a:cubicBezTo>
                        <a:pt x="293274" y="175206"/>
                        <a:pt x="266737" y="210841"/>
                        <a:pt x="249298" y="235862"/>
                      </a:cubicBezTo>
                      <a:cubicBezTo>
                        <a:pt x="231859" y="260883"/>
                        <a:pt x="228068" y="306376"/>
                        <a:pt x="203805" y="317749"/>
                      </a:cubicBezTo>
                      <a:cubicBezTo>
                        <a:pt x="179542" y="329122"/>
                        <a:pt x="133292" y="313199"/>
                        <a:pt x="103722" y="304101"/>
                      </a:cubicBezTo>
                      <a:cubicBezTo>
                        <a:pt x="74152" y="295003"/>
                        <a:pt x="43065" y="282871"/>
                        <a:pt x="26384" y="263158"/>
                      </a:cubicBezTo>
                      <a:cubicBezTo>
                        <a:pt x="9703" y="243445"/>
                        <a:pt x="-7735" y="213116"/>
                        <a:pt x="3638" y="185821"/>
                      </a:cubicBezTo>
                      <a:cubicBezTo>
                        <a:pt x="15011" y="158526"/>
                        <a:pt x="71119" y="117582"/>
                        <a:pt x="94623" y="99385"/>
                      </a:cubicBezTo>
                      <a:cubicBezTo>
                        <a:pt x="118127" y="81188"/>
                        <a:pt x="122677" y="76639"/>
                        <a:pt x="144665" y="6754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sp>
            <p:nvSpPr>
              <p:cNvPr id="12" name="Forma libre 11"/>
              <p:cNvSpPr/>
              <p:nvPr/>
            </p:nvSpPr>
            <p:spPr>
              <a:xfrm>
                <a:off x="1749880" y="3610066"/>
                <a:ext cx="909121" cy="733025"/>
              </a:xfrm>
              <a:custGeom>
                <a:avLst/>
                <a:gdLst>
                  <a:gd name="connsiteX0" fmla="*/ 343371 w 909121"/>
                  <a:gd name="connsiteY0" fmla="*/ 261349 h 733025"/>
                  <a:gd name="connsiteX1" fmla="*/ 511694 w 909121"/>
                  <a:gd name="connsiteY1" fmla="*/ 165815 h 733025"/>
                  <a:gd name="connsiteX2" fmla="*/ 575383 w 909121"/>
                  <a:gd name="connsiteY2" fmla="*/ 74830 h 733025"/>
                  <a:gd name="connsiteX3" fmla="*/ 639073 w 909121"/>
                  <a:gd name="connsiteY3" fmla="*/ 6591 h 733025"/>
                  <a:gd name="connsiteX4" fmla="*/ 725509 w 909121"/>
                  <a:gd name="connsiteY4" fmla="*/ 11140 h 733025"/>
                  <a:gd name="connsiteX5" fmla="*/ 752804 w 909121"/>
                  <a:gd name="connsiteY5" fmla="*/ 2041 h 733025"/>
                  <a:gd name="connsiteX6" fmla="*/ 825592 w 909121"/>
                  <a:gd name="connsiteY6" fmla="*/ 56633 h 733025"/>
                  <a:gd name="connsiteX7" fmla="*/ 866535 w 909121"/>
                  <a:gd name="connsiteY7" fmla="*/ 152167 h 733025"/>
                  <a:gd name="connsiteX8" fmla="*/ 907479 w 909121"/>
                  <a:gd name="connsiteY8" fmla="*/ 243152 h 733025"/>
                  <a:gd name="connsiteX9" fmla="*/ 807395 w 909121"/>
                  <a:gd name="connsiteY9" fmla="*/ 306841 h 733025"/>
                  <a:gd name="connsiteX10" fmla="*/ 739156 w 909121"/>
                  <a:gd name="connsiteY10" fmla="*/ 274997 h 733025"/>
                  <a:gd name="connsiteX11" fmla="*/ 757353 w 909121"/>
                  <a:gd name="connsiteY11" fmla="*/ 370531 h 733025"/>
                  <a:gd name="connsiteX12" fmla="*/ 625425 w 909121"/>
                  <a:gd name="connsiteY12" fmla="*/ 425122 h 733025"/>
                  <a:gd name="connsiteX13" fmla="*/ 575383 w 909121"/>
                  <a:gd name="connsiteY13" fmla="*/ 502459 h 733025"/>
                  <a:gd name="connsiteX14" fmla="*/ 461652 w 909121"/>
                  <a:gd name="connsiteY14" fmla="*/ 611641 h 733025"/>
                  <a:gd name="connsiteX15" fmla="*/ 384315 w 909121"/>
                  <a:gd name="connsiteY15" fmla="*/ 675331 h 733025"/>
                  <a:gd name="connsiteX16" fmla="*/ 284231 w 909121"/>
                  <a:gd name="connsiteY16" fmla="*/ 729922 h 733025"/>
                  <a:gd name="connsiteX17" fmla="*/ 143204 w 909121"/>
                  <a:gd name="connsiteY17" fmla="*/ 720824 h 733025"/>
                  <a:gd name="connsiteX18" fmla="*/ 34022 w 909121"/>
                  <a:gd name="connsiteY18" fmla="*/ 675331 h 733025"/>
                  <a:gd name="connsiteX19" fmla="*/ 2177 w 909121"/>
                  <a:gd name="connsiteY19" fmla="*/ 575247 h 733025"/>
                  <a:gd name="connsiteX20" fmla="*/ 84064 w 909121"/>
                  <a:gd name="connsiteY20" fmla="*/ 525206 h 733025"/>
                  <a:gd name="connsiteX21" fmla="*/ 152303 w 909121"/>
                  <a:gd name="connsiteY21" fmla="*/ 443319 h 733025"/>
                  <a:gd name="connsiteX22" fmla="*/ 225091 w 909121"/>
                  <a:gd name="connsiteY22" fmla="*/ 443319 h 733025"/>
                  <a:gd name="connsiteX23" fmla="*/ 343371 w 909121"/>
                  <a:gd name="connsiteY23" fmla="*/ 261349 h 733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09121" h="733025">
                    <a:moveTo>
                      <a:pt x="343371" y="261349"/>
                    </a:moveTo>
                    <a:cubicBezTo>
                      <a:pt x="391138" y="215098"/>
                      <a:pt x="473025" y="196901"/>
                      <a:pt x="511694" y="165815"/>
                    </a:cubicBezTo>
                    <a:cubicBezTo>
                      <a:pt x="550363" y="134729"/>
                      <a:pt x="554153" y="101367"/>
                      <a:pt x="575383" y="74830"/>
                    </a:cubicBezTo>
                    <a:cubicBezTo>
                      <a:pt x="596613" y="48293"/>
                      <a:pt x="614052" y="17206"/>
                      <a:pt x="639073" y="6591"/>
                    </a:cubicBezTo>
                    <a:cubicBezTo>
                      <a:pt x="664094" y="-4024"/>
                      <a:pt x="706554" y="11898"/>
                      <a:pt x="725509" y="11140"/>
                    </a:cubicBezTo>
                    <a:cubicBezTo>
                      <a:pt x="744464" y="10382"/>
                      <a:pt x="736124" y="-5541"/>
                      <a:pt x="752804" y="2041"/>
                    </a:cubicBezTo>
                    <a:cubicBezTo>
                      <a:pt x="769484" y="9623"/>
                      <a:pt x="806637" y="31612"/>
                      <a:pt x="825592" y="56633"/>
                    </a:cubicBezTo>
                    <a:cubicBezTo>
                      <a:pt x="844547" y="81654"/>
                      <a:pt x="852887" y="121081"/>
                      <a:pt x="866535" y="152167"/>
                    </a:cubicBezTo>
                    <a:cubicBezTo>
                      <a:pt x="880183" y="183253"/>
                      <a:pt x="917336" y="217373"/>
                      <a:pt x="907479" y="243152"/>
                    </a:cubicBezTo>
                    <a:cubicBezTo>
                      <a:pt x="897622" y="268931"/>
                      <a:pt x="835449" y="301534"/>
                      <a:pt x="807395" y="306841"/>
                    </a:cubicBezTo>
                    <a:cubicBezTo>
                      <a:pt x="779341" y="312148"/>
                      <a:pt x="747496" y="264382"/>
                      <a:pt x="739156" y="274997"/>
                    </a:cubicBezTo>
                    <a:cubicBezTo>
                      <a:pt x="730816" y="285612"/>
                      <a:pt x="776308" y="345510"/>
                      <a:pt x="757353" y="370531"/>
                    </a:cubicBezTo>
                    <a:cubicBezTo>
                      <a:pt x="738398" y="395552"/>
                      <a:pt x="655753" y="403134"/>
                      <a:pt x="625425" y="425122"/>
                    </a:cubicBezTo>
                    <a:cubicBezTo>
                      <a:pt x="595097" y="447110"/>
                      <a:pt x="602679" y="471372"/>
                      <a:pt x="575383" y="502459"/>
                    </a:cubicBezTo>
                    <a:cubicBezTo>
                      <a:pt x="548087" y="533546"/>
                      <a:pt x="493497" y="582829"/>
                      <a:pt x="461652" y="611641"/>
                    </a:cubicBezTo>
                    <a:cubicBezTo>
                      <a:pt x="429807" y="640453"/>
                      <a:pt x="413885" y="655618"/>
                      <a:pt x="384315" y="675331"/>
                    </a:cubicBezTo>
                    <a:cubicBezTo>
                      <a:pt x="354745" y="695044"/>
                      <a:pt x="324416" y="722340"/>
                      <a:pt x="284231" y="729922"/>
                    </a:cubicBezTo>
                    <a:cubicBezTo>
                      <a:pt x="244046" y="737504"/>
                      <a:pt x="184905" y="729922"/>
                      <a:pt x="143204" y="720824"/>
                    </a:cubicBezTo>
                    <a:cubicBezTo>
                      <a:pt x="101503" y="711726"/>
                      <a:pt x="57526" y="699594"/>
                      <a:pt x="34022" y="675331"/>
                    </a:cubicBezTo>
                    <a:cubicBezTo>
                      <a:pt x="10518" y="651068"/>
                      <a:pt x="-6163" y="600268"/>
                      <a:pt x="2177" y="575247"/>
                    </a:cubicBezTo>
                    <a:cubicBezTo>
                      <a:pt x="10517" y="550226"/>
                      <a:pt x="59043" y="547194"/>
                      <a:pt x="84064" y="525206"/>
                    </a:cubicBezTo>
                    <a:cubicBezTo>
                      <a:pt x="109085" y="503218"/>
                      <a:pt x="128799" y="456967"/>
                      <a:pt x="152303" y="443319"/>
                    </a:cubicBezTo>
                    <a:cubicBezTo>
                      <a:pt x="175807" y="429671"/>
                      <a:pt x="196279" y="469856"/>
                      <a:pt x="225091" y="443319"/>
                    </a:cubicBezTo>
                    <a:cubicBezTo>
                      <a:pt x="253903" y="416782"/>
                      <a:pt x="295604" y="307600"/>
                      <a:pt x="343371" y="261349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26" name="Agrupar 25"/>
              <p:cNvGrpSpPr/>
              <p:nvPr/>
            </p:nvGrpSpPr>
            <p:grpSpPr>
              <a:xfrm>
                <a:off x="2808000" y="3528000"/>
                <a:ext cx="1080000" cy="822582"/>
                <a:chOff x="2853056" y="3526332"/>
                <a:chExt cx="1080000" cy="822582"/>
              </a:xfrm>
            </p:grpSpPr>
            <p:pic>
              <p:nvPicPr>
                <p:cNvPr id="65" name="Picture 2" descr="H:\NEW FOTOS_DDC diet_NEW PANEL\HO 6 1008A03_2.jpg"/>
                <p:cNvPicPr>
                  <a:picLocks noChangeAspect="1" noChangeArrowheads="1"/>
                </p:cNvPicPr>
                <p:nvPr/>
              </p:nvPicPr>
              <p:blipFill>
                <a:blip r:embed="rId21" cstate="print">
                  <a:extLst>
                    <a:ext uri="{BEBA8EAE-BF5A-486C-A8C5-ECC9F3942E4B}">
                      <a14:imgProps xmlns:a14="http://schemas.microsoft.com/office/drawing/2010/main">
                        <a14:imgLayer r:embed="rId22">
                          <a14:imgEffect>
                            <a14:sharpenSoften amount="40000"/>
                          </a14:imgEffect>
                          <a14:imgEffect>
                            <a14:saturation sat="104000"/>
                          </a14:imgEffect>
                          <a14:imgEffect>
                            <a14:brightnessContrast bright="7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53056" y="3532043"/>
                  <a:ext cx="1080000" cy="81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90" name="Conector recto 89"/>
                <p:cNvCxnSpPr/>
                <p:nvPr/>
              </p:nvCxnSpPr>
              <p:spPr>
                <a:xfrm>
                  <a:off x="3675947" y="4302216"/>
                  <a:ext cx="216024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Forma libre 16"/>
                <p:cNvSpPr/>
                <p:nvPr/>
              </p:nvSpPr>
              <p:spPr>
                <a:xfrm>
                  <a:off x="3096348" y="3526332"/>
                  <a:ext cx="833149" cy="822582"/>
                </a:xfrm>
                <a:custGeom>
                  <a:avLst/>
                  <a:gdLst>
                    <a:gd name="connsiteX0" fmla="*/ 356249 w 833149"/>
                    <a:gd name="connsiteY0" fmla="*/ 206219 h 822582"/>
                    <a:gd name="connsiteX1" fmla="*/ 401220 w 833149"/>
                    <a:gd name="connsiteY1" fmla="*/ 228704 h 822582"/>
                    <a:gd name="connsiteX2" fmla="*/ 442443 w 833149"/>
                    <a:gd name="connsiteY2" fmla="*/ 172491 h 822582"/>
                    <a:gd name="connsiteX3" fmla="*/ 397472 w 833149"/>
                    <a:gd name="connsiteY3" fmla="*/ 116278 h 822582"/>
                    <a:gd name="connsiteX4" fmla="*/ 416210 w 833149"/>
                    <a:gd name="connsiteY4" fmla="*/ 41327 h 822582"/>
                    <a:gd name="connsiteX5" fmla="*/ 517394 w 833149"/>
                    <a:gd name="connsiteY5" fmla="*/ 104 h 822582"/>
                    <a:gd name="connsiteX6" fmla="*/ 498656 w 833149"/>
                    <a:gd name="connsiteY6" fmla="*/ 52570 h 822582"/>
                    <a:gd name="connsiteX7" fmla="*/ 524889 w 833149"/>
                    <a:gd name="connsiteY7" fmla="*/ 86298 h 822582"/>
                    <a:gd name="connsiteX8" fmla="*/ 543626 w 833149"/>
                    <a:gd name="connsiteY8" fmla="*/ 123773 h 822582"/>
                    <a:gd name="connsiteX9" fmla="*/ 491161 w 833149"/>
                    <a:gd name="connsiteY9" fmla="*/ 194976 h 822582"/>
                    <a:gd name="connsiteX10" fmla="*/ 431200 w 833149"/>
                    <a:gd name="connsiteY10" fmla="*/ 262432 h 822582"/>
                    <a:gd name="connsiteX11" fmla="*/ 536131 w 833149"/>
                    <a:gd name="connsiteY11" fmla="*/ 209966 h 822582"/>
                    <a:gd name="connsiteX12" fmla="*/ 637315 w 833149"/>
                    <a:gd name="connsiteY12" fmla="*/ 187481 h 822582"/>
                    <a:gd name="connsiteX13" fmla="*/ 648557 w 833149"/>
                    <a:gd name="connsiteY13" fmla="*/ 217461 h 822582"/>
                    <a:gd name="connsiteX14" fmla="*/ 644810 w 833149"/>
                    <a:gd name="connsiteY14" fmla="*/ 251189 h 822582"/>
                    <a:gd name="connsiteX15" fmla="*/ 701023 w 833149"/>
                    <a:gd name="connsiteY15" fmla="*/ 266179 h 822582"/>
                    <a:gd name="connsiteX16" fmla="*/ 596092 w 833149"/>
                    <a:gd name="connsiteY16" fmla="*/ 363616 h 822582"/>
                    <a:gd name="connsiteX17" fmla="*/ 648557 w 833149"/>
                    <a:gd name="connsiteY17" fmla="*/ 363616 h 822582"/>
                    <a:gd name="connsiteX18" fmla="*/ 671043 w 833149"/>
                    <a:gd name="connsiteY18" fmla="*/ 382353 h 822582"/>
                    <a:gd name="connsiteX19" fmla="*/ 701023 w 833149"/>
                    <a:gd name="connsiteY19" fmla="*/ 329888 h 822582"/>
                    <a:gd name="connsiteX20" fmla="*/ 787216 w 833149"/>
                    <a:gd name="connsiteY20" fmla="*/ 296160 h 822582"/>
                    <a:gd name="connsiteX21" fmla="*/ 828439 w 833149"/>
                    <a:gd name="connsiteY21" fmla="*/ 322393 h 822582"/>
                    <a:gd name="connsiteX22" fmla="*/ 802207 w 833149"/>
                    <a:gd name="connsiteY22" fmla="*/ 393596 h 822582"/>
                    <a:gd name="connsiteX23" fmla="*/ 802207 w 833149"/>
                    <a:gd name="connsiteY23" fmla="*/ 494779 h 822582"/>
                    <a:gd name="connsiteX24" fmla="*/ 731003 w 833149"/>
                    <a:gd name="connsiteY24" fmla="*/ 565983 h 822582"/>
                    <a:gd name="connsiteX25" fmla="*/ 779721 w 833149"/>
                    <a:gd name="connsiteY25" fmla="*/ 625943 h 822582"/>
                    <a:gd name="connsiteX26" fmla="*/ 798459 w 833149"/>
                    <a:gd name="connsiteY26" fmla="*/ 558488 h 822582"/>
                    <a:gd name="connsiteX27" fmla="*/ 824692 w 833149"/>
                    <a:gd name="connsiteY27" fmla="*/ 554740 h 822582"/>
                    <a:gd name="connsiteX28" fmla="*/ 832187 w 833149"/>
                    <a:gd name="connsiteY28" fmla="*/ 674661 h 822582"/>
                    <a:gd name="connsiteX29" fmla="*/ 805954 w 833149"/>
                    <a:gd name="connsiteY29" fmla="*/ 775845 h 822582"/>
                    <a:gd name="connsiteX30" fmla="*/ 704771 w 833149"/>
                    <a:gd name="connsiteY30" fmla="*/ 794583 h 822582"/>
                    <a:gd name="connsiteX31" fmla="*/ 652305 w 833149"/>
                    <a:gd name="connsiteY31" fmla="*/ 730875 h 822582"/>
                    <a:gd name="connsiteX32" fmla="*/ 618577 w 833149"/>
                    <a:gd name="connsiteY32" fmla="*/ 693399 h 822582"/>
                    <a:gd name="connsiteX33" fmla="*/ 562364 w 833149"/>
                    <a:gd name="connsiteY33" fmla="*/ 693399 h 822582"/>
                    <a:gd name="connsiteX34" fmla="*/ 569859 w 833149"/>
                    <a:gd name="connsiteY34" fmla="*/ 757107 h 822582"/>
                    <a:gd name="connsiteX35" fmla="*/ 584849 w 833149"/>
                    <a:gd name="connsiteY35" fmla="*/ 820816 h 822582"/>
                    <a:gd name="connsiteX36" fmla="*/ 494908 w 833149"/>
                    <a:gd name="connsiteY36" fmla="*/ 798330 h 822582"/>
                    <a:gd name="connsiteX37" fmla="*/ 494908 w 833149"/>
                    <a:gd name="connsiteY37" fmla="*/ 730875 h 822582"/>
                    <a:gd name="connsiteX38" fmla="*/ 517394 w 833149"/>
                    <a:gd name="connsiteY38" fmla="*/ 697147 h 822582"/>
                    <a:gd name="connsiteX39" fmla="*/ 453685 w 833149"/>
                    <a:gd name="connsiteY39" fmla="*/ 727127 h 822582"/>
                    <a:gd name="connsiteX40" fmla="*/ 382482 w 833149"/>
                    <a:gd name="connsiteY40" fmla="*/ 689652 h 822582"/>
                    <a:gd name="connsiteX41" fmla="*/ 311279 w 833149"/>
                    <a:gd name="connsiteY41" fmla="*/ 655924 h 822582"/>
                    <a:gd name="connsiteX42" fmla="*/ 221338 w 833149"/>
                    <a:gd name="connsiteY42" fmla="*/ 663419 h 822582"/>
                    <a:gd name="connsiteX43" fmla="*/ 221338 w 833149"/>
                    <a:gd name="connsiteY43" fmla="*/ 712137 h 822582"/>
                    <a:gd name="connsiteX44" fmla="*/ 303784 w 833149"/>
                    <a:gd name="connsiteY44" fmla="*/ 742117 h 822582"/>
                    <a:gd name="connsiteX45" fmla="*/ 374987 w 833149"/>
                    <a:gd name="connsiteY45" fmla="*/ 753360 h 822582"/>
                    <a:gd name="connsiteX46" fmla="*/ 311279 w 833149"/>
                    <a:gd name="connsiteY46" fmla="*/ 790835 h 822582"/>
                    <a:gd name="connsiteX47" fmla="*/ 168872 w 833149"/>
                    <a:gd name="connsiteY47" fmla="*/ 742117 h 822582"/>
                    <a:gd name="connsiteX48" fmla="*/ 93921 w 833149"/>
                    <a:gd name="connsiteY48" fmla="*/ 772098 h 822582"/>
                    <a:gd name="connsiteX49" fmla="*/ 45203 w 833149"/>
                    <a:gd name="connsiteY49" fmla="*/ 708389 h 822582"/>
                    <a:gd name="connsiteX50" fmla="*/ 123902 w 833149"/>
                    <a:gd name="connsiteY50" fmla="*/ 659671 h 822582"/>
                    <a:gd name="connsiteX51" fmla="*/ 247571 w 833149"/>
                    <a:gd name="connsiteY51" fmla="*/ 599711 h 822582"/>
                    <a:gd name="connsiteX52" fmla="*/ 150134 w 833149"/>
                    <a:gd name="connsiteY52" fmla="*/ 580973 h 822582"/>
                    <a:gd name="connsiteX53" fmla="*/ 78931 w 833149"/>
                    <a:gd name="connsiteY53" fmla="*/ 577225 h 822582"/>
                    <a:gd name="connsiteX54" fmla="*/ 78931 w 833149"/>
                    <a:gd name="connsiteY54" fmla="*/ 494779 h 822582"/>
                    <a:gd name="connsiteX55" fmla="*/ 60194 w 833149"/>
                    <a:gd name="connsiteY55" fmla="*/ 449809 h 822582"/>
                    <a:gd name="connsiteX56" fmla="*/ 48951 w 833149"/>
                    <a:gd name="connsiteY56" fmla="*/ 408586 h 822582"/>
                    <a:gd name="connsiteX57" fmla="*/ 233 w 833149"/>
                    <a:gd name="connsiteY57" fmla="*/ 382353 h 822582"/>
                    <a:gd name="connsiteX58" fmla="*/ 71436 w 833149"/>
                    <a:gd name="connsiteY58" fmla="*/ 389848 h 822582"/>
                    <a:gd name="connsiteX59" fmla="*/ 105164 w 833149"/>
                    <a:gd name="connsiteY59" fmla="*/ 393596 h 822582"/>
                    <a:gd name="connsiteX60" fmla="*/ 142639 w 833149"/>
                    <a:gd name="connsiteY60" fmla="*/ 356120 h 822582"/>
                    <a:gd name="connsiteX61" fmla="*/ 165125 w 833149"/>
                    <a:gd name="connsiteY61" fmla="*/ 296160 h 822582"/>
                    <a:gd name="connsiteX62" fmla="*/ 221338 w 833149"/>
                    <a:gd name="connsiteY62" fmla="*/ 296160 h 822582"/>
                    <a:gd name="connsiteX63" fmla="*/ 270056 w 833149"/>
                    <a:gd name="connsiteY63" fmla="*/ 232452 h 822582"/>
                    <a:gd name="connsiteX64" fmla="*/ 356249 w 833149"/>
                    <a:gd name="connsiteY64" fmla="*/ 206219 h 82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833149" h="822582">
                      <a:moveTo>
                        <a:pt x="356249" y="206219"/>
                      </a:moveTo>
                      <a:cubicBezTo>
                        <a:pt x="378110" y="205594"/>
                        <a:pt x="386854" y="234325"/>
                        <a:pt x="401220" y="228704"/>
                      </a:cubicBezTo>
                      <a:cubicBezTo>
                        <a:pt x="415586" y="223083"/>
                        <a:pt x="443068" y="191229"/>
                        <a:pt x="442443" y="172491"/>
                      </a:cubicBezTo>
                      <a:cubicBezTo>
                        <a:pt x="441818" y="153753"/>
                        <a:pt x="401844" y="138139"/>
                        <a:pt x="397472" y="116278"/>
                      </a:cubicBezTo>
                      <a:cubicBezTo>
                        <a:pt x="393100" y="94417"/>
                        <a:pt x="396223" y="60689"/>
                        <a:pt x="416210" y="41327"/>
                      </a:cubicBezTo>
                      <a:cubicBezTo>
                        <a:pt x="436197" y="21965"/>
                        <a:pt x="503653" y="-1770"/>
                        <a:pt x="517394" y="104"/>
                      </a:cubicBezTo>
                      <a:cubicBezTo>
                        <a:pt x="531135" y="1978"/>
                        <a:pt x="497407" y="38204"/>
                        <a:pt x="498656" y="52570"/>
                      </a:cubicBezTo>
                      <a:cubicBezTo>
                        <a:pt x="499905" y="66936"/>
                        <a:pt x="517394" y="74431"/>
                        <a:pt x="524889" y="86298"/>
                      </a:cubicBezTo>
                      <a:cubicBezTo>
                        <a:pt x="532384" y="98165"/>
                        <a:pt x="549247" y="105660"/>
                        <a:pt x="543626" y="123773"/>
                      </a:cubicBezTo>
                      <a:cubicBezTo>
                        <a:pt x="538005" y="141886"/>
                        <a:pt x="509899" y="171866"/>
                        <a:pt x="491161" y="194976"/>
                      </a:cubicBezTo>
                      <a:cubicBezTo>
                        <a:pt x="472423" y="218086"/>
                        <a:pt x="423705" y="259934"/>
                        <a:pt x="431200" y="262432"/>
                      </a:cubicBezTo>
                      <a:cubicBezTo>
                        <a:pt x="438695" y="264930"/>
                        <a:pt x="501779" y="222458"/>
                        <a:pt x="536131" y="209966"/>
                      </a:cubicBezTo>
                      <a:cubicBezTo>
                        <a:pt x="570484" y="197474"/>
                        <a:pt x="618577" y="186232"/>
                        <a:pt x="637315" y="187481"/>
                      </a:cubicBezTo>
                      <a:cubicBezTo>
                        <a:pt x="656053" y="188730"/>
                        <a:pt x="647308" y="206843"/>
                        <a:pt x="648557" y="217461"/>
                      </a:cubicBezTo>
                      <a:cubicBezTo>
                        <a:pt x="649806" y="228079"/>
                        <a:pt x="636066" y="243069"/>
                        <a:pt x="644810" y="251189"/>
                      </a:cubicBezTo>
                      <a:cubicBezTo>
                        <a:pt x="653554" y="259309"/>
                        <a:pt x="709143" y="247441"/>
                        <a:pt x="701023" y="266179"/>
                      </a:cubicBezTo>
                      <a:cubicBezTo>
                        <a:pt x="692903" y="284917"/>
                        <a:pt x="604836" y="347377"/>
                        <a:pt x="596092" y="363616"/>
                      </a:cubicBezTo>
                      <a:cubicBezTo>
                        <a:pt x="587348" y="379855"/>
                        <a:pt x="636065" y="360493"/>
                        <a:pt x="648557" y="363616"/>
                      </a:cubicBezTo>
                      <a:cubicBezTo>
                        <a:pt x="661049" y="366739"/>
                        <a:pt x="662299" y="387974"/>
                        <a:pt x="671043" y="382353"/>
                      </a:cubicBezTo>
                      <a:cubicBezTo>
                        <a:pt x="679787" y="376732"/>
                        <a:pt x="681661" y="344254"/>
                        <a:pt x="701023" y="329888"/>
                      </a:cubicBezTo>
                      <a:cubicBezTo>
                        <a:pt x="720385" y="315522"/>
                        <a:pt x="765980" y="297409"/>
                        <a:pt x="787216" y="296160"/>
                      </a:cubicBezTo>
                      <a:cubicBezTo>
                        <a:pt x="808452" y="294911"/>
                        <a:pt x="825941" y="306154"/>
                        <a:pt x="828439" y="322393"/>
                      </a:cubicBezTo>
                      <a:cubicBezTo>
                        <a:pt x="830937" y="338632"/>
                        <a:pt x="806579" y="364865"/>
                        <a:pt x="802207" y="393596"/>
                      </a:cubicBezTo>
                      <a:cubicBezTo>
                        <a:pt x="797835" y="422327"/>
                        <a:pt x="814074" y="466048"/>
                        <a:pt x="802207" y="494779"/>
                      </a:cubicBezTo>
                      <a:cubicBezTo>
                        <a:pt x="790340" y="523510"/>
                        <a:pt x="734751" y="544122"/>
                        <a:pt x="731003" y="565983"/>
                      </a:cubicBezTo>
                      <a:cubicBezTo>
                        <a:pt x="727255" y="587844"/>
                        <a:pt x="768478" y="627192"/>
                        <a:pt x="779721" y="625943"/>
                      </a:cubicBezTo>
                      <a:cubicBezTo>
                        <a:pt x="790964" y="624694"/>
                        <a:pt x="790964" y="570355"/>
                        <a:pt x="798459" y="558488"/>
                      </a:cubicBezTo>
                      <a:cubicBezTo>
                        <a:pt x="805954" y="546621"/>
                        <a:pt x="819071" y="535378"/>
                        <a:pt x="824692" y="554740"/>
                      </a:cubicBezTo>
                      <a:cubicBezTo>
                        <a:pt x="830313" y="574102"/>
                        <a:pt x="835310" y="637810"/>
                        <a:pt x="832187" y="674661"/>
                      </a:cubicBezTo>
                      <a:cubicBezTo>
                        <a:pt x="829064" y="711512"/>
                        <a:pt x="827190" y="755858"/>
                        <a:pt x="805954" y="775845"/>
                      </a:cubicBezTo>
                      <a:cubicBezTo>
                        <a:pt x="784718" y="795832"/>
                        <a:pt x="730379" y="802078"/>
                        <a:pt x="704771" y="794583"/>
                      </a:cubicBezTo>
                      <a:cubicBezTo>
                        <a:pt x="679163" y="787088"/>
                        <a:pt x="666671" y="747739"/>
                        <a:pt x="652305" y="730875"/>
                      </a:cubicBezTo>
                      <a:cubicBezTo>
                        <a:pt x="637939" y="714011"/>
                        <a:pt x="633567" y="699645"/>
                        <a:pt x="618577" y="693399"/>
                      </a:cubicBezTo>
                      <a:cubicBezTo>
                        <a:pt x="603587" y="687153"/>
                        <a:pt x="570484" y="682781"/>
                        <a:pt x="562364" y="693399"/>
                      </a:cubicBezTo>
                      <a:cubicBezTo>
                        <a:pt x="554244" y="704017"/>
                        <a:pt x="566112" y="735871"/>
                        <a:pt x="569859" y="757107"/>
                      </a:cubicBezTo>
                      <a:cubicBezTo>
                        <a:pt x="573606" y="778343"/>
                        <a:pt x="597341" y="813946"/>
                        <a:pt x="584849" y="820816"/>
                      </a:cubicBezTo>
                      <a:cubicBezTo>
                        <a:pt x="572357" y="827686"/>
                        <a:pt x="509898" y="813320"/>
                        <a:pt x="494908" y="798330"/>
                      </a:cubicBezTo>
                      <a:cubicBezTo>
                        <a:pt x="479918" y="783340"/>
                        <a:pt x="491160" y="747739"/>
                        <a:pt x="494908" y="730875"/>
                      </a:cubicBezTo>
                      <a:cubicBezTo>
                        <a:pt x="498656" y="714011"/>
                        <a:pt x="524264" y="697772"/>
                        <a:pt x="517394" y="697147"/>
                      </a:cubicBezTo>
                      <a:cubicBezTo>
                        <a:pt x="510524" y="696522"/>
                        <a:pt x="476170" y="728376"/>
                        <a:pt x="453685" y="727127"/>
                      </a:cubicBezTo>
                      <a:cubicBezTo>
                        <a:pt x="431200" y="725878"/>
                        <a:pt x="406216" y="701519"/>
                        <a:pt x="382482" y="689652"/>
                      </a:cubicBezTo>
                      <a:cubicBezTo>
                        <a:pt x="358748" y="677785"/>
                        <a:pt x="338136" y="660296"/>
                        <a:pt x="311279" y="655924"/>
                      </a:cubicBezTo>
                      <a:cubicBezTo>
                        <a:pt x="284422" y="651552"/>
                        <a:pt x="236328" y="654050"/>
                        <a:pt x="221338" y="663419"/>
                      </a:cubicBezTo>
                      <a:cubicBezTo>
                        <a:pt x="206348" y="672788"/>
                        <a:pt x="207597" y="699021"/>
                        <a:pt x="221338" y="712137"/>
                      </a:cubicBezTo>
                      <a:cubicBezTo>
                        <a:pt x="235079" y="725253"/>
                        <a:pt x="278176" y="735246"/>
                        <a:pt x="303784" y="742117"/>
                      </a:cubicBezTo>
                      <a:cubicBezTo>
                        <a:pt x="329392" y="748988"/>
                        <a:pt x="373738" y="745240"/>
                        <a:pt x="374987" y="753360"/>
                      </a:cubicBezTo>
                      <a:cubicBezTo>
                        <a:pt x="376236" y="761480"/>
                        <a:pt x="345631" y="792709"/>
                        <a:pt x="311279" y="790835"/>
                      </a:cubicBezTo>
                      <a:cubicBezTo>
                        <a:pt x="276927" y="788961"/>
                        <a:pt x="205098" y="745240"/>
                        <a:pt x="168872" y="742117"/>
                      </a:cubicBezTo>
                      <a:cubicBezTo>
                        <a:pt x="132646" y="738994"/>
                        <a:pt x="114532" y="777719"/>
                        <a:pt x="93921" y="772098"/>
                      </a:cubicBezTo>
                      <a:cubicBezTo>
                        <a:pt x="73310" y="766477"/>
                        <a:pt x="40206" y="727127"/>
                        <a:pt x="45203" y="708389"/>
                      </a:cubicBezTo>
                      <a:cubicBezTo>
                        <a:pt x="50200" y="689651"/>
                        <a:pt x="90174" y="677784"/>
                        <a:pt x="123902" y="659671"/>
                      </a:cubicBezTo>
                      <a:cubicBezTo>
                        <a:pt x="157630" y="641558"/>
                        <a:pt x="243199" y="612827"/>
                        <a:pt x="247571" y="599711"/>
                      </a:cubicBezTo>
                      <a:cubicBezTo>
                        <a:pt x="251943" y="586595"/>
                        <a:pt x="178241" y="584721"/>
                        <a:pt x="150134" y="580973"/>
                      </a:cubicBezTo>
                      <a:cubicBezTo>
                        <a:pt x="122027" y="577225"/>
                        <a:pt x="90798" y="591591"/>
                        <a:pt x="78931" y="577225"/>
                      </a:cubicBezTo>
                      <a:cubicBezTo>
                        <a:pt x="67064" y="562859"/>
                        <a:pt x="82054" y="516015"/>
                        <a:pt x="78931" y="494779"/>
                      </a:cubicBezTo>
                      <a:cubicBezTo>
                        <a:pt x="75808" y="473543"/>
                        <a:pt x="65191" y="464174"/>
                        <a:pt x="60194" y="449809"/>
                      </a:cubicBezTo>
                      <a:cubicBezTo>
                        <a:pt x="55197" y="435444"/>
                        <a:pt x="58944" y="419829"/>
                        <a:pt x="48951" y="408586"/>
                      </a:cubicBezTo>
                      <a:cubicBezTo>
                        <a:pt x="38958" y="397343"/>
                        <a:pt x="-3514" y="385476"/>
                        <a:pt x="233" y="382353"/>
                      </a:cubicBezTo>
                      <a:cubicBezTo>
                        <a:pt x="3980" y="379230"/>
                        <a:pt x="71436" y="389848"/>
                        <a:pt x="71436" y="389848"/>
                      </a:cubicBezTo>
                      <a:cubicBezTo>
                        <a:pt x="88924" y="391722"/>
                        <a:pt x="93297" y="399217"/>
                        <a:pt x="105164" y="393596"/>
                      </a:cubicBezTo>
                      <a:cubicBezTo>
                        <a:pt x="117031" y="387975"/>
                        <a:pt x="132646" y="372359"/>
                        <a:pt x="142639" y="356120"/>
                      </a:cubicBezTo>
                      <a:cubicBezTo>
                        <a:pt x="152632" y="339881"/>
                        <a:pt x="152009" y="306153"/>
                        <a:pt x="165125" y="296160"/>
                      </a:cubicBezTo>
                      <a:cubicBezTo>
                        <a:pt x="178241" y="286167"/>
                        <a:pt x="203849" y="306778"/>
                        <a:pt x="221338" y="296160"/>
                      </a:cubicBezTo>
                      <a:cubicBezTo>
                        <a:pt x="238826" y="285542"/>
                        <a:pt x="250069" y="244944"/>
                        <a:pt x="270056" y="232452"/>
                      </a:cubicBezTo>
                      <a:cubicBezTo>
                        <a:pt x="290043" y="219960"/>
                        <a:pt x="334388" y="206844"/>
                        <a:pt x="356249" y="206219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8" name="Forma libre 17"/>
                <p:cNvSpPr/>
                <p:nvPr/>
              </p:nvSpPr>
              <p:spPr>
                <a:xfrm>
                  <a:off x="2933599" y="3534101"/>
                  <a:ext cx="536781" cy="235647"/>
                </a:xfrm>
                <a:custGeom>
                  <a:avLst/>
                  <a:gdLst>
                    <a:gd name="connsiteX0" fmla="*/ 222943 w 536781"/>
                    <a:gd name="connsiteY0" fmla="*/ 119751 h 235647"/>
                    <a:gd name="connsiteX1" fmla="*/ 264165 w 536781"/>
                    <a:gd name="connsiteY1" fmla="*/ 202197 h 235647"/>
                    <a:gd name="connsiteX2" fmla="*/ 335369 w 536781"/>
                    <a:gd name="connsiteY2" fmla="*/ 228430 h 235647"/>
                    <a:gd name="connsiteX3" fmla="*/ 410320 w 536781"/>
                    <a:gd name="connsiteY3" fmla="*/ 232178 h 235647"/>
                    <a:gd name="connsiteX4" fmla="*/ 327874 w 536781"/>
                    <a:gd name="connsiteY4" fmla="*/ 183460 h 235647"/>
                    <a:gd name="connsiteX5" fmla="*/ 339116 w 536781"/>
                    <a:gd name="connsiteY5" fmla="*/ 130994 h 235647"/>
                    <a:gd name="connsiteX6" fmla="*/ 380339 w 536781"/>
                    <a:gd name="connsiteY6" fmla="*/ 101014 h 235647"/>
                    <a:gd name="connsiteX7" fmla="*/ 387834 w 536781"/>
                    <a:gd name="connsiteY7" fmla="*/ 145984 h 235647"/>
                    <a:gd name="connsiteX8" fmla="*/ 417815 w 536781"/>
                    <a:gd name="connsiteY8" fmla="*/ 149732 h 235647"/>
                    <a:gd name="connsiteX9" fmla="*/ 447795 w 536781"/>
                    <a:gd name="connsiteY9" fmla="*/ 194702 h 235647"/>
                    <a:gd name="connsiteX10" fmla="*/ 489018 w 536781"/>
                    <a:gd name="connsiteY10" fmla="*/ 157227 h 235647"/>
                    <a:gd name="connsiteX11" fmla="*/ 451543 w 536781"/>
                    <a:gd name="connsiteY11" fmla="*/ 104761 h 235647"/>
                    <a:gd name="connsiteX12" fmla="*/ 440300 w 536781"/>
                    <a:gd name="connsiteY12" fmla="*/ 78529 h 235647"/>
                    <a:gd name="connsiteX13" fmla="*/ 522746 w 536781"/>
                    <a:gd name="connsiteY13" fmla="*/ 59791 h 235647"/>
                    <a:gd name="connsiteX14" fmla="*/ 522746 w 536781"/>
                    <a:gd name="connsiteY14" fmla="*/ 11073 h 235647"/>
                    <a:gd name="connsiteX15" fmla="*/ 384087 w 536781"/>
                    <a:gd name="connsiteY15" fmla="*/ 29810 h 235647"/>
                    <a:gd name="connsiteX16" fmla="*/ 342864 w 536781"/>
                    <a:gd name="connsiteY16" fmla="*/ 63538 h 235647"/>
                    <a:gd name="connsiteX17" fmla="*/ 305388 w 536781"/>
                    <a:gd name="connsiteY17" fmla="*/ 108509 h 235647"/>
                    <a:gd name="connsiteX18" fmla="*/ 260418 w 536781"/>
                    <a:gd name="connsiteY18" fmla="*/ 59791 h 235647"/>
                    <a:gd name="connsiteX19" fmla="*/ 324126 w 536781"/>
                    <a:gd name="connsiteY19" fmla="*/ 37306 h 235647"/>
                    <a:gd name="connsiteX20" fmla="*/ 230438 w 536781"/>
                    <a:gd name="connsiteY20" fmla="*/ 3578 h 235647"/>
                    <a:gd name="connsiteX21" fmla="*/ 28070 w 536781"/>
                    <a:gd name="connsiteY21" fmla="*/ 7325 h 235647"/>
                    <a:gd name="connsiteX22" fmla="*/ 5585 w 536781"/>
                    <a:gd name="connsiteY22" fmla="*/ 59791 h 235647"/>
                    <a:gd name="connsiteX23" fmla="*/ 65546 w 536781"/>
                    <a:gd name="connsiteY23" fmla="*/ 59791 h 235647"/>
                    <a:gd name="connsiteX24" fmla="*/ 58051 w 536781"/>
                    <a:gd name="connsiteY24" fmla="*/ 116004 h 235647"/>
                    <a:gd name="connsiteX25" fmla="*/ 84283 w 536781"/>
                    <a:gd name="connsiteY25" fmla="*/ 138489 h 235647"/>
                    <a:gd name="connsiteX26" fmla="*/ 174224 w 536781"/>
                    <a:gd name="connsiteY26" fmla="*/ 104761 h 235647"/>
                    <a:gd name="connsiteX27" fmla="*/ 222943 w 536781"/>
                    <a:gd name="connsiteY27" fmla="*/ 119751 h 2356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6781" h="235647">
                      <a:moveTo>
                        <a:pt x="222943" y="119751"/>
                      </a:moveTo>
                      <a:cubicBezTo>
                        <a:pt x="237933" y="135990"/>
                        <a:pt x="245427" y="184084"/>
                        <a:pt x="264165" y="202197"/>
                      </a:cubicBezTo>
                      <a:cubicBezTo>
                        <a:pt x="282903" y="220310"/>
                        <a:pt x="311010" y="223433"/>
                        <a:pt x="335369" y="228430"/>
                      </a:cubicBezTo>
                      <a:cubicBezTo>
                        <a:pt x="359728" y="233427"/>
                        <a:pt x="411569" y="239673"/>
                        <a:pt x="410320" y="232178"/>
                      </a:cubicBezTo>
                      <a:cubicBezTo>
                        <a:pt x="409071" y="224683"/>
                        <a:pt x="339741" y="200324"/>
                        <a:pt x="327874" y="183460"/>
                      </a:cubicBezTo>
                      <a:cubicBezTo>
                        <a:pt x="316007" y="166596"/>
                        <a:pt x="330372" y="144735"/>
                        <a:pt x="339116" y="130994"/>
                      </a:cubicBezTo>
                      <a:cubicBezTo>
                        <a:pt x="347860" y="117253"/>
                        <a:pt x="372219" y="98516"/>
                        <a:pt x="380339" y="101014"/>
                      </a:cubicBezTo>
                      <a:cubicBezTo>
                        <a:pt x="388459" y="103512"/>
                        <a:pt x="381588" y="137864"/>
                        <a:pt x="387834" y="145984"/>
                      </a:cubicBezTo>
                      <a:cubicBezTo>
                        <a:pt x="394080" y="154104"/>
                        <a:pt x="407822" y="141612"/>
                        <a:pt x="417815" y="149732"/>
                      </a:cubicBezTo>
                      <a:cubicBezTo>
                        <a:pt x="427808" y="157852"/>
                        <a:pt x="435928" y="193453"/>
                        <a:pt x="447795" y="194702"/>
                      </a:cubicBezTo>
                      <a:cubicBezTo>
                        <a:pt x="459662" y="195951"/>
                        <a:pt x="488393" y="172217"/>
                        <a:pt x="489018" y="157227"/>
                      </a:cubicBezTo>
                      <a:cubicBezTo>
                        <a:pt x="489643" y="142237"/>
                        <a:pt x="459663" y="117877"/>
                        <a:pt x="451543" y="104761"/>
                      </a:cubicBezTo>
                      <a:cubicBezTo>
                        <a:pt x="443423" y="91645"/>
                        <a:pt x="428433" y="86024"/>
                        <a:pt x="440300" y="78529"/>
                      </a:cubicBezTo>
                      <a:cubicBezTo>
                        <a:pt x="452167" y="71034"/>
                        <a:pt x="509005" y="71034"/>
                        <a:pt x="522746" y="59791"/>
                      </a:cubicBezTo>
                      <a:cubicBezTo>
                        <a:pt x="536487" y="48548"/>
                        <a:pt x="545856" y="16070"/>
                        <a:pt x="522746" y="11073"/>
                      </a:cubicBezTo>
                      <a:cubicBezTo>
                        <a:pt x="499636" y="6076"/>
                        <a:pt x="414067" y="21066"/>
                        <a:pt x="384087" y="29810"/>
                      </a:cubicBezTo>
                      <a:cubicBezTo>
                        <a:pt x="354107" y="38554"/>
                        <a:pt x="355980" y="50422"/>
                        <a:pt x="342864" y="63538"/>
                      </a:cubicBezTo>
                      <a:cubicBezTo>
                        <a:pt x="329748" y="76654"/>
                        <a:pt x="319129" y="109133"/>
                        <a:pt x="305388" y="108509"/>
                      </a:cubicBezTo>
                      <a:cubicBezTo>
                        <a:pt x="291647" y="107885"/>
                        <a:pt x="257295" y="71658"/>
                        <a:pt x="260418" y="59791"/>
                      </a:cubicBezTo>
                      <a:cubicBezTo>
                        <a:pt x="263541" y="47924"/>
                        <a:pt x="329123" y="46675"/>
                        <a:pt x="324126" y="37306"/>
                      </a:cubicBezTo>
                      <a:cubicBezTo>
                        <a:pt x="319129" y="27937"/>
                        <a:pt x="279781" y="8575"/>
                        <a:pt x="230438" y="3578"/>
                      </a:cubicBezTo>
                      <a:cubicBezTo>
                        <a:pt x="181095" y="-1419"/>
                        <a:pt x="65545" y="-2044"/>
                        <a:pt x="28070" y="7325"/>
                      </a:cubicBezTo>
                      <a:cubicBezTo>
                        <a:pt x="-9405" y="16694"/>
                        <a:pt x="-661" y="51047"/>
                        <a:pt x="5585" y="59791"/>
                      </a:cubicBezTo>
                      <a:cubicBezTo>
                        <a:pt x="11831" y="68535"/>
                        <a:pt x="56802" y="50422"/>
                        <a:pt x="65546" y="59791"/>
                      </a:cubicBezTo>
                      <a:cubicBezTo>
                        <a:pt x="74290" y="69160"/>
                        <a:pt x="54928" y="102888"/>
                        <a:pt x="58051" y="116004"/>
                      </a:cubicBezTo>
                      <a:cubicBezTo>
                        <a:pt x="61174" y="129120"/>
                        <a:pt x="64921" y="140363"/>
                        <a:pt x="84283" y="138489"/>
                      </a:cubicBezTo>
                      <a:cubicBezTo>
                        <a:pt x="103645" y="136615"/>
                        <a:pt x="159234" y="107884"/>
                        <a:pt x="174224" y="104761"/>
                      </a:cubicBezTo>
                      <a:cubicBezTo>
                        <a:pt x="189214" y="101638"/>
                        <a:pt x="207953" y="103512"/>
                        <a:pt x="222943" y="119751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23" name="Agrupar 22"/>
              <p:cNvGrpSpPr/>
              <p:nvPr/>
            </p:nvGrpSpPr>
            <p:grpSpPr>
              <a:xfrm>
                <a:off x="2808000" y="740890"/>
                <a:ext cx="1080000" cy="810000"/>
                <a:chOff x="2853056" y="740890"/>
                <a:chExt cx="1080000" cy="810000"/>
              </a:xfrm>
            </p:grpSpPr>
            <p:pic>
              <p:nvPicPr>
                <p:cNvPr id="70" name="Picture 2" descr="H:\NEW FOTOS_DDC diet_NEW PANEL\2022C04_WT_6_2.jpg"/>
                <p:cNvPicPr>
                  <a:picLocks noChangeAspect="1" noChangeArrowheads="1"/>
                </p:cNvPicPr>
                <p:nvPr/>
              </p:nvPicPr>
              <p:blipFill>
                <a:blip r:embed="rId23" cstate="print">
                  <a:extLst>
                    <a:ext uri="{BEBA8EAE-BF5A-486C-A8C5-ECC9F3942E4B}">
                      <a14:imgProps xmlns:a14="http://schemas.microsoft.com/office/drawing/2010/main">
                        <a14:imgLayer r:embed="rId24">
                          <a14:imgEffect>
                            <a14:sharpenSoften amount="43000"/>
                          </a14:imgEffect>
                          <a14:imgEffect>
                            <a14:colorTemperature colorTemp="7601"/>
                          </a14:imgEffect>
                          <a14:imgEffect>
                            <a14:saturation sat="118000"/>
                          </a14:imgEffect>
                          <a14:imgEffect>
                            <a14:brightnessContrast bright="6000" contrast="33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53056" y="740890"/>
                  <a:ext cx="1080000" cy="81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81" name="Conector recto 80"/>
                <p:cNvCxnSpPr/>
                <p:nvPr/>
              </p:nvCxnSpPr>
              <p:spPr>
                <a:xfrm>
                  <a:off x="3675651" y="1505866"/>
                  <a:ext cx="216024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Forma libre 19"/>
                <p:cNvSpPr/>
                <p:nvPr/>
              </p:nvSpPr>
              <p:spPr>
                <a:xfrm>
                  <a:off x="2917529" y="958156"/>
                  <a:ext cx="909846" cy="574606"/>
                </a:xfrm>
                <a:custGeom>
                  <a:avLst/>
                  <a:gdLst>
                    <a:gd name="connsiteX0" fmla="*/ 254003 w 909846"/>
                    <a:gd name="connsiteY0" fmla="*/ 211077 h 574606"/>
                    <a:gd name="connsiteX1" fmla="*/ 321458 w 909846"/>
                    <a:gd name="connsiteY1" fmla="*/ 211077 h 574606"/>
                    <a:gd name="connsiteX2" fmla="*/ 407652 w 909846"/>
                    <a:gd name="connsiteY2" fmla="*/ 166106 h 574606"/>
                    <a:gd name="connsiteX3" fmla="*/ 467613 w 909846"/>
                    <a:gd name="connsiteY3" fmla="*/ 113641 h 574606"/>
                    <a:gd name="connsiteX4" fmla="*/ 478855 w 909846"/>
                    <a:gd name="connsiteY4" fmla="*/ 169854 h 574606"/>
                    <a:gd name="connsiteX5" fmla="*/ 550058 w 909846"/>
                    <a:gd name="connsiteY5" fmla="*/ 158611 h 574606"/>
                    <a:gd name="connsiteX6" fmla="*/ 621262 w 909846"/>
                    <a:gd name="connsiteY6" fmla="*/ 98651 h 574606"/>
                    <a:gd name="connsiteX7" fmla="*/ 696213 w 909846"/>
                    <a:gd name="connsiteY7" fmla="*/ 117388 h 574606"/>
                    <a:gd name="connsiteX8" fmla="*/ 748678 w 909846"/>
                    <a:gd name="connsiteY8" fmla="*/ 91155 h 574606"/>
                    <a:gd name="connsiteX9" fmla="*/ 782406 w 909846"/>
                    <a:gd name="connsiteY9" fmla="*/ 49933 h 574606"/>
                    <a:gd name="connsiteX10" fmla="*/ 786153 w 909846"/>
                    <a:gd name="connsiteY10" fmla="*/ 1214 h 574606"/>
                    <a:gd name="connsiteX11" fmla="*/ 846114 w 909846"/>
                    <a:gd name="connsiteY11" fmla="*/ 19952 h 574606"/>
                    <a:gd name="connsiteX12" fmla="*/ 853609 w 909846"/>
                    <a:gd name="connsiteY12" fmla="*/ 76165 h 574606"/>
                    <a:gd name="connsiteX13" fmla="*/ 909822 w 909846"/>
                    <a:gd name="connsiteY13" fmla="*/ 72418 h 574606"/>
                    <a:gd name="connsiteX14" fmla="*/ 846114 w 909846"/>
                    <a:gd name="connsiteY14" fmla="*/ 184844 h 574606"/>
                    <a:gd name="connsiteX15" fmla="*/ 834872 w 909846"/>
                    <a:gd name="connsiteY15" fmla="*/ 214824 h 574606"/>
                    <a:gd name="connsiteX16" fmla="*/ 786153 w 909846"/>
                    <a:gd name="connsiteY16" fmla="*/ 256047 h 574606"/>
                    <a:gd name="connsiteX17" fmla="*/ 812386 w 909846"/>
                    <a:gd name="connsiteY17" fmla="*/ 289775 h 574606"/>
                    <a:gd name="connsiteX18" fmla="*/ 872347 w 909846"/>
                    <a:gd name="connsiteY18" fmla="*/ 293523 h 574606"/>
                    <a:gd name="connsiteX19" fmla="*/ 842367 w 909846"/>
                    <a:gd name="connsiteY19" fmla="*/ 375969 h 574606"/>
                    <a:gd name="connsiteX20" fmla="*/ 771163 w 909846"/>
                    <a:gd name="connsiteY20" fmla="*/ 319755 h 574606"/>
                    <a:gd name="connsiteX21" fmla="*/ 681222 w 909846"/>
                    <a:gd name="connsiteY21" fmla="*/ 319755 h 574606"/>
                    <a:gd name="connsiteX22" fmla="*/ 673727 w 909846"/>
                    <a:gd name="connsiteY22" fmla="*/ 271037 h 574606"/>
                    <a:gd name="connsiteX23" fmla="*/ 625009 w 909846"/>
                    <a:gd name="connsiteY23" fmla="*/ 271037 h 574606"/>
                    <a:gd name="connsiteX24" fmla="*/ 561301 w 909846"/>
                    <a:gd name="connsiteY24" fmla="*/ 282280 h 574606"/>
                    <a:gd name="connsiteX25" fmla="*/ 516331 w 909846"/>
                    <a:gd name="connsiteY25" fmla="*/ 304765 h 574606"/>
                    <a:gd name="connsiteX26" fmla="*/ 493845 w 909846"/>
                    <a:gd name="connsiteY26" fmla="*/ 304765 h 574606"/>
                    <a:gd name="connsiteX27" fmla="*/ 430137 w 909846"/>
                    <a:gd name="connsiteY27" fmla="*/ 293523 h 574606"/>
                    <a:gd name="connsiteX28" fmla="*/ 313963 w 909846"/>
                    <a:gd name="connsiteY28" fmla="*/ 323503 h 574606"/>
                    <a:gd name="connsiteX29" fmla="*/ 246508 w 909846"/>
                    <a:gd name="connsiteY29" fmla="*/ 372221 h 574606"/>
                    <a:gd name="connsiteX30" fmla="*/ 160314 w 909846"/>
                    <a:gd name="connsiteY30" fmla="*/ 428434 h 574606"/>
                    <a:gd name="connsiteX31" fmla="*/ 119091 w 909846"/>
                    <a:gd name="connsiteY31" fmla="*/ 495890 h 574606"/>
                    <a:gd name="connsiteX32" fmla="*/ 70373 w 909846"/>
                    <a:gd name="connsiteY32" fmla="*/ 499637 h 574606"/>
                    <a:gd name="connsiteX33" fmla="*/ 32898 w 909846"/>
                    <a:gd name="connsiteY33" fmla="*/ 574588 h 574606"/>
                    <a:gd name="connsiteX34" fmla="*/ 2917 w 909846"/>
                    <a:gd name="connsiteY34" fmla="*/ 492142 h 574606"/>
                    <a:gd name="connsiteX35" fmla="*/ 6665 w 909846"/>
                    <a:gd name="connsiteY35" fmla="*/ 420939 h 574606"/>
                    <a:gd name="connsiteX36" fmla="*/ 51635 w 909846"/>
                    <a:gd name="connsiteY36" fmla="*/ 338493 h 574606"/>
                    <a:gd name="connsiteX37" fmla="*/ 89111 w 909846"/>
                    <a:gd name="connsiteY37" fmla="*/ 316008 h 574606"/>
                    <a:gd name="connsiteX38" fmla="*/ 130334 w 909846"/>
                    <a:gd name="connsiteY38" fmla="*/ 259795 h 574606"/>
                    <a:gd name="connsiteX39" fmla="*/ 254003 w 909846"/>
                    <a:gd name="connsiteY39" fmla="*/ 211077 h 574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09846" h="574606">
                      <a:moveTo>
                        <a:pt x="254003" y="211077"/>
                      </a:moveTo>
                      <a:cubicBezTo>
                        <a:pt x="285857" y="202957"/>
                        <a:pt x="295850" y="218572"/>
                        <a:pt x="321458" y="211077"/>
                      </a:cubicBezTo>
                      <a:cubicBezTo>
                        <a:pt x="347066" y="203582"/>
                        <a:pt x="383293" y="182345"/>
                        <a:pt x="407652" y="166106"/>
                      </a:cubicBezTo>
                      <a:cubicBezTo>
                        <a:pt x="432011" y="149867"/>
                        <a:pt x="455746" y="113016"/>
                        <a:pt x="467613" y="113641"/>
                      </a:cubicBezTo>
                      <a:cubicBezTo>
                        <a:pt x="479480" y="114266"/>
                        <a:pt x="465114" y="162359"/>
                        <a:pt x="478855" y="169854"/>
                      </a:cubicBezTo>
                      <a:cubicBezTo>
                        <a:pt x="492596" y="177349"/>
                        <a:pt x="526324" y="170478"/>
                        <a:pt x="550058" y="158611"/>
                      </a:cubicBezTo>
                      <a:cubicBezTo>
                        <a:pt x="573793" y="146744"/>
                        <a:pt x="596903" y="105521"/>
                        <a:pt x="621262" y="98651"/>
                      </a:cubicBezTo>
                      <a:cubicBezTo>
                        <a:pt x="645621" y="91781"/>
                        <a:pt x="674977" y="118637"/>
                        <a:pt x="696213" y="117388"/>
                      </a:cubicBezTo>
                      <a:cubicBezTo>
                        <a:pt x="717449" y="116139"/>
                        <a:pt x="734313" y="102397"/>
                        <a:pt x="748678" y="91155"/>
                      </a:cubicBezTo>
                      <a:cubicBezTo>
                        <a:pt x="763043" y="79913"/>
                        <a:pt x="776160" y="64923"/>
                        <a:pt x="782406" y="49933"/>
                      </a:cubicBezTo>
                      <a:cubicBezTo>
                        <a:pt x="788652" y="34943"/>
                        <a:pt x="775535" y="6211"/>
                        <a:pt x="786153" y="1214"/>
                      </a:cubicBezTo>
                      <a:cubicBezTo>
                        <a:pt x="796771" y="-3783"/>
                        <a:pt x="834871" y="7460"/>
                        <a:pt x="846114" y="19952"/>
                      </a:cubicBezTo>
                      <a:cubicBezTo>
                        <a:pt x="857357" y="32444"/>
                        <a:pt x="842991" y="67421"/>
                        <a:pt x="853609" y="76165"/>
                      </a:cubicBezTo>
                      <a:cubicBezTo>
                        <a:pt x="864227" y="84909"/>
                        <a:pt x="911071" y="54305"/>
                        <a:pt x="909822" y="72418"/>
                      </a:cubicBezTo>
                      <a:cubicBezTo>
                        <a:pt x="908573" y="90531"/>
                        <a:pt x="858606" y="161110"/>
                        <a:pt x="846114" y="184844"/>
                      </a:cubicBezTo>
                      <a:cubicBezTo>
                        <a:pt x="833622" y="208578"/>
                        <a:pt x="844865" y="202957"/>
                        <a:pt x="834872" y="214824"/>
                      </a:cubicBezTo>
                      <a:cubicBezTo>
                        <a:pt x="824879" y="226691"/>
                        <a:pt x="789901" y="243555"/>
                        <a:pt x="786153" y="256047"/>
                      </a:cubicBezTo>
                      <a:cubicBezTo>
                        <a:pt x="782405" y="268539"/>
                        <a:pt x="798020" y="283529"/>
                        <a:pt x="812386" y="289775"/>
                      </a:cubicBezTo>
                      <a:cubicBezTo>
                        <a:pt x="826752" y="296021"/>
                        <a:pt x="867350" y="279157"/>
                        <a:pt x="872347" y="293523"/>
                      </a:cubicBezTo>
                      <a:cubicBezTo>
                        <a:pt x="877344" y="307889"/>
                        <a:pt x="859231" y="371597"/>
                        <a:pt x="842367" y="375969"/>
                      </a:cubicBezTo>
                      <a:cubicBezTo>
                        <a:pt x="825503" y="380341"/>
                        <a:pt x="798020" y="329124"/>
                        <a:pt x="771163" y="319755"/>
                      </a:cubicBezTo>
                      <a:cubicBezTo>
                        <a:pt x="744306" y="310386"/>
                        <a:pt x="697461" y="327875"/>
                        <a:pt x="681222" y="319755"/>
                      </a:cubicBezTo>
                      <a:cubicBezTo>
                        <a:pt x="664983" y="311635"/>
                        <a:pt x="683096" y="279157"/>
                        <a:pt x="673727" y="271037"/>
                      </a:cubicBezTo>
                      <a:cubicBezTo>
                        <a:pt x="664358" y="262917"/>
                        <a:pt x="643747" y="269163"/>
                        <a:pt x="625009" y="271037"/>
                      </a:cubicBezTo>
                      <a:cubicBezTo>
                        <a:pt x="606271" y="272911"/>
                        <a:pt x="579414" y="276659"/>
                        <a:pt x="561301" y="282280"/>
                      </a:cubicBezTo>
                      <a:cubicBezTo>
                        <a:pt x="543188" y="287901"/>
                        <a:pt x="527574" y="301018"/>
                        <a:pt x="516331" y="304765"/>
                      </a:cubicBezTo>
                      <a:cubicBezTo>
                        <a:pt x="505088" y="308513"/>
                        <a:pt x="508211" y="306639"/>
                        <a:pt x="493845" y="304765"/>
                      </a:cubicBezTo>
                      <a:cubicBezTo>
                        <a:pt x="479479" y="302891"/>
                        <a:pt x="460117" y="290400"/>
                        <a:pt x="430137" y="293523"/>
                      </a:cubicBezTo>
                      <a:cubicBezTo>
                        <a:pt x="400157" y="296646"/>
                        <a:pt x="344568" y="310387"/>
                        <a:pt x="313963" y="323503"/>
                      </a:cubicBezTo>
                      <a:cubicBezTo>
                        <a:pt x="283358" y="336619"/>
                        <a:pt x="272116" y="354733"/>
                        <a:pt x="246508" y="372221"/>
                      </a:cubicBezTo>
                      <a:cubicBezTo>
                        <a:pt x="220900" y="389710"/>
                        <a:pt x="181550" y="407823"/>
                        <a:pt x="160314" y="428434"/>
                      </a:cubicBezTo>
                      <a:cubicBezTo>
                        <a:pt x="139078" y="449045"/>
                        <a:pt x="134081" y="484023"/>
                        <a:pt x="119091" y="495890"/>
                      </a:cubicBezTo>
                      <a:cubicBezTo>
                        <a:pt x="104101" y="507757"/>
                        <a:pt x="84738" y="486521"/>
                        <a:pt x="70373" y="499637"/>
                      </a:cubicBezTo>
                      <a:cubicBezTo>
                        <a:pt x="56007" y="512753"/>
                        <a:pt x="44141" y="575837"/>
                        <a:pt x="32898" y="574588"/>
                      </a:cubicBezTo>
                      <a:cubicBezTo>
                        <a:pt x="21655" y="573339"/>
                        <a:pt x="7289" y="517750"/>
                        <a:pt x="2917" y="492142"/>
                      </a:cubicBezTo>
                      <a:cubicBezTo>
                        <a:pt x="-1455" y="466534"/>
                        <a:pt x="-1455" y="446547"/>
                        <a:pt x="6665" y="420939"/>
                      </a:cubicBezTo>
                      <a:cubicBezTo>
                        <a:pt x="14785" y="395331"/>
                        <a:pt x="37894" y="355981"/>
                        <a:pt x="51635" y="338493"/>
                      </a:cubicBezTo>
                      <a:cubicBezTo>
                        <a:pt x="65376" y="321005"/>
                        <a:pt x="75994" y="329124"/>
                        <a:pt x="89111" y="316008"/>
                      </a:cubicBezTo>
                      <a:cubicBezTo>
                        <a:pt x="102227" y="302892"/>
                        <a:pt x="105350" y="275410"/>
                        <a:pt x="130334" y="259795"/>
                      </a:cubicBezTo>
                      <a:cubicBezTo>
                        <a:pt x="155318" y="244180"/>
                        <a:pt x="222149" y="219197"/>
                        <a:pt x="254003" y="211077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sp>
            <p:nvSpPr>
              <p:cNvPr id="21" name="Forma libre 20"/>
              <p:cNvSpPr/>
              <p:nvPr/>
            </p:nvSpPr>
            <p:spPr>
              <a:xfrm>
                <a:off x="1985188" y="949914"/>
                <a:ext cx="481769" cy="276056"/>
              </a:xfrm>
              <a:custGeom>
                <a:avLst/>
                <a:gdLst>
                  <a:gd name="connsiteX0" fmla="*/ 104931 w 481769"/>
                  <a:gd name="connsiteY0" fmla="*/ 35689 h 276056"/>
                  <a:gd name="connsiteX1" fmla="*/ 176134 w 481769"/>
                  <a:gd name="connsiteY1" fmla="*/ 1961 h 276056"/>
                  <a:gd name="connsiteX2" fmla="*/ 213610 w 481769"/>
                  <a:gd name="connsiteY2" fmla="*/ 9456 h 276056"/>
                  <a:gd name="connsiteX3" fmla="*/ 217357 w 481769"/>
                  <a:gd name="connsiteY3" fmla="*/ 54427 h 276056"/>
                  <a:gd name="connsiteX4" fmla="*/ 258580 w 481769"/>
                  <a:gd name="connsiteY4" fmla="*/ 50679 h 276056"/>
                  <a:gd name="connsiteX5" fmla="*/ 314793 w 481769"/>
                  <a:gd name="connsiteY5" fmla="*/ 43184 h 276056"/>
                  <a:gd name="connsiteX6" fmla="*/ 322288 w 481769"/>
                  <a:gd name="connsiteY6" fmla="*/ 69417 h 276056"/>
                  <a:gd name="connsiteX7" fmla="*/ 374754 w 481769"/>
                  <a:gd name="connsiteY7" fmla="*/ 69417 h 276056"/>
                  <a:gd name="connsiteX8" fmla="*/ 442210 w 481769"/>
                  <a:gd name="connsiteY8" fmla="*/ 110640 h 276056"/>
                  <a:gd name="connsiteX9" fmla="*/ 472190 w 481769"/>
                  <a:gd name="connsiteY9" fmla="*/ 185591 h 276056"/>
                  <a:gd name="connsiteX10" fmla="*/ 475938 w 481769"/>
                  <a:gd name="connsiteY10" fmla="*/ 226814 h 276056"/>
                  <a:gd name="connsiteX11" fmla="*/ 397239 w 481769"/>
                  <a:gd name="connsiteY11" fmla="*/ 249299 h 276056"/>
                  <a:gd name="connsiteX12" fmla="*/ 344774 w 481769"/>
                  <a:gd name="connsiteY12" fmla="*/ 275532 h 276056"/>
                  <a:gd name="connsiteX13" fmla="*/ 262328 w 481769"/>
                  <a:gd name="connsiteY13" fmla="*/ 264289 h 276056"/>
                  <a:gd name="connsiteX14" fmla="*/ 187377 w 481769"/>
                  <a:gd name="connsiteY14" fmla="*/ 234309 h 276056"/>
                  <a:gd name="connsiteX15" fmla="*/ 97436 w 481769"/>
                  <a:gd name="connsiteY15" fmla="*/ 211824 h 276056"/>
                  <a:gd name="connsiteX16" fmla="*/ 48718 w 481769"/>
                  <a:gd name="connsiteY16" fmla="*/ 151863 h 276056"/>
                  <a:gd name="connsiteX17" fmla="*/ 0 w 481769"/>
                  <a:gd name="connsiteY17" fmla="*/ 133125 h 276056"/>
                  <a:gd name="connsiteX18" fmla="*/ 48718 w 481769"/>
                  <a:gd name="connsiteY18" fmla="*/ 80660 h 276056"/>
                  <a:gd name="connsiteX19" fmla="*/ 104931 w 481769"/>
                  <a:gd name="connsiteY19" fmla="*/ 35689 h 2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1769" h="276056">
                    <a:moveTo>
                      <a:pt x="104931" y="35689"/>
                    </a:moveTo>
                    <a:cubicBezTo>
                      <a:pt x="126167" y="22573"/>
                      <a:pt x="158021" y="6333"/>
                      <a:pt x="176134" y="1961"/>
                    </a:cubicBezTo>
                    <a:cubicBezTo>
                      <a:pt x="194247" y="-2411"/>
                      <a:pt x="206740" y="712"/>
                      <a:pt x="213610" y="9456"/>
                    </a:cubicBezTo>
                    <a:cubicBezTo>
                      <a:pt x="220480" y="18200"/>
                      <a:pt x="209862" y="47556"/>
                      <a:pt x="217357" y="54427"/>
                    </a:cubicBezTo>
                    <a:cubicBezTo>
                      <a:pt x="224852" y="61298"/>
                      <a:pt x="242341" y="52553"/>
                      <a:pt x="258580" y="50679"/>
                    </a:cubicBezTo>
                    <a:cubicBezTo>
                      <a:pt x="274819" y="48805"/>
                      <a:pt x="304175" y="40061"/>
                      <a:pt x="314793" y="43184"/>
                    </a:cubicBezTo>
                    <a:cubicBezTo>
                      <a:pt x="325411" y="46307"/>
                      <a:pt x="312295" y="65045"/>
                      <a:pt x="322288" y="69417"/>
                    </a:cubicBezTo>
                    <a:cubicBezTo>
                      <a:pt x="332282" y="73789"/>
                      <a:pt x="354767" y="62547"/>
                      <a:pt x="374754" y="69417"/>
                    </a:cubicBezTo>
                    <a:cubicBezTo>
                      <a:pt x="394741" y="76287"/>
                      <a:pt x="425971" y="91278"/>
                      <a:pt x="442210" y="110640"/>
                    </a:cubicBezTo>
                    <a:cubicBezTo>
                      <a:pt x="458449" y="130002"/>
                      <a:pt x="466569" y="166229"/>
                      <a:pt x="472190" y="185591"/>
                    </a:cubicBezTo>
                    <a:cubicBezTo>
                      <a:pt x="477811" y="204953"/>
                      <a:pt x="488430" y="216196"/>
                      <a:pt x="475938" y="226814"/>
                    </a:cubicBezTo>
                    <a:cubicBezTo>
                      <a:pt x="463446" y="237432"/>
                      <a:pt x="419100" y="241179"/>
                      <a:pt x="397239" y="249299"/>
                    </a:cubicBezTo>
                    <a:cubicBezTo>
                      <a:pt x="375378" y="257419"/>
                      <a:pt x="367259" y="273034"/>
                      <a:pt x="344774" y="275532"/>
                    </a:cubicBezTo>
                    <a:cubicBezTo>
                      <a:pt x="322289" y="278030"/>
                      <a:pt x="288561" y="271159"/>
                      <a:pt x="262328" y="264289"/>
                    </a:cubicBezTo>
                    <a:cubicBezTo>
                      <a:pt x="236095" y="257419"/>
                      <a:pt x="214859" y="243053"/>
                      <a:pt x="187377" y="234309"/>
                    </a:cubicBezTo>
                    <a:cubicBezTo>
                      <a:pt x="159895" y="225565"/>
                      <a:pt x="120546" y="225565"/>
                      <a:pt x="97436" y="211824"/>
                    </a:cubicBezTo>
                    <a:cubicBezTo>
                      <a:pt x="74326" y="198083"/>
                      <a:pt x="64957" y="164980"/>
                      <a:pt x="48718" y="151863"/>
                    </a:cubicBezTo>
                    <a:cubicBezTo>
                      <a:pt x="32479" y="138747"/>
                      <a:pt x="0" y="144992"/>
                      <a:pt x="0" y="133125"/>
                    </a:cubicBezTo>
                    <a:cubicBezTo>
                      <a:pt x="0" y="121258"/>
                      <a:pt x="29356" y="96275"/>
                      <a:pt x="48718" y="80660"/>
                    </a:cubicBezTo>
                    <a:cubicBezTo>
                      <a:pt x="68080" y="65045"/>
                      <a:pt x="83695" y="48805"/>
                      <a:pt x="104931" y="35689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58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913784" y="107504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 smtClean="0">
                <a:latin typeface="Times New Roman"/>
                <a:cs typeface="Times New Roman"/>
              </a:rPr>
              <a:t>Supplementary</a:t>
            </a:r>
            <a:r>
              <a:rPr lang="es-ES" sz="1200" b="1" dirty="0" smtClean="0">
                <a:latin typeface="Times New Roman"/>
                <a:cs typeface="Times New Roman"/>
              </a:rPr>
              <a:t> figure 2</a:t>
            </a:r>
            <a:endParaRPr lang="es-ES" sz="1200" b="1" dirty="0">
              <a:latin typeface="Times New Roman"/>
              <a:cs typeface="Times New Roman"/>
            </a:endParaRPr>
          </a:p>
        </p:txBody>
      </p:sp>
      <p:grpSp>
        <p:nvGrpSpPr>
          <p:cNvPr id="3" name="Agrupar 2"/>
          <p:cNvGrpSpPr/>
          <p:nvPr/>
        </p:nvGrpSpPr>
        <p:grpSpPr>
          <a:xfrm>
            <a:off x="332656" y="837935"/>
            <a:ext cx="4581128" cy="1954604"/>
            <a:chOff x="332656" y="837935"/>
            <a:chExt cx="4581128" cy="1954604"/>
          </a:xfrm>
        </p:grpSpPr>
        <p:graphicFrame>
          <p:nvGraphicFramePr>
            <p:cNvPr id="75" name="74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59908976"/>
                </p:ext>
              </p:extLst>
            </p:nvPr>
          </p:nvGraphicFramePr>
          <p:xfrm>
            <a:off x="617538" y="954088"/>
            <a:ext cx="936625" cy="1619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0" name="Prism Project" r:id="rId4" imgW="936000" imgH="1620000" progId="Prism5.Document">
                    <p:embed/>
                  </p:oleObj>
                </mc:Choice>
                <mc:Fallback>
                  <p:oleObj name="Prism Project" r:id="rId4" imgW="936000" imgH="1620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17538" y="954088"/>
                          <a:ext cx="936625" cy="16192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" name="Rectangle 276"/>
            <p:cNvSpPr>
              <a:spLocks noChangeArrowheads="1"/>
            </p:cNvSpPr>
            <p:nvPr/>
          </p:nvSpPr>
          <p:spPr bwMode="auto">
            <a:xfrm rot="16200000">
              <a:off x="122928" y="1409288"/>
              <a:ext cx="62998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s-ES" sz="900" b="1" u="none" dirty="0">
                  <a:solidFill>
                    <a:srgbClr val="000000"/>
                  </a:solidFill>
                  <a:latin typeface="+mn-lt"/>
                </a:rPr>
                <a:t>(fold change)</a:t>
              </a:r>
            </a:p>
          </p:txBody>
        </p:sp>
        <p:sp>
          <p:nvSpPr>
            <p:cNvPr id="77" name="Rectangle 277"/>
            <p:cNvSpPr>
              <a:spLocks noChangeArrowheads="1"/>
            </p:cNvSpPr>
            <p:nvPr/>
          </p:nvSpPr>
          <p:spPr bwMode="auto">
            <a:xfrm rot="16200000">
              <a:off x="140367" y="2061488"/>
              <a:ext cx="60593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s-ES" sz="900" b="1" u="none" dirty="0">
                  <a:solidFill>
                    <a:srgbClr val="000000"/>
                  </a:solidFill>
                  <a:latin typeface="+mn-lt"/>
                </a:rPr>
                <a:t>mRNA levels</a:t>
              </a:r>
              <a:endParaRPr lang="en-US" altLang="es-ES" sz="900" u="none" dirty="0">
                <a:latin typeface="+mn-lt"/>
              </a:endParaRPr>
            </a:p>
          </p:txBody>
        </p:sp>
        <p:sp>
          <p:nvSpPr>
            <p:cNvPr id="79" name="Text Box 9"/>
            <p:cNvSpPr txBox="1">
              <a:spLocks noChangeArrowheads="1"/>
            </p:cNvSpPr>
            <p:nvPr/>
          </p:nvSpPr>
          <p:spPr bwMode="auto">
            <a:xfrm>
              <a:off x="684198" y="1115616"/>
              <a:ext cx="93503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s-ES" sz="900" b="1" dirty="0" smtClean="0">
                  <a:latin typeface="+mn-lt"/>
                </a:rPr>
                <a:t>A</a:t>
              </a:r>
              <a:r>
                <a:rPr lang="en-GB" altLang="es-ES" sz="900" b="1" i="1" dirty="0" smtClean="0">
                  <a:latin typeface="+mn-lt"/>
                </a:rPr>
                <a:t>lk1</a:t>
              </a:r>
              <a:endParaRPr lang="en-GB" altLang="es-ES" sz="900" b="1" u="none" dirty="0">
                <a:latin typeface="+mn-lt"/>
              </a:endParaRPr>
            </a:p>
          </p:txBody>
        </p:sp>
        <p:sp>
          <p:nvSpPr>
            <p:cNvPr id="85" name="84 CuadroTexto"/>
            <p:cNvSpPr txBox="1"/>
            <p:nvPr/>
          </p:nvSpPr>
          <p:spPr>
            <a:xfrm>
              <a:off x="426609" y="2135598"/>
              <a:ext cx="3684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900" dirty="0" smtClean="0">
                  <a:cs typeface="Arial" panose="020B0604020202020204" pitchFamily="34" charset="0"/>
                </a:rPr>
                <a:t>0.2</a:t>
              </a:r>
              <a:endParaRPr lang="es-ES" sz="900" dirty="0">
                <a:cs typeface="Arial" panose="020B0604020202020204" pitchFamily="34" charset="0"/>
              </a:endParaRPr>
            </a:p>
          </p:txBody>
        </p:sp>
        <p:sp>
          <p:nvSpPr>
            <p:cNvPr id="88" name="87 CuadroTexto"/>
            <p:cNvSpPr txBox="1"/>
            <p:nvPr/>
          </p:nvSpPr>
          <p:spPr>
            <a:xfrm>
              <a:off x="426609" y="1926949"/>
              <a:ext cx="3684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900" dirty="0" smtClean="0">
                  <a:cs typeface="Arial" panose="020B0604020202020204" pitchFamily="34" charset="0"/>
                </a:rPr>
                <a:t>0.4</a:t>
              </a:r>
              <a:endParaRPr lang="es-ES" sz="900" dirty="0">
                <a:cs typeface="Arial" panose="020B0604020202020204" pitchFamily="34" charset="0"/>
              </a:endParaRPr>
            </a:p>
          </p:txBody>
        </p:sp>
        <p:sp>
          <p:nvSpPr>
            <p:cNvPr id="104" name="103 CuadroTexto"/>
            <p:cNvSpPr txBox="1"/>
            <p:nvPr/>
          </p:nvSpPr>
          <p:spPr>
            <a:xfrm>
              <a:off x="426609" y="1716940"/>
              <a:ext cx="3684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900" dirty="0" smtClean="0">
                  <a:cs typeface="Arial" panose="020B0604020202020204" pitchFamily="34" charset="0"/>
                </a:rPr>
                <a:t>0.6</a:t>
              </a:r>
              <a:endParaRPr lang="es-ES" sz="900" dirty="0">
                <a:cs typeface="Arial" panose="020B0604020202020204" pitchFamily="34" charset="0"/>
              </a:endParaRPr>
            </a:p>
          </p:txBody>
        </p:sp>
        <p:sp>
          <p:nvSpPr>
            <p:cNvPr id="105" name="104 CuadroTexto"/>
            <p:cNvSpPr txBox="1"/>
            <p:nvPr/>
          </p:nvSpPr>
          <p:spPr>
            <a:xfrm>
              <a:off x="426609" y="1508006"/>
              <a:ext cx="3684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900" dirty="0" smtClean="0">
                  <a:cs typeface="Arial" panose="020B0604020202020204" pitchFamily="34" charset="0"/>
                </a:rPr>
                <a:t>0.8</a:t>
              </a:r>
              <a:endParaRPr lang="es-ES" sz="900" dirty="0">
                <a:cs typeface="Arial" panose="020B0604020202020204" pitchFamily="34" charset="0"/>
              </a:endParaRPr>
            </a:p>
          </p:txBody>
        </p:sp>
        <p:sp>
          <p:nvSpPr>
            <p:cNvPr id="107" name="106 CuadroTexto"/>
            <p:cNvSpPr txBox="1"/>
            <p:nvPr/>
          </p:nvSpPr>
          <p:spPr>
            <a:xfrm>
              <a:off x="426609" y="1306797"/>
              <a:ext cx="3684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900" dirty="0" smtClean="0">
                  <a:cs typeface="Arial" panose="020B0604020202020204" pitchFamily="34" charset="0"/>
                </a:rPr>
                <a:t>1.0</a:t>
              </a:r>
              <a:endParaRPr lang="es-ES" sz="900" dirty="0">
                <a:cs typeface="Arial" panose="020B0604020202020204" pitchFamily="34" charset="0"/>
              </a:endParaRPr>
            </a:p>
          </p:txBody>
        </p:sp>
        <p:sp>
          <p:nvSpPr>
            <p:cNvPr id="111" name="Rettangolo 14"/>
            <p:cNvSpPr>
              <a:spLocks noChangeArrowheads="1"/>
            </p:cNvSpPr>
            <p:nvPr/>
          </p:nvSpPr>
          <p:spPr bwMode="auto">
            <a:xfrm>
              <a:off x="563311" y="2411760"/>
              <a:ext cx="120950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" sz="900" b="1" dirty="0">
                  <a:latin typeface="+mn-lt"/>
                </a:rPr>
                <a:t> </a:t>
              </a:r>
              <a:r>
                <a:rPr lang="en-US" altLang="es-ES" sz="900" b="1" dirty="0" smtClean="0">
                  <a:latin typeface="+mn-lt"/>
                </a:rPr>
                <a:t>       NT     shALK1   </a:t>
              </a:r>
              <a:endParaRPr lang="en-US" altLang="es-ES" sz="900" b="1" dirty="0">
                <a:latin typeface="+mn-lt"/>
              </a:endParaRPr>
            </a:p>
          </p:txBody>
        </p:sp>
        <p:sp>
          <p:nvSpPr>
            <p:cNvPr id="113" name="112 CuadroTexto"/>
            <p:cNvSpPr txBox="1"/>
            <p:nvPr/>
          </p:nvSpPr>
          <p:spPr>
            <a:xfrm>
              <a:off x="1678235" y="2028280"/>
              <a:ext cx="3729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cs typeface="Arial" panose="020B0604020202020204" pitchFamily="34" charset="0"/>
                </a:rPr>
                <a:t>2</a:t>
              </a:r>
              <a:endParaRPr lang="es-ES" sz="800" dirty="0">
                <a:cs typeface="Arial" panose="020B0604020202020204" pitchFamily="34" charset="0"/>
              </a:endParaRPr>
            </a:p>
          </p:txBody>
        </p:sp>
        <p:sp>
          <p:nvSpPr>
            <p:cNvPr id="115" name="114 CuadroTexto"/>
            <p:cNvSpPr txBox="1"/>
            <p:nvPr/>
          </p:nvSpPr>
          <p:spPr>
            <a:xfrm>
              <a:off x="1678235" y="1717685"/>
              <a:ext cx="3729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cs typeface="Arial" panose="020B0604020202020204" pitchFamily="34" charset="0"/>
                </a:rPr>
                <a:t>4</a:t>
              </a:r>
              <a:endParaRPr lang="es-ES" sz="800" dirty="0">
                <a:cs typeface="Arial" panose="020B0604020202020204" pitchFamily="34" charset="0"/>
              </a:endParaRPr>
            </a:p>
          </p:txBody>
        </p:sp>
        <p:sp>
          <p:nvSpPr>
            <p:cNvPr id="116" name="115 CuadroTexto"/>
            <p:cNvSpPr txBox="1"/>
            <p:nvPr/>
          </p:nvSpPr>
          <p:spPr>
            <a:xfrm>
              <a:off x="1678235" y="1414472"/>
              <a:ext cx="3729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cs typeface="Arial" panose="020B0604020202020204" pitchFamily="34" charset="0"/>
                </a:rPr>
                <a:t>6</a:t>
              </a:r>
              <a:endParaRPr lang="es-ES" sz="800" dirty="0">
                <a:cs typeface="Arial" panose="020B0604020202020204" pitchFamily="34" charset="0"/>
              </a:endParaRPr>
            </a:p>
          </p:txBody>
        </p:sp>
        <p:sp>
          <p:nvSpPr>
            <p:cNvPr id="118" name="Rectangle 27"/>
            <p:cNvSpPr>
              <a:spLocks noChangeArrowheads="1"/>
            </p:cNvSpPr>
            <p:nvPr/>
          </p:nvSpPr>
          <p:spPr bwMode="auto">
            <a:xfrm rot="16200000">
              <a:off x="2852371" y="1821337"/>
              <a:ext cx="65051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s-ES" sz="900" b="1" u="none" dirty="0">
                  <a:solidFill>
                    <a:srgbClr val="000000"/>
                  </a:solidFill>
                  <a:latin typeface="+mn-lt"/>
                </a:rPr>
                <a:t>(</a:t>
              </a:r>
              <a:r>
                <a:rPr lang="en-US" altLang="es-ES" sz="900" b="1" u="none" dirty="0" smtClean="0">
                  <a:solidFill>
                    <a:srgbClr val="000000"/>
                  </a:solidFill>
                  <a:latin typeface="+mn-lt"/>
                </a:rPr>
                <a:t>% </a:t>
              </a:r>
              <a:r>
                <a:rPr lang="en-US" altLang="es-ES" sz="900" b="1" u="none" dirty="0">
                  <a:solidFill>
                    <a:srgbClr val="000000"/>
                  </a:solidFill>
                  <a:latin typeface="+mn-lt"/>
                </a:rPr>
                <a:t>of control)</a:t>
              </a:r>
              <a:endParaRPr lang="en-US" altLang="es-ES" sz="900" u="none" dirty="0">
                <a:latin typeface="+mn-lt"/>
              </a:endParaRPr>
            </a:p>
          </p:txBody>
        </p:sp>
        <p:sp>
          <p:nvSpPr>
            <p:cNvPr id="119" name="Rectangle 302"/>
            <p:cNvSpPr>
              <a:spLocks noChangeArrowheads="1"/>
            </p:cNvSpPr>
            <p:nvPr/>
          </p:nvSpPr>
          <p:spPr bwMode="auto">
            <a:xfrm rot="16200000">
              <a:off x="2681902" y="1799463"/>
              <a:ext cx="75501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s-ES" sz="900" b="1" u="none" dirty="0">
                  <a:solidFill>
                    <a:srgbClr val="000000"/>
                  </a:solidFill>
                  <a:latin typeface="+mn-lt"/>
                </a:rPr>
                <a:t>Number of cells</a:t>
              </a:r>
              <a:endParaRPr lang="en-US" altLang="es-ES" sz="900" u="none" dirty="0">
                <a:latin typeface="+mn-lt"/>
              </a:endParaRPr>
            </a:p>
          </p:txBody>
        </p:sp>
        <p:sp>
          <p:nvSpPr>
            <p:cNvPr id="132" name="Rectangle 292"/>
            <p:cNvSpPr>
              <a:spLocks noChangeArrowheads="1"/>
            </p:cNvSpPr>
            <p:nvPr/>
          </p:nvSpPr>
          <p:spPr bwMode="auto">
            <a:xfrm rot="16200000">
              <a:off x="1244288" y="1731764"/>
              <a:ext cx="8608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s-ES" sz="900" b="1" u="none" dirty="0">
                  <a:solidFill>
                    <a:srgbClr val="000000"/>
                  </a:solidFill>
                  <a:latin typeface="+mn-lt"/>
                </a:rPr>
                <a:t>(fold induction)</a:t>
              </a:r>
            </a:p>
          </p:txBody>
        </p:sp>
        <p:sp>
          <p:nvSpPr>
            <p:cNvPr id="133" name="Rectangle 293"/>
            <p:cNvSpPr>
              <a:spLocks noChangeArrowheads="1"/>
            </p:cNvSpPr>
            <p:nvPr/>
          </p:nvSpPr>
          <p:spPr bwMode="auto">
            <a:xfrm rot="16200000">
              <a:off x="1201307" y="1787471"/>
              <a:ext cx="6876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s-ES" sz="900" b="1" u="none" dirty="0">
                  <a:solidFill>
                    <a:srgbClr val="000000"/>
                  </a:solidFill>
                  <a:latin typeface="+mn-lt"/>
                </a:rPr>
                <a:t>BRE-luciferase</a:t>
              </a:r>
              <a:endParaRPr lang="en-US" altLang="es-ES" sz="900" b="1" u="none" dirty="0">
                <a:latin typeface="+mn-lt"/>
              </a:endParaRPr>
            </a:p>
          </p:txBody>
        </p:sp>
        <p:sp>
          <p:nvSpPr>
            <p:cNvPr id="165" name="164 CuadroTexto"/>
            <p:cNvSpPr txBox="1"/>
            <p:nvPr/>
          </p:nvSpPr>
          <p:spPr>
            <a:xfrm>
              <a:off x="332656" y="837935"/>
              <a:ext cx="4064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69" name="TextBox 17"/>
            <p:cNvSpPr txBox="1">
              <a:spLocks noChangeArrowheads="1"/>
            </p:cNvSpPr>
            <p:nvPr/>
          </p:nvSpPr>
          <p:spPr bwMode="auto">
            <a:xfrm>
              <a:off x="1871498" y="2402788"/>
              <a:ext cx="117912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" sz="900" b="1" dirty="0" smtClean="0">
                  <a:latin typeface="+mn-lt"/>
                </a:rPr>
                <a:t> </a:t>
              </a:r>
              <a:r>
                <a:rPr lang="en-US" altLang="es-ES" sz="900" b="1" dirty="0">
                  <a:latin typeface="+mn-lt"/>
                </a:rPr>
                <a:t>-  </a:t>
              </a:r>
              <a:r>
                <a:rPr lang="en-US" altLang="es-ES" sz="900" b="1" dirty="0" smtClean="0">
                  <a:latin typeface="+mn-lt"/>
                </a:rPr>
                <a:t>     +       -       </a:t>
              </a:r>
              <a:r>
                <a:rPr lang="en-US" altLang="es-ES" sz="900" b="1" dirty="0">
                  <a:latin typeface="+mn-lt"/>
                </a:rPr>
                <a:t>+     </a:t>
              </a:r>
              <a:endParaRPr lang="en-GB" altLang="es-ES" sz="900" b="1" dirty="0">
                <a:latin typeface="+mn-lt"/>
              </a:endParaRPr>
            </a:p>
          </p:txBody>
        </p:sp>
        <p:sp>
          <p:nvSpPr>
            <p:cNvPr id="70" name="Rettangolo 14"/>
            <p:cNvSpPr>
              <a:spLocks noChangeArrowheads="1"/>
            </p:cNvSpPr>
            <p:nvPr/>
          </p:nvSpPr>
          <p:spPr bwMode="auto">
            <a:xfrm>
              <a:off x="1705935" y="2561707"/>
              <a:ext cx="12957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" sz="900" b="1" dirty="0">
                  <a:latin typeface="+mn-lt"/>
                </a:rPr>
                <a:t> </a:t>
              </a:r>
              <a:r>
                <a:rPr lang="en-US" altLang="es-ES" sz="900" b="1" dirty="0" smtClean="0">
                  <a:latin typeface="+mn-lt"/>
                </a:rPr>
                <a:t>        </a:t>
              </a:r>
              <a:r>
                <a:rPr lang="en-US" altLang="es-ES" sz="900" b="1" dirty="0">
                  <a:latin typeface="+mn-lt"/>
                </a:rPr>
                <a:t> </a:t>
              </a:r>
              <a:r>
                <a:rPr lang="en-US" altLang="es-ES" sz="900" b="1" dirty="0" smtClean="0">
                  <a:latin typeface="+mn-lt"/>
                </a:rPr>
                <a:t>NT         shALK1   </a:t>
              </a:r>
              <a:endParaRPr lang="en-US" altLang="es-ES" sz="900" b="1" dirty="0">
                <a:latin typeface="+mn-lt"/>
              </a:endParaRPr>
            </a:p>
          </p:txBody>
        </p:sp>
        <p:sp>
          <p:nvSpPr>
            <p:cNvPr id="71" name="Line 125"/>
            <p:cNvSpPr>
              <a:spLocks noChangeShapeType="1"/>
            </p:cNvSpPr>
            <p:nvPr/>
          </p:nvSpPr>
          <p:spPr bwMode="auto">
            <a:xfrm>
              <a:off x="1941516" y="2596727"/>
              <a:ext cx="34428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es-ES" sz="1000" b="1"/>
            </a:p>
          </p:txBody>
        </p:sp>
        <p:sp>
          <p:nvSpPr>
            <p:cNvPr id="72" name="Line 125"/>
            <p:cNvSpPr>
              <a:spLocks noChangeShapeType="1"/>
            </p:cNvSpPr>
            <p:nvPr/>
          </p:nvSpPr>
          <p:spPr bwMode="auto">
            <a:xfrm>
              <a:off x="2412494" y="2596727"/>
              <a:ext cx="34428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es-ES" sz="1000" b="1"/>
            </a:p>
          </p:txBody>
        </p:sp>
        <p:sp>
          <p:nvSpPr>
            <p:cNvPr id="73" name="TextBox 9"/>
            <p:cNvSpPr txBox="1">
              <a:spLocks noChangeArrowheads="1"/>
            </p:cNvSpPr>
            <p:nvPr/>
          </p:nvSpPr>
          <p:spPr bwMode="auto">
            <a:xfrm>
              <a:off x="2712516" y="2402994"/>
              <a:ext cx="48184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" sz="900" b="1" dirty="0" smtClean="0">
                  <a:latin typeface="+mn-lt"/>
                </a:rPr>
                <a:t>BMP9  </a:t>
              </a:r>
              <a:endParaRPr lang="en-GB" altLang="es-ES" sz="900" b="1" dirty="0">
                <a:latin typeface="+mn-lt"/>
              </a:endParaRPr>
            </a:p>
          </p:txBody>
        </p:sp>
        <p:graphicFrame>
          <p:nvGraphicFramePr>
            <p:cNvPr id="5" name="4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1095813"/>
                </p:ext>
              </p:extLst>
            </p:nvPr>
          </p:nvGraphicFramePr>
          <p:xfrm>
            <a:off x="1772816" y="953523"/>
            <a:ext cx="1116013" cy="1619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1" name="Prism Project" r:id="rId6" imgW="1116000" imgH="1620000" progId="Prism5.Document">
                    <p:embed/>
                  </p:oleObj>
                </mc:Choice>
                <mc:Fallback>
                  <p:oleObj name="Prism Project" r:id="rId6" imgW="1116000" imgH="1620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772816" y="953523"/>
                          <a:ext cx="1116013" cy="16192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5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3077957"/>
                </p:ext>
              </p:extLst>
            </p:nvPr>
          </p:nvGraphicFramePr>
          <p:xfrm>
            <a:off x="3339618" y="953523"/>
            <a:ext cx="1116013" cy="1619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2" name="Prism Project" r:id="rId8" imgW="1116000" imgH="1620000" progId="Prism5.Document">
                    <p:embed/>
                  </p:oleObj>
                </mc:Choice>
                <mc:Fallback>
                  <p:oleObj name="Prism Project" r:id="rId8" imgW="1116000" imgH="1620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339618" y="953523"/>
                          <a:ext cx="1116013" cy="16192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" name="TextBox 17"/>
            <p:cNvSpPr txBox="1">
              <a:spLocks noChangeArrowheads="1"/>
            </p:cNvSpPr>
            <p:nvPr/>
          </p:nvSpPr>
          <p:spPr bwMode="auto">
            <a:xfrm>
              <a:off x="3456914" y="2402788"/>
              <a:ext cx="117912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" sz="900" b="1" dirty="0" smtClean="0">
                  <a:latin typeface="+mn-lt"/>
                </a:rPr>
                <a:t> </a:t>
              </a:r>
              <a:r>
                <a:rPr lang="en-US" altLang="es-ES" sz="900" b="1" dirty="0">
                  <a:latin typeface="+mn-lt"/>
                </a:rPr>
                <a:t>-  </a:t>
              </a:r>
              <a:r>
                <a:rPr lang="en-US" altLang="es-ES" sz="900" b="1" dirty="0" smtClean="0">
                  <a:latin typeface="+mn-lt"/>
                </a:rPr>
                <a:t>    +        -      </a:t>
              </a:r>
              <a:r>
                <a:rPr lang="en-US" altLang="es-ES" sz="900" b="1" dirty="0">
                  <a:latin typeface="+mn-lt"/>
                </a:rPr>
                <a:t>+     </a:t>
              </a:r>
              <a:endParaRPr lang="en-GB" altLang="es-ES" sz="900" b="1" dirty="0">
                <a:latin typeface="+mn-lt"/>
              </a:endParaRPr>
            </a:p>
          </p:txBody>
        </p:sp>
        <p:sp>
          <p:nvSpPr>
            <p:cNvPr id="80" name="Rettangolo 14"/>
            <p:cNvSpPr>
              <a:spLocks noChangeArrowheads="1"/>
            </p:cNvSpPr>
            <p:nvPr/>
          </p:nvSpPr>
          <p:spPr bwMode="auto">
            <a:xfrm>
              <a:off x="3264183" y="2561707"/>
              <a:ext cx="12957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" sz="900" b="1" dirty="0">
                  <a:latin typeface="+mn-lt"/>
                </a:rPr>
                <a:t> </a:t>
              </a:r>
              <a:r>
                <a:rPr lang="en-US" altLang="es-ES" sz="900" b="1" dirty="0" smtClean="0">
                  <a:latin typeface="+mn-lt"/>
                </a:rPr>
                <a:t>        </a:t>
              </a:r>
              <a:r>
                <a:rPr lang="en-US" altLang="es-ES" sz="900" b="1" dirty="0">
                  <a:latin typeface="+mn-lt"/>
                </a:rPr>
                <a:t> </a:t>
              </a:r>
              <a:r>
                <a:rPr lang="en-US" altLang="es-ES" sz="900" b="1" dirty="0" smtClean="0">
                  <a:latin typeface="+mn-lt"/>
                </a:rPr>
                <a:t> NT         shALK1    </a:t>
              </a:r>
              <a:endParaRPr lang="en-US" altLang="es-ES" sz="900" b="1" dirty="0">
                <a:latin typeface="+mn-lt"/>
              </a:endParaRPr>
            </a:p>
          </p:txBody>
        </p:sp>
        <p:sp>
          <p:nvSpPr>
            <p:cNvPr id="81" name="Line 125"/>
            <p:cNvSpPr>
              <a:spLocks noChangeShapeType="1"/>
            </p:cNvSpPr>
            <p:nvPr/>
          </p:nvSpPr>
          <p:spPr bwMode="auto">
            <a:xfrm>
              <a:off x="3526932" y="2596727"/>
              <a:ext cx="34428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es-ES" sz="1000" b="1"/>
            </a:p>
          </p:txBody>
        </p:sp>
        <p:sp>
          <p:nvSpPr>
            <p:cNvPr id="82" name="Line 125"/>
            <p:cNvSpPr>
              <a:spLocks noChangeShapeType="1"/>
            </p:cNvSpPr>
            <p:nvPr/>
          </p:nvSpPr>
          <p:spPr bwMode="auto">
            <a:xfrm>
              <a:off x="3997910" y="2596727"/>
              <a:ext cx="34428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es-ES" sz="1000" b="1"/>
            </a:p>
          </p:txBody>
        </p:sp>
        <p:sp>
          <p:nvSpPr>
            <p:cNvPr id="83" name="TextBox 9"/>
            <p:cNvSpPr txBox="1">
              <a:spLocks noChangeArrowheads="1"/>
            </p:cNvSpPr>
            <p:nvPr/>
          </p:nvSpPr>
          <p:spPr bwMode="auto">
            <a:xfrm>
              <a:off x="4280130" y="2402994"/>
              <a:ext cx="633654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" sz="900" b="1" dirty="0" smtClean="0">
                  <a:latin typeface="+mn-lt"/>
                </a:rPr>
                <a:t>BMP9  </a:t>
              </a:r>
              <a:endParaRPr lang="en-GB" altLang="es-ES" sz="900" b="1" dirty="0">
                <a:latin typeface="+mn-lt"/>
              </a:endParaRPr>
            </a:p>
          </p:txBody>
        </p:sp>
        <p:sp>
          <p:nvSpPr>
            <p:cNvPr id="84" name="83 CuadroTexto"/>
            <p:cNvSpPr txBox="1"/>
            <p:nvPr/>
          </p:nvSpPr>
          <p:spPr>
            <a:xfrm>
              <a:off x="3194358" y="2150732"/>
              <a:ext cx="3684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cs typeface="Arial" panose="020B0604020202020204" pitchFamily="34" charset="0"/>
                </a:rPr>
                <a:t>20</a:t>
              </a:r>
              <a:endParaRPr lang="es-ES" sz="800" dirty="0">
                <a:cs typeface="Arial" panose="020B0604020202020204" pitchFamily="34" charset="0"/>
              </a:endParaRPr>
            </a:p>
          </p:txBody>
        </p:sp>
        <p:sp>
          <p:nvSpPr>
            <p:cNvPr id="86" name="85 CuadroTexto"/>
            <p:cNvSpPr txBox="1"/>
            <p:nvPr/>
          </p:nvSpPr>
          <p:spPr>
            <a:xfrm>
              <a:off x="3194358" y="1932521"/>
              <a:ext cx="3684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cs typeface="Arial" panose="020B0604020202020204" pitchFamily="34" charset="0"/>
                </a:rPr>
                <a:t>40</a:t>
              </a:r>
              <a:endParaRPr lang="es-ES" sz="800" dirty="0">
                <a:cs typeface="Arial" panose="020B0604020202020204" pitchFamily="34" charset="0"/>
              </a:endParaRPr>
            </a:p>
          </p:txBody>
        </p:sp>
        <p:sp>
          <p:nvSpPr>
            <p:cNvPr id="87" name="86 CuadroTexto"/>
            <p:cNvSpPr txBox="1"/>
            <p:nvPr/>
          </p:nvSpPr>
          <p:spPr>
            <a:xfrm>
              <a:off x="3194358" y="1716631"/>
              <a:ext cx="3684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cs typeface="Arial" panose="020B0604020202020204" pitchFamily="34" charset="0"/>
                </a:rPr>
                <a:t>60</a:t>
              </a:r>
              <a:endParaRPr lang="es-ES" sz="800" dirty="0">
                <a:cs typeface="Arial" panose="020B0604020202020204" pitchFamily="34" charset="0"/>
              </a:endParaRPr>
            </a:p>
          </p:txBody>
        </p:sp>
        <p:sp>
          <p:nvSpPr>
            <p:cNvPr id="89" name="88 CuadroTexto"/>
            <p:cNvSpPr txBox="1"/>
            <p:nvPr/>
          </p:nvSpPr>
          <p:spPr>
            <a:xfrm>
              <a:off x="3194358" y="1515032"/>
              <a:ext cx="3684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cs typeface="Arial" panose="020B0604020202020204" pitchFamily="34" charset="0"/>
                </a:rPr>
                <a:t>80</a:t>
              </a:r>
              <a:endParaRPr lang="es-ES" sz="800" dirty="0">
                <a:cs typeface="Arial" panose="020B0604020202020204" pitchFamily="34" charset="0"/>
              </a:endParaRPr>
            </a:p>
          </p:txBody>
        </p:sp>
        <p:sp>
          <p:nvSpPr>
            <p:cNvPr id="90" name="89 CuadroTexto"/>
            <p:cNvSpPr txBox="1"/>
            <p:nvPr/>
          </p:nvSpPr>
          <p:spPr>
            <a:xfrm>
              <a:off x="3143906" y="1303598"/>
              <a:ext cx="4707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cs typeface="Arial" panose="020B0604020202020204" pitchFamily="34" charset="0"/>
                </a:rPr>
                <a:t>100</a:t>
              </a:r>
              <a:endParaRPr lang="es-ES" sz="800" dirty="0">
                <a:cs typeface="Arial" panose="020B0604020202020204" pitchFamily="34" charset="0"/>
              </a:endParaRPr>
            </a:p>
          </p:txBody>
        </p:sp>
        <p:sp>
          <p:nvSpPr>
            <p:cNvPr id="91" name="Text Box 258"/>
            <p:cNvSpPr txBox="1">
              <a:spLocks noChangeArrowheads="1"/>
            </p:cNvSpPr>
            <p:nvPr/>
          </p:nvSpPr>
          <p:spPr bwMode="auto">
            <a:xfrm>
              <a:off x="2064624" y="1255166"/>
              <a:ext cx="5588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s-ES" sz="900" u="none" dirty="0">
                  <a:latin typeface="+mn-lt"/>
                </a:rPr>
                <a:t>***</a:t>
              </a:r>
              <a:endParaRPr lang="en-US" altLang="es-ES" sz="900" u="none" dirty="0">
                <a:latin typeface="+mn-lt"/>
              </a:endParaRPr>
            </a:p>
          </p:txBody>
        </p:sp>
        <p:sp>
          <p:nvSpPr>
            <p:cNvPr id="92" name="Text Box 258"/>
            <p:cNvSpPr txBox="1">
              <a:spLocks noChangeArrowheads="1"/>
            </p:cNvSpPr>
            <p:nvPr/>
          </p:nvSpPr>
          <p:spPr bwMode="auto">
            <a:xfrm>
              <a:off x="2498956" y="1331640"/>
              <a:ext cx="5588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s-ES" sz="900" u="none" dirty="0">
                  <a:latin typeface="+mn-lt"/>
                </a:rPr>
                <a:t>***</a:t>
              </a:r>
              <a:endParaRPr lang="en-US" altLang="es-ES" sz="900" u="none" dirty="0">
                <a:latin typeface="+mn-lt"/>
              </a:endParaRPr>
            </a:p>
          </p:txBody>
        </p:sp>
        <p:sp>
          <p:nvSpPr>
            <p:cNvPr id="93" name="Text Box 258"/>
            <p:cNvSpPr txBox="1">
              <a:spLocks noChangeArrowheads="1"/>
            </p:cNvSpPr>
            <p:nvPr/>
          </p:nvSpPr>
          <p:spPr bwMode="auto">
            <a:xfrm>
              <a:off x="4076280" y="1544039"/>
              <a:ext cx="5588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s-ES" sz="900" u="none" dirty="0">
                  <a:latin typeface="+mn-lt"/>
                </a:rPr>
                <a:t>***</a:t>
              </a:r>
              <a:endParaRPr lang="en-US" altLang="es-ES" sz="900" u="none" dirty="0">
                <a:latin typeface="+mn-lt"/>
              </a:endParaRPr>
            </a:p>
          </p:txBody>
        </p:sp>
        <p:sp>
          <p:nvSpPr>
            <p:cNvPr id="94" name="Text Box 258"/>
            <p:cNvSpPr txBox="1">
              <a:spLocks noChangeArrowheads="1"/>
            </p:cNvSpPr>
            <p:nvPr/>
          </p:nvSpPr>
          <p:spPr bwMode="auto">
            <a:xfrm>
              <a:off x="3662288" y="1507642"/>
              <a:ext cx="5588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s-ES" sz="900" u="none" dirty="0" smtClean="0">
                  <a:latin typeface="+mn-lt"/>
                </a:rPr>
                <a:t>**</a:t>
              </a:r>
              <a:endParaRPr lang="en-US" altLang="es-ES" sz="900" u="none" dirty="0">
                <a:latin typeface="+mn-lt"/>
              </a:endParaRPr>
            </a:p>
          </p:txBody>
        </p:sp>
        <p:sp>
          <p:nvSpPr>
            <p:cNvPr id="95" name="94 CuadroTexto"/>
            <p:cNvSpPr txBox="1"/>
            <p:nvPr/>
          </p:nvSpPr>
          <p:spPr>
            <a:xfrm>
              <a:off x="1582421" y="838617"/>
              <a:ext cx="4064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96" name="95 CuadroTexto"/>
            <p:cNvSpPr txBox="1"/>
            <p:nvPr/>
          </p:nvSpPr>
          <p:spPr>
            <a:xfrm>
              <a:off x="3022581" y="838617"/>
              <a:ext cx="4064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cs typeface="Arial" panose="020B0604020202020204" pitchFamily="34" charset="0"/>
                </a:rPr>
                <a:t>C</a:t>
              </a:r>
              <a:endParaRPr lang="es-ES" sz="1200" b="1" dirty="0">
                <a:cs typeface="Arial" panose="020B0604020202020204" pitchFamily="34" charset="0"/>
              </a:endParaRPr>
            </a:p>
          </p:txBody>
        </p:sp>
        <p:sp>
          <p:nvSpPr>
            <p:cNvPr id="45" name="106 CuadroTexto"/>
            <p:cNvSpPr txBox="1"/>
            <p:nvPr/>
          </p:nvSpPr>
          <p:spPr>
            <a:xfrm>
              <a:off x="427600" y="1088305"/>
              <a:ext cx="3684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900" dirty="0" smtClean="0">
                  <a:cs typeface="Arial" panose="020B0604020202020204" pitchFamily="34" charset="0"/>
                </a:rPr>
                <a:t>1.2</a:t>
              </a:r>
              <a:endParaRPr lang="es-ES" sz="900" dirty="0">
                <a:cs typeface="Arial" panose="020B0604020202020204" pitchFamily="34" charset="0"/>
              </a:endParaRPr>
            </a:p>
          </p:txBody>
        </p:sp>
        <p:sp>
          <p:nvSpPr>
            <p:cNvPr id="46" name="115 CuadroTexto"/>
            <p:cNvSpPr txBox="1"/>
            <p:nvPr/>
          </p:nvSpPr>
          <p:spPr>
            <a:xfrm>
              <a:off x="1678235" y="1105434"/>
              <a:ext cx="3729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cs typeface="Arial" panose="020B0604020202020204" pitchFamily="34" charset="0"/>
                </a:rPr>
                <a:t>8</a:t>
              </a:r>
              <a:endParaRPr lang="es-ES" sz="800" dirty="0">
                <a:cs typeface="Arial" panose="020B0604020202020204" pitchFamily="34" charset="0"/>
              </a:endParaRPr>
            </a:p>
          </p:txBody>
        </p:sp>
        <p:sp>
          <p:nvSpPr>
            <p:cNvPr id="47" name="89 CuadroTexto"/>
            <p:cNvSpPr txBox="1"/>
            <p:nvPr/>
          </p:nvSpPr>
          <p:spPr>
            <a:xfrm>
              <a:off x="3143906" y="1101966"/>
              <a:ext cx="4707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cs typeface="Arial" panose="020B0604020202020204" pitchFamily="34" charset="0"/>
                </a:rPr>
                <a:t>120</a:t>
              </a:r>
              <a:endParaRPr lang="es-ES" sz="800" dirty="0">
                <a:cs typeface="Arial" panose="020B0604020202020204" pitchFamily="34" charset="0"/>
              </a:endParaRPr>
            </a:p>
          </p:txBody>
        </p:sp>
      </p:grpSp>
      <p:sp>
        <p:nvSpPr>
          <p:cNvPr id="4" name="3 CuadroTexto"/>
          <p:cNvSpPr txBox="1"/>
          <p:nvPr/>
        </p:nvSpPr>
        <p:spPr>
          <a:xfrm>
            <a:off x="437918" y="3428634"/>
            <a:ext cx="56255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BMP9 does not require ALK1 to activate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Smad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signaling and to induce cell loss in oval cells.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ALK1 knockdown oval cells were generated (shALK1)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Alk1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mRNA levels were determined by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qRT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-PCR.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B-C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NT and shALK1 oval cells were treated or not with BMP9 (5ng/ml).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Transcriptional reporter assay. Data are mean ± S.E.M of 2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(n = 6).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Analysis of cell number after 2 days of treatment. Data are mean ± S.E.M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experiments performed in triplicate. *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&lt;0.05, **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&lt;0.01, ***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&lt;0.001. NT: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non-target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shRNA.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64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1840</TotalTime>
  <Words>182</Words>
  <Application>Microsoft Macintosh PowerPoint</Application>
  <PresentationFormat>Presentación en pantalla (4:3)</PresentationFormat>
  <Paragraphs>51</Paragraphs>
  <Slides>2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Tema de Office</vt:lpstr>
      <vt:lpstr>Prism Project</vt:lpstr>
      <vt:lpstr>Presentación de PowerPoint</vt:lpstr>
      <vt:lpstr>Presentación de PowerPoint</vt:lpstr>
    </vt:vector>
  </TitlesOfParts>
  <Company>F. Farmacia / UCM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Blanca</dc:creator>
  <cp:lastModifiedBy>Usuario de Microsoft Office</cp:lastModifiedBy>
  <cp:revision>73</cp:revision>
  <cp:lastPrinted>2018-01-22T16:49:10Z</cp:lastPrinted>
  <dcterms:created xsi:type="dcterms:W3CDTF">2016-07-11T10:45:15Z</dcterms:created>
  <dcterms:modified xsi:type="dcterms:W3CDTF">2018-05-03T07:35:28Z</dcterms:modified>
</cp:coreProperties>
</file>