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2" r:id="rId2"/>
    <p:sldId id="260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47" autoAdjust="0"/>
    <p:restoredTop sz="94660"/>
  </p:normalViewPr>
  <p:slideViewPr>
    <p:cSldViewPr>
      <p:cViewPr varScale="1">
        <p:scale>
          <a:sx n="83" d="100"/>
          <a:sy n="83" d="100"/>
        </p:scale>
        <p:origin x="-3252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LOS%20one%20rebutal\HEC-1A\APOPTOSIS\20140630-HEC-1A-GPR64_siRNA-annexin%20V%20analysi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PLOS%20one%20rebutal\ECC1%20and%20HEC1A%20APopto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28575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 w="28575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17D-4D5C-A5FF-EF6DD0383FEB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 w="28575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17D-4D5C-A5FF-EF6DD0383FEB}"/>
              </c:ext>
            </c:extLst>
          </c:dPt>
          <c:errBars>
            <c:errBarType val="both"/>
            <c:errValType val="cust"/>
            <c:noEndCap val="0"/>
            <c:plus>
              <c:numRef>
                <c:f>Sheet3!$B$9:$C$9</c:f>
                <c:numCache>
                  <c:formatCode>General</c:formatCode>
                  <c:ptCount val="2"/>
                  <c:pt idx="0">
                    <c:v>3.272127238764813</c:v>
                  </c:pt>
                  <c:pt idx="1">
                    <c:v>2.5774696894435105</c:v>
                  </c:pt>
                </c:numCache>
              </c:numRef>
            </c:plus>
            <c:minus>
              <c:numRef>
                <c:f>Sheet3!$B$9:$C$9</c:f>
                <c:numCache>
                  <c:formatCode>General</c:formatCode>
                  <c:ptCount val="2"/>
                  <c:pt idx="0">
                    <c:v>3.272127238764813</c:v>
                  </c:pt>
                  <c:pt idx="1">
                    <c:v>2.5774696894435105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Sheet3!$L$8:$M$8</c:f>
              <c:numCache>
                <c:formatCode>General</c:formatCode>
                <c:ptCount val="2"/>
                <c:pt idx="1">
                  <c:v>1</c:v>
                </c:pt>
              </c:numCache>
            </c:numRef>
          </c:cat>
          <c:val>
            <c:numRef>
              <c:f>Sheet3!$E$4:$F$4</c:f>
              <c:numCache>
                <c:formatCode>General</c:formatCode>
                <c:ptCount val="2"/>
                <c:pt idx="0">
                  <c:v>14.913333333333334</c:v>
                </c:pt>
                <c:pt idx="1">
                  <c:v>16.190000000000001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17D-4D5C-A5FF-EF6DD0383F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467840"/>
        <c:axId val="124469632"/>
      </c:barChart>
      <c:catAx>
        <c:axId val="124467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469632"/>
        <c:crosses val="autoZero"/>
        <c:auto val="1"/>
        <c:lblAlgn val="ctr"/>
        <c:lblOffset val="100"/>
        <c:noMultiLvlLbl val="0"/>
      </c:catAx>
      <c:valAx>
        <c:axId val="1244696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124467840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 w="254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E9-485B-8043-0F420BC6BC77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/>
              </a:solidFill>
              <a:ln w="25400">
                <a:solidFill>
                  <a:schemeClr val="tx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E9-485B-8043-0F420BC6BC77}"/>
              </c:ext>
            </c:extLst>
          </c:dPt>
          <c:errBars>
            <c:errBarType val="both"/>
            <c:errValType val="cust"/>
            <c:noEndCap val="0"/>
            <c:plus>
              <c:numRef>
                <c:f>(Ishikawa!$B$7,Ishikawa!$E$7)</c:f>
                <c:numCache>
                  <c:formatCode>General</c:formatCode>
                  <c:ptCount val="2"/>
                  <c:pt idx="0">
                    <c:v>0.12172373091006822</c:v>
                  </c:pt>
                  <c:pt idx="1">
                    <c:v>0.20764553129472033</c:v>
                  </c:pt>
                </c:numCache>
              </c:numRef>
            </c:plus>
            <c:minus>
              <c:numRef>
                <c:f>(Ishikawa!$B$7,Ishikawa!$E$7)</c:f>
                <c:numCache>
                  <c:formatCode>General</c:formatCode>
                  <c:ptCount val="2"/>
                  <c:pt idx="0">
                    <c:v>0.12172373091006822</c:v>
                  </c:pt>
                  <c:pt idx="1">
                    <c:v>0.20764553129472033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Ishikawa!$J$3:$J$4</c:f>
              <c:numCache>
                <c:formatCode>General</c:formatCode>
                <c:ptCount val="2"/>
              </c:numCache>
            </c:numRef>
          </c:cat>
          <c:val>
            <c:numRef>
              <c:f>Ishikawa!$K$3:$K$4</c:f>
              <c:numCache>
                <c:formatCode>General</c:formatCode>
                <c:ptCount val="2"/>
                <c:pt idx="0">
                  <c:v>2.4666666666666663</c:v>
                </c:pt>
                <c:pt idx="1">
                  <c:v>2.7766666666666668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1E9-485B-8043-0F420BC6BC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495744"/>
        <c:axId val="124497280"/>
      </c:barChart>
      <c:catAx>
        <c:axId val="124495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497280"/>
        <c:crosses val="autoZero"/>
        <c:auto val="1"/>
        <c:lblAlgn val="ctr"/>
        <c:lblOffset val="100"/>
        <c:noMultiLvlLbl val="0"/>
      </c:catAx>
      <c:valAx>
        <c:axId val="124497280"/>
        <c:scaling>
          <c:orientation val="minMax"/>
          <c:max val="4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254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12449574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EDC298-7480-4BB6-BDCD-B678AA43331A}" type="datetimeFigureOut">
              <a:rPr lang="ko-KR" altLang="en-US" smtClean="0"/>
              <a:t>2019-08-01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64286-D82A-4CD9-A6B5-A695002BCD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360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8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9CAA-EC32-4927-8485-A77E123BFF09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A55-2BD7-4EBC-AD75-49EF89A08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21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9CAA-EC32-4927-8485-A77E123BFF09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A55-2BD7-4EBC-AD75-49EF89A08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47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8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9CAA-EC32-4927-8485-A77E123BFF09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A55-2BD7-4EBC-AD75-49EF89A08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940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9CAA-EC32-4927-8485-A77E123BFF09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A55-2BD7-4EBC-AD75-49EF89A08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53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4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3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9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9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1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39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6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8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9CAA-EC32-4927-8485-A77E123BFF09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A55-2BD7-4EBC-AD75-49EF89A08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744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8" y="2844806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3" y="2844806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9CAA-EC32-4927-8485-A77E123BFF09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A55-2BD7-4EBC-AD75-49EF89A08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06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33" indent="0">
              <a:buNone/>
              <a:defRPr sz="2000" b="1"/>
            </a:lvl2pPr>
            <a:lvl3pPr marL="914466" indent="0">
              <a:buNone/>
              <a:defRPr sz="1800" b="1"/>
            </a:lvl3pPr>
            <a:lvl4pPr marL="1371699" indent="0">
              <a:buNone/>
              <a:defRPr sz="1600" b="1"/>
            </a:lvl4pPr>
            <a:lvl5pPr marL="1828931" indent="0">
              <a:buNone/>
              <a:defRPr sz="1600" b="1"/>
            </a:lvl5pPr>
            <a:lvl6pPr marL="2286164" indent="0">
              <a:buNone/>
              <a:defRPr sz="1600" b="1"/>
            </a:lvl6pPr>
            <a:lvl7pPr marL="2743397" indent="0">
              <a:buNone/>
              <a:defRPr sz="1600" b="1"/>
            </a:lvl7pPr>
            <a:lvl8pPr marL="3200630" indent="0">
              <a:buNone/>
              <a:defRPr sz="1600" b="1"/>
            </a:lvl8pPr>
            <a:lvl9pPr marL="36578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33" indent="0">
              <a:buNone/>
              <a:defRPr sz="2000" b="1"/>
            </a:lvl2pPr>
            <a:lvl3pPr marL="914466" indent="0">
              <a:buNone/>
              <a:defRPr sz="1800" b="1"/>
            </a:lvl3pPr>
            <a:lvl4pPr marL="1371699" indent="0">
              <a:buNone/>
              <a:defRPr sz="1600" b="1"/>
            </a:lvl4pPr>
            <a:lvl5pPr marL="1828931" indent="0">
              <a:buNone/>
              <a:defRPr sz="1600" b="1"/>
            </a:lvl5pPr>
            <a:lvl6pPr marL="2286164" indent="0">
              <a:buNone/>
              <a:defRPr sz="1600" b="1"/>
            </a:lvl6pPr>
            <a:lvl7pPr marL="2743397" indent="0">
              <a:buNone/>
              <a:defRPr sz="1600" b="1"/>
            </a:lvl7pPr>
            <a:lvl8pPr marL="3200630" indent="0">
              <a:buNone/>
              <a:defRPr sz="1600" b="1"/>
            </a:lvl8pPr>
            <a:lvl9pPr marL="36578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9CAA-EC32-4927-8485-A77E123BFF09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A55-2BD7-4EBC-AD75-49EF89A08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03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9CAA-EC32-4927-8485-A77E123BFF09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A55-2BD7-4EBC-AD75-49EF89A08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278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9CAA-EC32-4927-8485-A77E123BFF09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A55-2BD7-4EBC-AD75-49EF89A08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85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73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73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33" indent="0">
              <a:buNone/>
              <a:defRPr sz="1200"/>
            </a:lvl2pPr>
            <a:lvl3pPr marL="914466" indent="0">
              <a:buNone/>
              <a:defRPr sz="1000"/>
            </a:lvl3pPr>
            <a:lvl4pPr marL="1371699" indent="0">
              <a:buNone/>
              <a:defRPr sz="900"/>
            </a:lvl4pPr>
            <a:lvl5pPr marL="1828931" indent="0">
              <a:buNone/>
              <a:defRPr sz="900"/>
            </a:lvl5pPr>
            <a:lvl6pPr marL="2286164" indent="0">
              <a:buNone/>
              <a:defRPr sz="900"/>
            </a:lvl6pPr>
            <a:lvl7pPr marL="2743397" indent="0">
              <a:buNone/>
              <a:defRPr sz="900"/>
            </a:lvl7pPr>
            <a:lvl8pPr marL="3200630" indent="0">
              <a:buNone/>
              <a:defRPr sz="900"/>
            </a:lvl8pPr>
            <a:lvl9pPr marL="36578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9CAA-EC32-4927-8485-A77E123BFF09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A55-2BD7-4EBC-AD75-49EF89A08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989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6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33" indent="0">
              <a:buNone/>
              <a:defRPr sz="2800"/>
            </a:lvl2pPr>
            <a:lvl3pPr marL="914466" indent="0">
              <a:buNone/>
              <a:defRPr sz="2400"/>
            </a:lvl3pPr>
            <a:lvl4pPr marL="1371699" indent="0">
              <a:buNone/>
              <a:defRPr sz="2000"/>
            </a:lvl4pPr>
            <a:lvl5pPr marL="1828931" indent="0">
              <a:buNone/>
              <a:defRPr sz="2000"/>
            </a:lvl5pPr>
            <a:lvl6pPr marL="2286164" indent="0">
              <a:buNone/>
              <a:defRPr sz="2000"/>
            </a:lvl6pPr>
            <a:lvl7pPr marL="2743397" indent="0">
              <a:buNone/>
              <a:defRPr sz="2000"/>
            </a:lvl7pPr>
            <a:lvl8pPr marL="3200630" indent="0">
              <a:buNone/>
              <a:defRPr sz="2000"/>
            </a:lvl8pPr>
            <a:lvl9pPr marL="3657862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7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33" indent="0">
              <a:buNone/>
              <a:defRPr sz="1200"/>
            </a:lvl2pPr>
            <a:lvl3pPr marL="914466" indent="0">
              <a:buNone/>
              <a:defRPr sz="1000"/>
            </a:lvl3pPr>
            <a:lvl4pPr marL="1371699" indent="0">
              <a:buNone/>
              <a:defRPr sz="900"/>
            </a:lvl4pPr>
            <a:lvl5pPr marL="1828931" indent="0">
              <a:buNone/>
              <a:defRPr sz="900"/>
            </a:lvl5pPr>
            <a:lvl6pPr marL="2286164" indent="0">
              <a:buNone/>
              <a:defRPr sz="900"/>
            </a:lvl6pPr>
            <a:lvl7pPr marL="2743397" indent="0">
              <a:buNone/>
              <a:defRPr sz="900"/>
            </a:lvl7pPr>
            <a:lvl8pPr marL="3200630" indent="0">
              <a:buNone/>
              <a:defRPr sz="900"/>
            </a:lvl8pPr>
            <a:lvl9pPr marL="36578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A9CAA-EC32-4927-8485-A77E123BFF09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18A55-2BD7-4EBC-AD75-49EF89A08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740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7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A9CAA-EC32-4927-8485-A77E123BFF09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40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18A55-2BD7-4EBC-AD75-49EF89A088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87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6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25" indent="-342925" algn="l" defTabSz="914466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3003" indent="-285771" algn="l" defTabSz="914466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82" indent="-228616" algn="l" defTabSz="9144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15" indent="-228616" algn="l" defTabSz="914466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48" indent="-228616" algn="l" defTabSz="914466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81" indent="-228616" algn="l" defTabSz="9144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13" indent="-228616" algn="l" defTabSz="9144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46" indent="-228616" algn="l" defTabSz="9144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479" indent="-228616" algn="l" defTabSz="9144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3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66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99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31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64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97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30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862" algn="l" defTabSz="9144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944" y="1887929"/>
            <a:ext cx="2743200" cy="1899138"/>
          </a:xfrm>
          <a:prstGeom prst="rect">
            <a:avLst/>
          </a:pr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30" t="41621" r="17670" b="8379"/>
          <a:stretch/>
        </p:blipFill>
        <p:spPr bwMode="auto">
          <a:xfrm>
            <a:off x="3285172" y="1887929"/>
            <a:ext cx="2743200" cy="1899138"/>
          </a:xfrm>
          <a:prstGeom prst="rect">
            <a:avLst/>
          </a:pr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10"/>
          <p:cNvSpPr/>
          <p:nvPr/>
        </p:nvSpPr>
        <p:spPr>
          <a:xfrm>
            <a:off x="4" y="4"/>
            <a:ext cx="105990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500" b="1" kern="0" dirty="0" smtClean="0">
                <a:solidFill>
                  <a:prstClr val="black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Figure S1</a:t>
            </a:r>
            <a:endParaRPr lang="en-US" sz="1500" kern="0" dirty="0">
              <a:solidFill>
                <a:sysClr val="windowText" lastClr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1669" y="4147430"/>
            <a:ext cx="6248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spcAft>
                <a:spcPts val="1000"/>
              </a:spcAft>
            </a:pPr>
            <a:r>
              <a:rPr lang="en-US" sz="1400" b="1" kern="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Figure S1. Expression </a:t>
            </a:r>
            <a:r>
              <a:rPr lang="en-US" sz="1400" b="1" kern="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of GPR64 in mouse epididymis.</a:t>
            </a:r>
            <a:r>
              <a:rPr lang="en-US" sz="1400" kern="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sz="1400" kern="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The immunohistochemistry for GPR64 was performed in </a:t>
            </a:r>
            <a:r>
              <a:rPr lang="en-US" sz="1400" kern="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mouse epididymis</a:t>
            </a:r>
            <a:r>
              <a:rPr lang="en-US" sz="1400" kern="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as </a:t>
            </a:r>
            <a:r>
              <a:rPr lang="en-US" sz="1400" kern="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 positive </a:t>
            </a:r>
            <a:r>
              <a:rPr lang="en-US" sz="1400" kern="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control</a:t>
            </a:r>
            <a:r>
              <a:rPr lang="en-US" sz="1400" kern="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. </a:t>
            </a:r>
            <a:r>
              <a:rPr lang="en-US" sz="1400" kern="0" dirty="0" err="1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Immunohistochemical</a:t>
            </a:r>
            <a:r>
              <a:rPr lang="en-US" sz="1400" kern="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staining of </a:t>
            </a:r>
            <a:r>
              <a:rPr lang="en-US" sz="1400" kern="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mouse </a:t>
            </a:r>
            <a:r>
              <a:rPr lang="en-US" sz="1400" kern="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epididymis shows </a:t>
            </a:r>
            <a:r>
              <a:rPr lang="en-US" sz="1400" kern="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membranous </a:t>
            </a:r>
            <a:r>
              <a:rPr lang="en-US" sz="1400" kern="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and nuclear </a:t>
            </a:r>
            <a:r>
              <a:rPr lang="en-US" sz="1400" kern="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positivity in </a:t>
            </a:r>
            <a:r>
              <a:rPr lang="en-US" sz="1400" kern="0" dirty="0" err="1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epididymal</a:t>
            </a:r>
            <a:r>
              <a:rPr lang="en-US" sz="1400" kern="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sz="1400" kern="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duct epithelial </a:t>
            </a:r>
            <a:r>
              <a:rPr lang="en-US" sz="1400" kern="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cells.</a:t>
            </a:r>
            <a:endParaRPr lang="en-US" sz="1400" kern="100" dirty="0">
              <a:latin typeface="Malgun Gothic" panose="020B0503020000020004" pitchFamily="34" charset="-127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28" name="Straight Connector 14"/>
          <p:cNvCxnSpPr/>
          <p:nvPr/>
        </p:nvCxnSpPr>
        <p:spPr>
          <a:xfrm>
            <a:off x="5501594" y="3613209"/>
            <a:ext cx="3657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10200" y="3352800"/>
            <a:ext cx="5485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50µm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14"/>
          <p:cNvCxnSpPr/>
          <p:nvPr/>
        </p:nvCxnSpPr>
        <p:spPr>
          <a:xfrm>
            <a:off x="2645267" y="3634429"/>
            <a:ext cx="3657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514600" y="3374020"/>
            <a:ext cx="6270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100µm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1286293" y="2782824"/>
            <a:ext cx="1228307" cy="8516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23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차트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3944017"/>
              </p:ext>
            </p:extLst>
          </p:nvPr>
        </p:nvGraphicFramePr>
        <p:xfrm>
          <a:off x="3609765" y="2617270"/>
          <a:ext cx="2029039" cy="1878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2830784" y="3413694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Apoptotic cell (%)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직사각형 52"/>
          <p:cNvSpPr/>
          <p:nvPr/>
        </p:nvSpPr>
        <p:spPr>
          <a:xfrm>
            <a:off x="1105766" y="203941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000" b="1" dirty="0">
                <a:latin typeface="Arial" pitchFamily="34" charset="0"/>
                <a:cs typeface="Arial" pitchFamily="34" charset="0"/>
              </a:rPr>
              <a:t>A</a:t>
            </a:r>
            <a:endParaRPr lang="ko-KR" alt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직사각형 52"/>
          <p:cNvSpPr/>
          <p:nvPr/>
        </p:nvSpPr>
        <p:spPr>
          <a:xfrm>
            <a:off x="3352801" y="203941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2000" b="1" dirty="0">
                <a:latin typeface="Arial" pitchFamily="34" charset="0"/>
                <a:cs typeface="Arial" pitchFamily="34" charset="0"/>
              </a:rPr>
              <a:t>B</a:t>
            </a:r>
            <a:endParaRPr lang="ko-KR" alt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0"/>
          <p:cNvSpPr/>
          <p:nvPr/>
        </p:nvSpPr>
        <p:spPr>
          <a:xfrm>
            <a:off x="1888797" y="2210610"/>
            <a:ext cx="10406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600" b="1" kern="0" dirty="0">
                <a:solidFill>
                  <a:prstClr val="black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Ishikawa</a:t>
            </a:r>
            <a:endParaRPr lang="en-US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13" name="Rectangle 10"/>
          <p:cNvSpPr/>
          <p:nvPr/>
        </p:nvSpPr>
        <p:spPr>
          <a:xfrm>
            <a:off x="4274825" y="2210610"/>
            <a:ext cx="8771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600" b="1" kern="0" dirty="0">
                <a:solidFill>
                  <a:prstClr val="black"/>
                </a:solidFill>
                <a:latin typeface="Arial" pitchFamily="34" charset="0"/>
                <a:ea typeface="Arial Unicode MS" pitchFamily="50" charset="-127"/>
                <a:cs typeface="Arial" pitchFamily="34" charset="0"/>
              </a:rPr>
              <a:t>HEC1A</a:t>
            </a:r>
            <a:endParaRPr lang="en-US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537873" y="3413693"/>
            <a:ext cx="14863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latin typeface="Arial" panose="020B0604020202020204" pitchFamily="34" charset="0"/>
                <a:cs typeface="Arial" panose="020B0604020202020204" pitchFamily="34" charset="0"/>
              </a:rPr>
              <a:t>Apoptotic cell (%)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4" name="차트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6922257"/>
              </p:ext>
            </p:extLst>
          </p:nvPr>
        </p:nvGraphicFramePr>
        <p:xfrm>
          <a:off x="1369684" y="2618040"/>
          <a:ext cx="1964066" cy="189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3852482" y="4398942"/>
            <a:ext cx="893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NT siRNA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07468" y="4398942"/>
            <a:ext cx="11913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GPR64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36002" y="4398942"/>
            <a:ext cx="893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NT siRNA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290988" y="4398942"/>
            <a:ext cx="11913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GPR64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siRNA</a:t>
            </a:r>
          </a:p>
        </p:txBody>
      </p:sp>
      <p:sp>
        <p:nvSpPr>
          <p:cNvPr id="39" name="Rectangle 10"/>
          <p:cNvSpPr/>
          <p:nvPr/>
        </p:nvSpPr>
        <p:spPr>
          <a:xfrm>
            <a:off x="4" y="4"/>
            <a:ext cx="105990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500" b="1" kern="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Figure S2</a:t>
            </a:r>
            <a:endParaRPr lang="en-US" sz="1500" kern="0" dirty="0"/>
          </a:p>
        </p:txBody>
      </p:sp>
      <p:sp>
        <p:nvSpPr>
          <p:cNvPr id="15" name="Rectangle 14"/>
          <p:cNvSpPr/>
          <p:nvPr/>
        </p:nvSpPr>
        <p:spPr>
          <a:xfrm>
            <a:off x="449735" y="4827065"/>
            <a:ext cx="6248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1">
              <a:spcAft>
                <a:spcPts val="1000"/>
              </a:spcAft>
            </a:pPr>
            <a:r>
              <a:rPr lang="en-US" sz="1400" b="1" kern="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Figure S2.</a:t>
            </a:r>
            <a:r>
              <a:rPr lang="en-US" sz="1400" kern="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sz="1400" b="1" kern="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Effect of </a:t>
            </a:r>
            <a:r>
              <a:rPr lang="en-US" sz="1400" b="1" i="1" kern="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GPR64</a:t>
            </a:r>
            <a:r>
              <a:rPr lang="en-US" sz="1400" b="1" kern="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on cell </a:t>
            </a:r>
            <a:r>
              <a:rPr lang="en-US" sz="1400" b="1" kern="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apoptosis in human endometrial cancer </a:t>
            </a:r>
            <a:r>
              <a:rPr lang="en-US" sz="1400" b="1" kern="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cells</a:t>
            </a:r>
            <a:r>
              <a:rPr lang="en-US" sz="1400" b="1" i="1" kern="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Annexin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V/PI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assay were performed in Ishikawa (A) and HEC1A (B) cells transfected with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non-targeting pool (NT) siRNA or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GPR64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siRNA to determine the effect of GPR64 on cell apoptosis.  The apoptotic cells were analyzed by Flow cytometry. No difference was found between there were no significant difference between NT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siRNA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GPR64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siRNA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treatments.</a:t>
            </a:r>
            <a:endParaRPr lang="en-US" sz="1400" b="1" kern="100" dirty="0"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85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2849</TotalTime>
  <Words>144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Health Information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grtech</dc:creator>
  <cp:lastModifiedBy>JADIQUE</cp:lastModifiedBy>
  <cp:revision>57</cp:revision>
  <dcterms:created xsi:type="dcterms:W3CDTF">2015-12-09T15:28:11Z</dcterms:created>
  <dcterms:modified xsi:type="dcterms:W3CDTF">2019-08-01T08:31:59Z</dcterms:modified>
</cp:coreProperties>
</file>