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1332" y="56"/>
      </p:cViewPr>
      <p:guideLst>
        <p:guide orient="horz" pos="2160"/>
        <p:guide pos="29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34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41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580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88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79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56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0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06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14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03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846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39647-985A-44C9-8EB5-610EFB54D6E5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BF759-C965-4795-A44E-D0D46B6A93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578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B8EBE8FA-D04A-6A4B-ADCF-70453D2B5E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011882"/>
              </p:ext>
            </p:extLst>
          </p:nvPr>
        </p:nvGraphicFramePr>
        <p:xfrm>
          <a:off x="94971" y="2902726"/>
          <a:ext cx="9002717" cy="3840483"/>
        </p:xfrm>
        <a:graphic>
          <a:graphicData uri="http://schemas.openxmlformats.org/drawingml/2006/table">
            <a:tbl>
              <a:tblPr>
                <a:tableStyleId>{93296810-A885-4BE3-A3E7-6D5BEEA58F35}</a:tableStyleId>
              </a:tblPr>
              <a:tblGrid>
                <a:gridCol w="167621">
                  <a:extLst>
                    <a:ext uri="{9D8B030D-6E8A-4147-A177-3AD203B41FA5}">
                      <a16:colId xmlns:a16="http://schemas.microsoft.com/office/drawing/2014/main" val="2970984046"/>
                    </a:ext>
                  </a:extLst>
                </a:gridCol>
                <a:gridCol w="736258">
                  <a:extLst>
                    <a:ext uri="{9D8B030D-6E8A-4147-A177-3AD203B41FA5}">
                      <a16:colId xmlns:a16="http://schemas.microsoft.com/office/drawing/2014/main" val="3581382832"/>
                    </a:ext>
                  </a:extLst>
                </a:gridCol>
                <a:gridCol w="736258">
                  <a:extLst>
                    <a:ext uri="{9D8B030D-6E8A-4147-A177-3AD203B41FA5}">
                      <a16:colId xmlns:a16="http://schemas.microsoft.com/office/drawing/2014/main" val="128411719"/>
                    </a:ext>
                  </a:extLst>
                </a:gridCol>
                <a:gridCol w="736258">
                  <a:extLst>
                    <a:ext uri="{9D8B030D-6E8A-4147-A177-3AD203B41FA5}">
                      <a16:colId xmlns:a16="http://schemas.microsoft.com/office/drawing/2014/main" val="4010225651"/>
                    </a:ext>
                  </a:extLst>
                </a:gridCol>
                <a:gridCol w="736258">
                  <a:extLst>
                    <a:ext uri="{9D8B030D-6E8A-4147-A177-3AD203B41FA5}">
                      <a16:colId xmlns:a16="http://schemas.microsoft.com/office/drawing/2014/main" val="1196838084"/>
                    </a:ext>
                  </a:extLst>
                </a:gridCol>
                <a:gridCol w="736258">
                  <a:extLst>
                    <a:ext uri="{9D8B030D-6E8A-4147-A177-3AD203B41FA5}">
                      <a16:colId xmlns:a16="http://schemas.microsoft.com/office/drawing/2014/main" val="2503729580"/>
                    </a:ext>
                  </a:extLst>
                </a:gridCol>
                <a:gridCol w="780518">
                  <a:extLst>
                    <a:ext uri="{9D8B030D-6E8A-4147-A177-3AD203B41FA5}">
                      <a16:colId xmlns:a16="http://schemas.microsoft.com/office/drawing/2014/main" val="37795732"/>
                    </a:ext>
                  </a:extLst>
                </a:gridCol>
                <a:gridCol w="691998">
                  <a:extLst>
                    <a:ext uri="{9D8B030D-6E8A-4147-A177-3AD203B41FA5}">
                      <a16:colId xmlns:a16="http://schemas.microsoft.com/office/drawing/2014/main" val="3910284532"/>
                    </a:ext>
                  </a:extLst>
                </a:gridCol>
                <a:gridCol w="736258">
                  <a:extLst>
                    <a:ext uri="{9D8B030D-6E8A-4147-A177-3AD203B41FA5}">
                      <a16:colId xmlns:a16="http://schemas.microsoft.com/office/drawing/2014/main" val="3017621285"/>
                    </a:ext>
                  </a:extLst>
                </a:gridCol>
                <a:gridCol w="736258">
                  <a:extLst>
                    <a:ext uri="{9D8B030D-6E8A-4147-A177-3AD203B41FA5}">
                      <a16:colId xmlns:a16="http://schemas.microsoft.com/office/drawing/2014/main" val="1065749387"/>
                    </a:ext>
                  </a:extLst>
                </a:gridCol>
                <a:gridCol w="629486">
                  <a:extLst>
                    <a:ext uri="{9D8B030D-6E8A-4147-A177-3AD203B41FA5}">
                      <a16:colId xmlns:a16="http://schemas.microsoft.com/office/drawing/2014/main" val="3269289914"/>
                    </a:ext>
                  </a:extLst>
                </a:gridCol>
                <a:gridCol w="843030">
                  <a:extLst>
                    <a:ext uri="{9D8B030D-6E8A-4147-A177-3AD203B41FA5}">
                      <a16:colId xmlns:a16="http://schemas.microsoft.com/office/drawing/2014/main" val="689345952"/>
                    </a:ext>
                  </a:extLst>
                </a:gridCol>
                <a:gridCol w="736258">
                  <a:extLst>
                    <a:ext uri="{9D8B030D-6E8A-4147-A177-3AD203B41FA5}">
                      <a16:colId xmlns:a16="http://schemas.microsoft.com/office/drawing/2014/main" val="2209525175"/>
                    </a:ext>
                  </a:extLst>
                </a:gridCol>
              </a:tblGrid>
              <a:tr h="3584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smtClean="0">
                          <a:effectLst/>
                        </a:rPr>
                        <a:t>Reference </a:t>
                      </a:r>
                      <a:r>
                        <a:rPr lang="en-US" sz="900" u="none" strike="noStrike" dirty="0">
                          <a:effectLst/>
                        </a:rPr>
                        <a:t>Spots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Adiponectin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</a:p>
                    <a:p>
                      <a:pPr algn="l" fontAlgn="b"/>
                      <a:r>
                        <a:rPr lang="en-US" sz="900" u="none" strike="noStrike" dirty="0" smtClean="0">
                          <a:effectLst/>
                        </a:rPr>
                        <a:t>Acrp30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Amphiregulin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Angiopoietin-1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Angiopoietin-2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Angiopoietin-like 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BAFF/</a:t>
                      </a:r>
                      <a:r>
                        <a:rPr lang="en-US" sz="900" u="none" strike="noStrike" dirty="0" err="1">
                          <a:effectLst/>
                        </a:rPr>
                        <a:t>BLyS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</a:p>
                    <a:p>
                      <a:pPr algn="l" fontAlgn="b"/>
                      <a:r>
                        <a:rPr lang="en-US" sz="900" u="none" strike="noStrike" dirty="0" smtClean="0">
                          <a:effectLst/>
                        </a:rPr>
                        <a:t>TNFSF13B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C1q R1/CD93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CCL2/JE/MCP-1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CCL3/CCL4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</a:p>
                    <a:p>
                      <a:pPr algn="l" fontAlgn="b"/>
                      <a:r>
                        <a:rPr lang="en-US" sz="900" u="none" strike="noStrike" dirty="0" smtClean="0">
                          <a:effectLst/>
                        </a:rPr>
                        <a:t>MIP-1</a:t>
                      </a:r>
                      <a:r>
                        <a:rPr lang="el-GR" sz="900" u="none" strike="noStrike" dirty="0">
                          <a:effectLst/>
                        </a:rPr>
                        <a:t>α/β</a:t>
                      </a:r>
                      <a:endParaRPr lang="el-G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CCL5/RANTES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Reference Spots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extLst>
                  <a:ext uri="{0D108BD9-81ED-4DB2-BD59-A6C34878D82A}">
                    <a16:rowId xmlns:a16="http://schemas.microsoft.com/office/drawing/2014/main" val="886050237"/>
                  </a:ext>
                </a:extLst>
              </a:tr>
              <a:tr h="2007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CCL6/C10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CCL11/Eotaxin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CCL12/MCP-5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CCL17/TARC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CCL19/MIP-3</a:t>
                      </a:r>
                      <a:r>
                        <a:rPr lang="el-GR" sz="900" u="none" strike="noStrike">
                          <a:effectLst/>
                        </a:rPr>
                        <a:t>β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CCL20/MIP-3</a:t>
                      </a:r>
                      <a:r>
                        <a:rPr lang="el-GR" sz="900" u="none" strike="noStrike">
                          <a:effectLst/>
                        </a:rPr>
                        <a:t>α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CCL21/6Ckine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CCL22/MDC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CD14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CD40/TNFRSF5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extLst>
                  <a:ext uri="{0D108BD9-81ED-4DB2-BD59-A6C34878D82A}">
                    <a16:rowId xmlns:a16="http://schemas.microsoft.com/office/drawing/2014/main" val="1314363442"/>
                  </a:ext>
                </a:extLst>
              </a:tr>
              <a:tr h="713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CD160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Chemerin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Chitinase 3-like 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Coagulation Factor III/Tissue Factor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Complement Component C5/C5a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Complement Factor 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C-Reactive Protein/CRP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CX3CL1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</a:p>
                    <a:p>
                      <a:pPr algn="l" fontAlgn="b"/>
                      <a:r>
                        <a:rPr lang="en-US" sz="900" u="none" strike="noStrike" dirty="0" err="1" smtClean="0">
                          <a:effectLst/>
                        </a:rPr>
                        <a:t>Fractalkine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CXCL1/KC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CXCL2/MIP-2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extLst>
                  <a:ext uri="{0D108BD9-81ED-4DB2-BD59-A6C34878D82A}">
                    <a16:rowId xmlns:a16="http://schemas.microsoft.com/office/drawing/2014/main" val="2119335062"/>
                  </a:ext>
                </a:extLst>
              </a:tr>
              <a:tr h="3584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D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CXCL9/MIG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CXCL10/IP-10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CXCL11/I-TAC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CXCL13/BLC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</a:p>
                    <a:p>
                      <a:pPr algn="l" fontAlgn="b"/>
                      <a:r>
                        <a:rPr lang="en-US" sz="900" u="none" strike="noStrike" dirty="0" smtClean="0">
                          <a:effectLst/>
                        </a:rPr>
                        <a:t>BCA-1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CXCL16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Cystatin 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DKK-1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DPPIV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</a:p>
                    <a:p>
                      <a:pPr algn="l" fontAlgn="b"/>
                      <a:r>
                        <a:rPr lang="en-US" sz="900" u="none" strike="noStrike" dirty="0" smtClean="0">
                          <a:effectLst/>
                        </a:rPr>
                        <a:t>CD26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EGF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</a:rPr>
                        <a:t>Endoglin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</a:p>
                    <a:p>
                      <a:pPr algn="l" fontAlgn="b"/>
                      <a:r>
                        <a:rPr lang="en-US" sz="900" u="none" strike="noStrike" dirty="0" smtClean="0">
                          <a:effectLst/>
                        </a:rPr>
                        <a:t>CD105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Endostatin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>
                          <a:effectLst/>
                        </a:rPr>
                        <a:t>Fetuin</a:t>
                      </a:r>
                      <a:r>
                        <a:rPr lang="en-US" sz="900" u="none" strike="noStrike" dirty="0">
                          <a:effectLst/>
                        </a:rPr>
                        <a:t> A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</a:p>
                    <a:p>
                      <a:pPr algn="l" fontAlgn="b"/>
                      <a:r>
                        <a:rPr lang="en-US" sz="900" u="none" strike="noStrike" dirty="0" smtClean="0">
                          <a:effectLst/>
                        </a:rPr>
                        <a:t>AHSG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extLst>
                  <a:ext uri="{0D108BD9-81ED-4DB2-BD59-A6C34878D82A}">
                    <a16:rowId xmlns:a16="http://schemas.microsoft.com/office/drawing/2014/main" val="3671767399"/>
                  </a:ext>
                </a:extLst>
              </a:tr>
              <a:tr h="2007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FGF acidic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FGF-21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Flt-3 Ligand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Gas 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G-CSF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GDF-15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GM-CSF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HGF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ICAM-1/CD54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IFN-</a:t>
                      </a:r>
                      <a:r>
                        <a:rPr lang="el-GR" sz="900" u="none" strike="noStrike">
                          <a:effectLst/>
                        </a:rPr>
                        <a:t>γ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IGFBP-1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IGFBP-2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extLst>
                  <a:ext uri="{0D108BD9-81ED-4DB2-BD59-A6C34878D82A}">
                    <a16:rowId xmlns:a16="http://schemas.microsoft.com/office/drawing/2014/main" val="4189304485"/>
                  </a:ext>
                </a:extLst>
              </a:tr>
              <a:tr h="2007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F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IGFBP-3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IGFBP-5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IGFBP-6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IL-1</a:t>
                      </a:r>
                      <a:r>
                        <a:rPr lang="el-GR" sz="900" u="none" strike="noStrike">
                          <a:effectLst/>
                        </a:rPr>
                        <a:t>α/</a:t>
                      </a:r>
                      <a:r>
                        <a:rPr lang="en-US" sz="900" u="none" strike="noStrike">
                          <a:effectLst/>
                        </a:rPr>
                        <a:t>IL-1F1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IL-1</a:t>
                      </a:r>
                      <a:r>
                        <a:rPr lang="el-GR" sz="900" u="none" strike="noStrike">
                          <a:effectLst/>
                        </a:rPr>
                        <a:t>β/</a:t>
                      </a:r>
                      <a:r>
                        <a:rPr lang="en-US" sz="900" u="none" strike="noStrike">
                          <a:effectLst/>
                        </a:rPr>
                        <a:t>IL-1F2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IL-1ra/IL-1F3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IL-7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extLst>
                  <a:ext uri="{0D108BD9-81ED-4DB2-BD59-A6C34878D82A}">
                    <a16:rowId xmlns:a16="http://schemas.microsoft.com/office/drawing/2014/main" val="3873836436"/>
                  </a:ext>
                </a:extLst>
              </a:tr>
              <a:tr h="2007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IL-10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IL-11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IL-12 p40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IL-13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IL-15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IL-17A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IL-22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IL-23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IL-27 p28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IL-28A/B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IL-33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LDL 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extLst>
                  <a:ext uri="{0D108BD9-81ED-4DB2-BD59-A6C34878D82A}">
                    <a16:rowId xmlns:a16="http://schemas.microsoft.com/office/drawing/2014/main" val="2890280382"/>
                  </a:ext>
                </a:extLst>
              </a:tr>
              <a:tr h="7132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H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Leptin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LIF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Lipocalin-2/NGAL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LIX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M-CSF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MMP-2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MMP-3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MMP-9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 err="1" smtClean="0">
                          <a:effectLst/>
                        </a:rPr>
                        <a:t>Myelo</a:t>
                      </a:r>
                      <a:r>
                        <a:rPr lang="en-US" sz="900" u="none" strike="noStrike" dirty="0" smtClean="0">
                          <a:effectLst/>
                        </a:rPr>
                        <a:t>-peroxidase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Osteopontin (OPN)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Osteoprotegerin/TNFRSF11B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PD-ECGF</a:t>
                      </a:r>
                      <a:r>
                        <a:rPr lang="en-US" sz="900" u="none" strike="noStrike" dirty="0" smtClean="0">
                          <a:effectLst/>
                        </a:rPr>
                        <a:t>/</a:t>
                      </a:r>
                    </a:p>
                    <a:p>
                      <a:pPr algn="l" fontAlgn="b"/>
                      <a:r>
                        <a:rPr lang="en-US" sz="900" u="none" strike="noStrike" dirty="0" smtClean="0">
                          <a:effectLst/>
                        </a:rPr>
                        <a:t>Thymidine </a:t>
                      </a:r>
                      <a:r>
                        <a:rPr lang="en-US" sz="900" u="none" strike="noStrike" dirty="0">
                          <a:effectLst/>
                        </a:rPr>
                        <a:t>phosphorylase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extLst>
                  <a:ext uri="{0D108BD9-81ED-4DB2-BD59-A6C34878D82A}">
                    <a16:rowId xmlns:a16="http://schemas.microsoft.com/office/drawing/2014/main" val="3691168150"/>
                  </a:ext>
                </a:extLst>
              </a:tr>
              <a:tr h="53584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I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PDGF-BB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Pentraxin 2/SAP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Pentraxin 3/TSG-14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Periostin/OSF-2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Pref-1/DLK-1/FA1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Proliferin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Proprotein Convertase 9/PCSK9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RAGE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RBP4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Reg3G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Resistin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extLst>
                  <a:ext uri="{0D108BD9-81ED-4DB2-BD59-A6C34878D82A}">
                    <a16:rowId xmlns:a16="http://schemas.microsoft.com/office/drawing/2014/main" val="1133985244"/>
                  </a:ext>
                </a:extLst>
              </a:tr>
              <a:tr h="35842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J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Reference Spots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E-Selectin/CD62E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P-Selectin/CD62P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Serpin E1/PAI-1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Serpin F1/PEDF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Thrombopoietin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TIM-1/KIM-1/HAVCR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TNF-</a:t>
                      </a:r>
                      <a:r>
                        <a:rPr lang="el-GR" sz="900" u="none" strike="noStrike">
                          <a:effectLst/>
                        </a:rPr>
                        <a:t>α</a:t>
                      </a:r>
                      <a:endParaRPr lang="el-GR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VCAM-1/CD106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VEGF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>
                          <a:effectLst/>
                        </a:rPr>
                        <a:t>WISP-1/CCN4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</a:rPr>
                        <a:t>Negative Control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755" marR="2755" marT="2755" marB="0" anchor="b"/>
                </a:tc>
                <a:extLst>
                  <a:ext uri="{0D108BD9-81ED-4DB2-BD59-A6C34878D82A}">
                    <a16:rowId xmlns:a16="http://schemas.microsoft.com/office/drawing/2014/main" val="86848152"/>
                  </a:ext>
                </a:extLst>
              </a:tr>
            </a:tbl>
          </a:graphicData>
        </a:graphic>
      </p:graphicFrame>
      <p:grpSp>
        <p:nvGrpSpPr>
          <p:cNvPr id="33" name="Group 32"/>
          <p:cNvGrpSpPr/>
          <p:nvPr/>
        </p:nvGrpSpPr>
        <p:grpSpPr>
          <a:xfrm>
            <a:off x="1509524" y="390224"/>
            <a:ext cx="6124952" cy="2442973"/>
            <a:chOff x="156836" y="390224"/>
            <a:chExt cx="6124952" cy="2442973"/>
          </a:xfrm>
        </p:grpSpPr>
        <p:pic>
          <p:nvPicPr>
            <p:cNvPr id="4" name="Picture 1" descr="page1image11981280">
              <a:extLst>
                <a:ext uri="{FF2B5EF4-FFF2-40B4-BE49-F238E27FC236}">
                  <a16:creationId xmlns:a16="http://schemas.microsoft.com/office/drawing/2014/main" id="{143AF296-DB93-2347-9055-81CA565EE1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76" t="5333" r="31296" b="75006"/>
            <a:stretch/>
          </p:blipFill>
          <p:spPr bwMode="auto">
            <a:xfrm>
              <a:off x="156836" y="390224"/>
              <a:ext cx="2985145" cy="10780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2D8224F-FEC8-6240-A519-491269FA27D0}"/>
                </a:ext>
              </a:extLst>
            </p:cNvPr>
            <p:cNvSpPr txBox="1"/>
            <p:nvPr/>
          </p:nvSpPr>
          <p:spPr>
            <a:xfrm>
              <a:off x="2366479" y="1185562"/>
              <a:ext cx="8771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1596D8E-6ABE-DB47-9DC0-AB7641013F13}"/>
                </a:ext>
              </a:extLst>
            </p:cNvPr>
            <p:cNvSpPr/>
            <p:nvPr/>
          </p:nvSpPr>
          <p:spPr>
            <a:xfrm>
              <a:off x="1973582" y="1131854"/>
              <a:ext cx="266700" cy="147345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Picture 1" descr="page1image11981280">
              <a:extLst>
                <a:ext uri="{FF2B5EF4-FFF2-40B4-BE49-F238E27FC236}">
                  <a16:creationId xmlns:a16="http://schemas.microsoft.com/office/drawing/2014/main" id="{143AF296-DB93-2347-9055-81CA565EE1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76" t="26971" r="31296" b="52921"/>
            <a:stretch/>
          </p:blipFill>
          <p:spPr bwMode="auto">
            <a:xfrm>
              <a:off x="3222116" y="390224"/>
              <a:ext cx="2985145" cy="11025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DEDD897-A086-5C46-8FB9-0F24115C19D9}"/>
                </a:ext>
              </a:extLst>
            </p:cNvPr>
            <p:cNvSpPr txBox="1"/>
            <p:nvPr/>
          </p:nvSpPr>
          <p:spPr>
            <a:xfrm>
              <a:off x="5596985" y="1175402"/>
              <a:ext cx="6848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PMA</a:t>
              </a:r>
            </a:p>
          </p:txBody>
        </p:sp>
        <p:pic>
          <p:nvPicPr>
            <p:cNvPr id="20" name="Picture 1" descr="page1image11981280">
              <a:extLst>
                <a:ext uri="{FF2B5EF4-FFF2-40B4-BE49-F238E27FC236}">
                  <a16:creationId xmlns:a16="http://schemas.microsoft.com/office/drawing/2014/main" id="{143AF296-DB93-2347-9055-81CA565EE1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76" t="46875" r="31296" b="31358"/>
            <a:stretch/>
          </p:blipFill>
          <p:spPr bwMode="auto">
            <a:xfrm>
              <a:off x="156836" y="1588724"/>
              <a:ext cx="2985145" cy="1193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823E499-22DD-D443-9B41-A612AF447128}"/>
                </a:ext>
              </a:extLst>
            </p:cNvPr>
            <p:cNvSpPr txBox="1"/>
            <p:nvPr/>
          </p:nvSpPr>
          <p:spPr>
            <a:xfrm>
              <a:off x="2769352" y="2463865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Fn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1" name="Picture 1" descr="page1image11981280">
              <a:extLst>
                <a:ext uri="{FF2B5EF4-FFF2-40B4-BE49-F238E27FC236}">
                  <a16:creationId xmlns:a16="http://schemas.microsoft.com/office/drawing/2014/main" id="{143AF296-DB93-2347-9055-81CA565EE1C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176" t="68370" r="31296" b="9904"/>
            <a:stretch/>
          </p:blipFill>
          <p:spPr bwMode="auto">
            <a:xfrm>
              <a:off x="3222116" y="1590933"/>
              <a:ext cx="2985145" cy="1191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1C260E-1FDC-CD4F-807A-5AA29DE11346}"/>
                </a:ext>
              </a:extLst>
            </p:cNvPr>
            <p:cNvSpPr txBox="1"/>
            <p:nvPr/>
          </p:nvSpPr>
          <p:spPr>
            <a:xfrm>
              <a:off x="5077548" y="2423225"/>
              <a:ext cx="12042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PMA + </a:t>
              </a:r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Fn</a:t>
              </a:r>
              <a:endParaRPr 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4967321" y="1123785"/>
              <a:ext cx="286422" cy="14734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886230" y="2411274"/>
              <a:ext cx="286422" cy="14734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4975063" y="2384298"/>
              <a:ext cx="286422" cy="14734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-12140" y="-9626"/>
            <a:ext cx="2505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189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195</Words>
  <Application>Microsoft Office PowerPoint</Application>
  <PresentationFormat>On-screen Show (4:3)</PresentationFormat>
  <Paragraphs>139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Lindsey, Merry L</dc:creator>
  <cp:lastModifiedBy>Lindsey, Merry L</cp:lastModifiedBy>
  <cp:revision>6</cp:revision>
  <dcterms:created xsi:type="dcterms:W3CDTF">2019-05-29T23:28:26Z</dcterms:created>
  <dcterms:modified xsi:type="dcterms:W3CDTF">2019-05-29T23:55:41Z</dcterms:modified>
</cp:coreProperties>
</file>