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core-properties" Target="docProps/core.xml"/>
 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handoutMasterIdLst>
    <p:handoutMasterId r:id="rId10"/>
  </p:handoutMasterIdLst>
  <p:sldIdLst>
    <p:sldId id="598" r:id="rId2"/>
    <p:sldId id="591" r:id="rId3"/>
    <p:sldId id="592" r:id="rId4"/>
    <p:sldId id="593" r:id="rId5"/>
    <p:sldId id="594" r:id="rId6"/>
    <p:sldId id="595" r:id="rId7"/>
    <p:sldId id="596" r:id="rId8"/>
    <p:sldId id="597" r:id="rId9"/>
  </p:sldIdLst>
  <p:sldSz cx="6858000" cy="9144000" type="screen4x3"/>
  <p:notesSz cx="7010400" cy="92964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6" autoAdjust="0"/>
    <p:restoredTop sz="94660"/>
  </p:normalViewPr>
  <p:slideViewPr>
    <p:cSldViewPr snapToGrid="0">
      <p:cViewPr varScale="1">
        <p:scale>
          <a:sx n="56" d="100"/>
          <a:sy n="56" d="100"/>
        </p:scale>
        <p:origin x="2106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handoutMaster" Target="handoutMasters/handoutMaster1.xml"/>
   <Relationship Id="rId11" Type="http://schemas.openxmlformats.org/officeDocument/2006/relationships/font" Target="fonts/font1.fntdata"/>
   <Relationship Id="rId12" Type="http://schemas.openxmlformats.org/officeDocument/2006/relationships/font" Target="fonts/font2.fntdata"/>
   <Relationship Id="rId13" Type="http://schemas.openxmlformats.org/officeDocument/2006/relationships/font" Target="fonts/font3.fntdata"/>
   <Relationship Id="rId14" Type="http://schemas.openxmlformats.org/officeDocument/2006/relationships/font" Target="fonts/font4.fntdata"/>
   <Relationship Id="rId15" Type="http://schemas.openxmlformats.org/officeDocument/2006/relationships/font" Target="fonts/font5.fntdata"/>
   <Relationship Id="rId16" Type="http://schemas.openxmlformats.org/officeDocument/2006/relationships/font" Target="fonts/font6.fntdata"/>
   <Relationship Id="rId17" Type="http://schemas.openxmlformats.org/officeDocument/2006/relationships/tags" Target="tags/tag1.xml"/>
   <Relationship Id="rId18" Type="http://schemas.openxmlformats.org/officeDocument/2006/relationships/presProps" Target="presProps.xml"/>
   <Relationship Id="rId19" Type="http://schemas.openxmlformats.org/officeDocument/2006/relationships/viewProps" Target="viewProps.xml"/>
   <Relationship Id="rId2" Type="http://schemas.openxmlformats.org/officeDocument/2006/relationships/slide" Target="slides/slide1.xml"/>
   <Relationship Id="rId20" Type="http://schemas.openxmlformats.org/officeDocument/2006/relationships/theme" Target="theme/theme1.xml"/>
   <Relationship Id="rId21" Type="http://schemas.openxmlformats.org/officeDocument/2006/relationships/tableStyles" Target="tableStyles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slide" Target="slides/slide8.xml"/>
</Relationships>
</file>

<file path=ppt/handoutMasters/_rels/handout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54FC9-6173-4FC2-B506-FDC11C3A5B2D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681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81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B0726-855F-40D6-BD65-20F979010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95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8D5D-1147-4ED6-B4EE-E2A268FAEB1A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A1386-FEF1-4976-A936-6D56D873BC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010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8D5D-1147-4ED6-B4EE-E2A268FAEB1A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A1386-FEF1-4976-A936-6D56D873BC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27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8D5D-1147-4ED6-B4EE-E2A268FAEB1A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A1386-FEF1-4976-A936-6D56D873BC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3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8D5D-1147-4ED6-B4EE-E2A268FAEB1A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A1386-FEF1-4976-A936-6D56D873BC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00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8D5D-1147-4ED6-B4EE-E2A268FAEB1A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A1386-FEF1-4976-A936-6D56D873BC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03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8D5D-1147-4ED6-B4EE-E2A268FAEB1A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A1386-FEF1-4976-A936-6D56D873BC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19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8D5D-1147-4ED6-B4EE-E2A268FAEB1A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A1386-FEF1-4976-A936-6D56D873BC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78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8D5D-1147-4ED6-B4EE-E2A268FAEB1A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A1386-FEF1-4976-A936-6D56D873BC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17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8D5D-1147-4ED6-B4EE-E2A268FAEB1A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A1386-FEF1-4976-A936-6D56D873BC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51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8D5D-1147-4ED6-B4EE-E2A268FAEB1A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A1386-FEF1-4976-A936-6D56D873BC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86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8D5D-1147-4ED6-B4EE-E2A268FAEB1A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A1386-FEF1-4976-A936-6D56D873BC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71714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48D5D-1147-4ED6-B4EE-E2A268FAEB1A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A1386-FEF1-4976-A936-6D56D873BC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6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tiff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2.tiff"/>
   <Relationship Id="rId3" Type="http://schemas.openxmlformats.org/officeDocument/2006/relationships/image" Target="../media/image3.tiff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8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4.png"/>
   <Relationship Id="rId3" Type="http://schemas.openxmlformats.org/officeDocument/2006/relationships/image" Target="../media/image5.png"/>
   <Relationship Id="rId4" Type="http://schemas.openxmlformats.org/officeDocument/2006/relationships/image" Target="../media/image6.png"/>
   <Relationship Id="rId5" Type="http://schemas.openxmlformats.org/officeDocument/2006/relationships/image" Target="../media/image7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19124" y="3470626"/>
            <a:ext cx="5676901" cy="189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Supplementary information for: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1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strand-specific real-time quantitative RT-PCR assay for distinguishing the genomic and </a:t>
            </a:r>
            <a:r>
              <a:rPr kumimoji="0" lang="en-US" altLang="en-US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antigenomic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RNAs of Rift Valley fever Phlebovirus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Breanna Tercero</a:t>
            </a:r>
            <a:r>
              <a:rPr lang="en-US" altLang="en-US" sz="1100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1100" b="0" i="0" u="sng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Kaori Terasaki</a:t>
            </a:r>
            <a:r>
              <a:rPr kumimoji="0" lang="en-US" altLang="en-US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1,2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Keisuke Nakagawa</a:t>
            </a:r>
            <a:r>
              <a:rPr kumimoji="0" lang="en-US" altLang="en-US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Krishna Narayanan</a:t>
            </a:r>
            <a:r>
              <a:rPr kumimoji="0" lang="en-US" altLang="en-US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and Shinji Makino</a:t>
            </a:r>
            <a:r>
              <a:rPr kumimoji="0" lang="en-US" altLang="en-US" sz="1100" b="0" i="0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</a:t>
            </a:r>
            <a:r>
              <a:rPr kumimoji="0" lang="en-US" altLang="en-US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1,2,3,4,5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1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Corresponding author: Shinji Makino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shmakino@utmb.edu</a:t>
            </a:r>
          </a:p>
        </p:txBody>
      </p:sp>
    </p:spTree>
    <p:extLst>
      <p:ext uri="{BB962C8B-B14F-4D97-AF65-F5344CB8AC3E}">
        <p14:creationId xmlns:p14="http://schemas.microsoft.com/office/powerpoint/2010/main" val="1217437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810079"/>
              </p:ext>
            </p:extLst>
          </p:nvPr>
        </p:nvGraphicFramePr>
        <p:xfrm>
          <a:off x="1180228" y="3192199"/>
          <a:ext cx="4478700" cy="212392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89248"/>
                <a:gridCol w="1049628"/>
                <a:gridCol w="1513383"/>
                <a:gridCol w="1026441"/>
              </a:tblGrid>
              <a:tr h="326237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RVFV RNA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 strand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Sequence (5’-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3’)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Genome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position </a:t>
                      </a:r>
                    </a:p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(Genomic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sense)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207605">
                <a:tc rowSpan="2"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 segment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800" kern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acacaaaggcgcccaatc</a:t>
                      </a:r>
                      <a:endParaRPr lang="en-US" sz="8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1-18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0760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cacaaagaccgcccaat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6403-6387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207605">
                <a:tc rowSpan="2"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 segment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800" kern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acacaaagacggtgcattaa</a:t>
                      </a:r>
                      <a:endParaRPr lang="en-US" sz="8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1-20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0760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cagctaatctggcaaaagac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3844-3825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207605">
                <a:tc rowSpan="2"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segment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800" kern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acacaaagctccctagag</a:t>
                      </a:r>
                      <a:endParaRPr lang="en-US" sz="800" kern="12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1-18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0760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cccctagtgcttatcaag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1680-1663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508481">
                <a:tc gridSpan="4">
                  <a:txBody>
                    <a:bodyPr/>
                    <a:lstStyle/>
                    <a:p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Rift Valley Fever virus strain MP-12 L segment, DQ375404.1</a:t>
                      </a:r>
                    </a:p>
                    <a:p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Rift Valley Fever virus strain MP-12 M segment,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DQ380208.1  </a:t>
                      </a:r>
                    </a:p>
                    <a:p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Rift Valley Fever virus strain MP-12 S segment, DQ380154.1</a:t>
                      </a: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52400" y="90845"/>
            <a:ext cx="49694" cy="12311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57575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111075" y="2962276"/>
            <a:ext cx="3972715" cy="229924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800" b="1" dirty="0" smtClean="0">
                <a:latin typeface="Arial" panose="020B0604020202020204" pitchFamily="34" charset="0"/>
              </a:rPr>
              <a:t>Supplementary Table S1. Unmodified primers used for reverse transcription</a:t>
            </a:r>
            <a:endParaRPr lang="en-US" altLang="en-US" sz="8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80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032138"/>
              </p:ext>
            </p:extLst>
          </p:nvPr>
        </p:nvGraphicFramePr>
        <p:xfrm>
          <a:off x="1221919" y="2534924"/>
          <a:ext cx="4603324" cy="37185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65805"/>
                <a:gridCol w="1021957"/>
                <a:gridCol w="1669147"/>
                <a:gridCol w="1046415"/>
              </a:tblGrid>
              <a:tr h="127986">
                <a:tc>
                  <a:txBody>
                    <a:bodyPr/>
                    <a:lstStyle/>
                    <a:p>
                      <a:pPr algn="ctr"/>
                      <a:r>
                        <a:rPr lang="en-US" sz="8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RVFV RNA</a:t>
                      </a:r>
                      <a:endParaRPr lang="en-US" sz="800" b="1" u="non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 strand</a:t>
                      </a:r>
                      <a:endParaRPr lang="en-US" sz="800" b="1" u="non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Sequence (5’- 3’)</a:t>
                      </a:r>
                      <a:endParaRPr lang="en-US" sz="800" b="1" u="non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Genome</a:t>
                      </a:r>
                      <a:r>
                        <a:rPr lang="en-US" sz="800" u="non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</a:t>
                      </a:r>
                      <a:r>
                        <a:rPr lang="en-US" sz="8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osition </a:t>
                      </a:r>
                    </a:p>
                    <a:p>
                      <a:pPr algn="ctr"/>
                      <a:r>
                        <a:rPr lang="en-US" sz="8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(Genomic</a:t>
                      </a:r>
                      <a:r>
                        <a:rPr lang="en-US" sz="800" u="non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sense)</a:t>
                      </a:r>
                      <a:endParaRPr lang="en-US" sz="800" b="1" u="non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135436">
                <a:tc rowSpan="4"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 segment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kern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cctcactattacacaccattc</a:t>
                      </a:r>
                      <a:endParaRPr lang="en-US" sz="8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3296-3316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kern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atcatcagctgggaagct</a:t>
                      </a:r>
                      <a:endParaRPr lang="en-US" sz="8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3453-3436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kern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gctaggctaagaccagtaagc</a:t>
                      </a:r>
                      <a:endParaRPr lang="en-US" sz="8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6288-6308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cacaaagaccgcccaat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6403-6387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0">
                <a:tc rowSpan="4"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 segment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kern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ctagccgtttcacaaactggg</a:t>
                      </a:r>
                      <a:endParaRPr lang="en-US" sz="8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2656-2676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kern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caattgcataccctttgcctgggc</a:t>
                      </a:r>
                      <a:endParaRPr lang="en-US" sz="8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2766-2743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atccaagcttagaaacttatgcaat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3707-3731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cagctaatctggcaaaagac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3844-3825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0">
                <a:tc rowSpan="4"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segment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***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kern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aaggcaaagcaactgtggag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271-290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kern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cagtgacaggaagccactca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407-426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ccatagaataaggtatcctgg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1551-1571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cccctagtgcttatcaag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1680-1663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US" sz="1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 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Primers used are from Wilson et al., 2013</a:t>
                      </a:r>
                      <a:endParaRPr lang="en-US" sz="800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 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Primers used are from </a:t>
                      </a:r>
                      <a:r>
                        <a:rPr lang="en-US" sz="8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Maquart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al., 2013</a:t>
                      </a:r>
                      <a:endParaRPr lang="en-US" sz="800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*** 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Primers used are from </a:t>
                      </a:r>
                      <a:r>
                        <a:rPr lang="en-US" sz="8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Naslund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al., 2008</a:t>
                      </a:r>
                    </a:p>
                    <a:p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Rift Valley Fever virus strain MP-12 L segment, DQ375404.1</a:t>
                      </a:r>
                    </a:p>
                    <a:p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Rift Valley Fever virus strain MP-12 M segment, DQ380208.1  </a:t>
                      </a:r>
                    </a:p>
                    <a:p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Rift Valley Fever virus strain MP-12 S segment, DQ380154.1</a:t>
                      </a: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1153235" y="2327406"/>
            <a:ext cx="3186753" cy="195887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800" b="1" dirty="0" smtClean="0">
                <a:latin typeface="Arial" panose="020B0604020202020204" pitchFamily="34" charset="0"/>
              </a:rPr>
              <a:t>Supplementary Table S2. Unmodified primers used for PCR</a:t>
            </a:r>
            <a:endParaRPr lang="en-US" altLang="en-US" sz="800" b="1" dirty="0"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89851" y="2872813"/>
            <a:ext cx="24718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89851" y="3082506"/>
            <a:ext cx="2584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9851" y="3304843"/>
            <a:ext cx="24718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89851" y="3519274"/>
            <a:ext cx="2584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89851" y="3725779"/>
            <a:ext cx="24718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89851" y="3942236"/>
            <a:ext cx="2584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89851" y="4161405"/>
            <a:ext cx="24718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89851" y="4372111"/>
            <a:ext cx="2584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89851" y="4581933"/>
            <a:ext cx="24718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089851" y="4797377"/>
            <a:ext cx="2584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089851" y="5006694"/>
            <a:ext cx="24718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089851" y="5222138"/>
            <a:ext cx="2584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702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883924" y="2201747"/>
            <a:ext cx="49694" cy="12311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57575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565113" y="3613622"/>
            <a:ext cx="54864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711096" y="3404584"/>
            <a:ext cx="6343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Genome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58057" y="3404584"/>
            <a:ext cx="7855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Antigenome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07731" y="5411402"/>
            <a:ext cx="2271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84907" y="5411402"/>
            <a:ext cx="2444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73474" y="5411402"/>
            <a:ext cx="2573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18879" y="5411402"/>
            <a:ext cx="2320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1458" y="5411402"/>
            <a:ext cx="2493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98634" y="5411402"/>
            <a:ext cx="2352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87201" y="5411402"/>
            <a:ext cx="2142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2725405" y="3613622"/>
            <a:ext cx="54864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690478" y="3626433"/>
            <a:ext cx="2646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67654" y="3626433"/>
            <a:ext cx="2646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056221" y="3626433"/>
            <a:ext cx="2646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532960" y="3626433"/>
            <a:ext cx="2646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710136" y="3626433"/>
            <a:ext cx="2646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98703" y="3626433"/>
            <a:ext cx="2646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194315" y="3634448"/>
            <a:ext cx="5439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19367" y="5788620"/>
            <a:ext cx="3911341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</a:t>
            </a:r>
            <a:r>
              <a:rPr lang="en-US" sz="11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S1.  </a:t>
            </a:r>
            <a:r>
              <a:rPr lang="en-US" sz="1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Absence of residual plasmid DNAs after DNase treatment in RNA preparations.   </a:t>
            </a:r>
            <a:r>
              <a:rPr lang="en-US" sz="1100" i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In-vitro</a:t>
            </a: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synthesized 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RNAs corresponding to genomic and </a:t>
            </a:r>
            <a:r>
              <a:rPr lang="en-US" sz="1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antigenomic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segments of L, M, and S RNAs were</a:t>
            </a:r>
            <a:r>
              <a:rPr lang="en-US" sz="1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treated with DNase and directly subjected to PCR using unmodified PCR primer sets that specifically target genomic L (lane 1), M (lane 2), and S (lane 3) segments and PCR primer sets that specifically target </a:t>
            </a:r>
            <a:r>
              <a:rPr lang="en-US" sz="1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antigenomic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 (lane 5), M (lane 6) and S (lane 7) segments. The PCR products were analyzed by agarose gel electrophoresis. Lane 4 represents the DNA size marker.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1" r="5704" b="21926"/>
          <a:stretch/>
        </p:blipFill>
        <p:spPr>
          <a:xfrm>
            <a:off x="2655333" y="3824541"/>
            <a:ext cx="1559139" cy="16286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9492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" t="9008" r="1177" b="6801"/>
          <a:stretch/>
        </p:blipFill>
        <p:spPr>
          <a:xfrm>
            <a:off x="2055406" y="4276295"/>
            <a:ext cx="3178509" cy="18219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" t="8639" r="2333" b="1411"/>
          <a:stretch/>
        </p:blipFill>
        <p:spPr>
          <a:xfrm>
            <a:off x="2055406" y="1256340"/>
            <a:ext cx="3178509" cy="17899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TextBox 34"/>
          <p:cNvSpPr txBox="1"/>
          <p:nvPr/>
        </p:nvSpPr>
        <p:spPr>
          <a:xfrm>
            <a:off x="1509037" y="317525"/>
            <a:ext cx="326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cxnSp>
        <p:nvCxnSpPr>
          <p:cNvPr id="62" name="Straight Connector 61"/>
          <p:cNvCxnSpPr/>
          <p:nvPr/>
        </p:nvCxnSpPr>
        <p:spPr>
          <a:xfrm>
            <a:off x="3818851" y="735760"/>
            <a:ext cx="48311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674736" y="325290"/>
            <a:ext cx="12681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Genomic PCR primers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565715" y="550339"/>
            <a:ext cx="255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231648" y="550339"/>
            <a:ext cx="2633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928949" y="550339"/>
            <a:ext cx="2253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 rot="16200000">
            <a:off x="2348206" y="989952"/>
            <a:ext cx="416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69" name="TextBox 68"/>
          <p:cNvSpPr txBox="1"/>
          <p:nvPr/>
        </p:nvSpPr>
        <p:spPr>
          <a:xfrm rot="16200000">
            <a:off x="2477746" y="989952"/>
            <a:ext cx="416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AG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 rot="16200000">
            <a:off x="2512736" y="888784"/>
            <a:ext cx="6189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MP-12 IC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 rot="16200000">
            <a:off x="3029327" y="989952"/>
            <a:ext cx="416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72" name="TextBox 71"/>
          <p:cNvSpPr txBox="1"/>
          <p:nvPr/>
        </p:nvSpPr>
        <p:spPr>
          <a:xfrm rot="16200000">
            <a:off x="3164246" y="989952"/>
            <a:ext cx="416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AG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 rot="16200000">
            <a:off x="3204615" y="888784"/>
            <a:ext cx="6189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MP-12 IC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 rot="16200000">
            <a:off x="3719171" y="989952"/>
            <a:ext cx="416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75" name="TextBox 74"/>
          <p:cNvSpPr txBox="1"/>
          <p:nvPr/>
        </p:nvSpPr>
        <p:spPr>
          <a:xfrm rot="16200000">
            <a:off x="3848711" y="989952"/>
            <a:ext cx="416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AG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 rot="16200000">
            <a:off x="3889080" y="888784"/>
            <a:ext cx="6189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MP-12 IC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674736" y="3370481"/>
            <a:ext cx="14990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Antigenomic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PCR primers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587837" y="3591805"/>
            <a:ext cx="2310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262365" y="3591805"/>
            <a:ext cx="3088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932428" y="3591805"/>
            <a:ext cx="244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 rot="16200000">
            <a:off x="2328862" y="4027705"/>
            <a:ext cx="416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85" name="TextBox 84"/>
          <p:cNvSpPr txBox="1"/>
          <p:nvPr/>
        </p:nvSpPr>
        <p:spPr>
          <a:xfrm rot="16200000">
            <a:off x="2493883" y="4027705"/>
            <a:ext cx="416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AG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 rot="16200000">
            <a:off x="2550995" y="3926537"/>
            <a:ext cx="6189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MP-12 IC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 rot="16200000">
            <a:off x="3009983" y="4027705"/>
            <a:ext cx="416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89" name="TextBox 88"/>
          <p:cNvSpPr txBox="1"/>
          <p:nvPr/>
        </p:nvSpPr>
        <p:spPr>
          <a:xfrm rot="16200000">
            <a:off x="3182378" y="4027705"/>
            <a:ext cx="416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AG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 rot="16200000">
            <a:off x="3246866" y="3926537"/>
            <a:ext cx="6189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MP-12 IC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 rot="16200000">
            <a:off x="3699827" y="4027705"/>
            <a:ext cx="416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92" name="TextBox 91"/>
          <p:cNvSpPr txBox="1"/>
          <p:nvPr/>
        </p:nvSpPr>
        <p:spPr>
          <a:xfrm rot="16200000">
            <a:off x="3850100" y="4027705"/>
            <a:ext cx="416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AG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 rot="16200000">
            <a:off x="3885090" y="3926537"/>
            <a:ext cx="6189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MP-12 IC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509037" y="3370481"/>
            <a:ext cx="326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H="1" flipV="1">
            <a:off x="1934052" y="2988415"/>
            <a:ext cx="162685" cy="56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1934052" y="2897324"/>
            <a:ext cx="162685" cy="56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509037" y="2881389"/>
            <a:ext cx="5161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509037" y="2786826"/>
            <a:ext cx="5161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200 </a:t>
            </a:r>
            <a:r>
              <a:rPr lang="en-US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H="1" flipV="1">
            <a:off x="1934052" y="6001552"/>
            <a:ext cx="162685" cy="56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 flipV="1">
            <a:off x="1934052" y="5910461"/>
            <a:ext cx="162685" cy="56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509037" y="5887275"/>
            <a:ext cx="5161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509037" y="5792712"/>
            <a:ext cx="5161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200 </a:t>
            </a:r>
            <a:r>
              <a:rPr lang="en-US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109999" y="3033885"/>
            <a:ext cx="2583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447610" y="3033885"/>
            <a:ext cx="2230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581413" y="3033885"/>
            <a:ext cx="2356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715372" y="3033885"/>
            <a:ext cx="2332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106578" y="3033885"/>
            <a:ext cx="252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238875" y="3033885"/>
            <a:ext cx="239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372854" y="3033885"/>
            <a:ext cx="2335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797271" y="3033885"/>
            <a:ext cx="236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929964" y="3033885"/>
            <a:ext cx="2284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038411" y="3033885"/>
            <a:ext cx="326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069330" y="6071852"/>
            <a:ext cx="2288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399876" y="6071852"/>
            <a:ext cx="2230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558480" y="6071852"/>
            <a:ext cx="2321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719109" y="6071852"/>
            <a:ext cx="233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082202" y="6071852"/>
            <a:ext cx="2343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250801" y="6071852"/>
            <a:ext cx="2245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424749" y="6071852"/>
            <a:ext cx="216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767924" y="6071852"/>
            <a:ext cx="2477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917579" y="6071852"/>
            <a:ext cx="2555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044795" y="6071852"/>
            <a:ext cx="3046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011682" y="1067529"/>
            <a:ext cx="5439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969797" y="4085064"/>
            <a:ext cx="5439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3" name="Straight Connector 102"/>
          <p:cNvCxnSpPr/>
          <p:nvPr/>
        </p:nvCxnSpPr>
        <p:spPr>
          <a:xfrm>
            <a:off x="3137795" y="735760"/>
            <a:ext cx="48311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2464638" y="735760"/>
            <a:ext cx="48311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3818851" y="3771009"/>
            <a:ext cx="48311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3137795" y="3771009"/>
            <a:ext cx="48311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2464638" y="3771009"/>
            <a:ext cx="48311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656224" y="6431492"/>
            <a:ext cx="575309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ea typeface="Calibri" panose="020F0502020204030204" pitchFamily="34" charset="0"/>
              </a:rPr>
              <a:t>Supplementary Figure </a:t>
            </a:r>
            <a:r>
              <a:rPr lang="en-US" sz="1100" b="1" dirty="0" smtClean="0">
                <a:latin typeface="Arial" panose="020B0604020202020204" pitchFamily="34" charset="0"/>
                <a:ea typeface="Calibri" panose="020F0502020204030204" pitchFamily="34" charset="0"/>
              </a:rPr>
              <a:t>S2.  </a:t>
            </a:r>
            <a:r>
              <a:rPr lang="en-US" sz="1100" b="1" dirty="0">
                <a:latin typeface="Arial" panose="020B0604020202020204" pitchFamily="34" charset="0"/>
                <a:ea typeface="Calibri" panose="020F0502020204030204" pitchFamily="34" charset="0"/>
              </a:rPr>
              <a:t>Modified tagged PCR primer sets do not amplify </a:t>
            </a:r>
            <a:r>
              <a:rPr lang="en-US" sz="1100" b="1" dirty="0" err="1">
                <a:latin typeface="Arial" panose="020B0604020202020204" pitchFamily="34" charset="0"/>
                <a:ea typeface="Calibri" panose="020F0502020204030204" pitchFamily="34" charset="0"/>
              </a:rPr>
              <a:t>cDNAs</a:t>
            </a:r>
            <a:r>
              <a:rPr lang="en-US" sz="1100" b="1" dirty="0">
                <a:latin typeface="Arial" panose="020B0604020202020204" pitchFamily="34" charset="0"/>
                <a:ea typeface="Calibri" panose="020F0502020204030204" pitchFamily="34" charset="0"/>
              </a:rPr>
              <a:t> generated by primer-independent reverse transcription.  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</a:rPr>
              <a:t>100 ng of </a:t>
            </a:r>
            <a:r>
              <a:rPr lang="en-US" sz="1100" i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100" i="1" dirty="0" smtClean="0">
                <a:latin typeface="Arial" panose="020B0604020202020204" pitchFamily="34" charset="0"/>
                <a:ea typeface="Calibri" panose="020F0502020204030204" pitchFamily="34" charset="0"/>
              </a:rPr>
              <a:t>in-vitro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</a:rPr>
              <a:t>synthesized 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</a:rPr>
              <a:t>RNAs corresponding to the genomic (G) and </a:t>
            </a:r>
            <a:r>
              <a:rPr lang="en-US" sz="1100" dirty="0" err="1">
                <a:latin typeface="Arial" panose="020B0604020202020204" pitchFamily="34" charset="0"/>
                <a:ea typeface="Calibri" panose="020F0502020204030204" pitchFamily="34" charset="0"/>
              </a:rPr>
              <a:t>antigenomic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</a:rPr>
              <a:t> (AG) segments of L, M, and S RNAs  and intracellular RNAs from RVFV-infected cells (MP-12 IC) were used for cDNA synthesis without the use of specific RT primers.  (a) After reverse transcription, </a:t>
            </a:r>
            <a:r>
              <a:rPr lang="en-US" sz="1100" dirty="0" err="1">
                <a:latin typeface="Arial" panose="020B0604020202020204" pitchFamily="34" charset="0"/>
                <a:ea typeface="Calibri" panose="020F0502020204030204" pitchFamily="34" charset="0"/>
              </a:rPr>
              <a:t>cDNAs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</a:rPr>
              <a:t> underwent PCR using primer sets with the forward PCR primer having a tagged sequence and a segment-specific reverse PCR primer designed to selectively amplify genomic L (lanes 2-4), M (lanes 5-7), and S (lanes 8-10) segments.  (b) Experiments were done similar to (a) except that the samples underwent PCR using a set of forward PCR primers having a tagged sequence and a segment-specific reverse PCR primer specific for </a:t>
            </a:r>
            <a:r>
              <a:rPr lang="en-US" sz="1100" dirty="0" err="1">
                <a:latin typeface="Arial" panose="020B0604020202020204" pitchFamily="34" charset="0"/>
                <a:ea typeface="Calibri" panose="020F0502020204030204" pitchFamily="34" charset="0"/>
              </a:rPr>
              <a:t>antigenomic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</a:rPr>
              <a:t> L (lanes 2-4), M (lanes 5-7), and S (lanes 8-10) segments.  Lane 1 in (a) and (b) represents the DNA size marker, and the location of the </a:t>
            </a: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</a:rPr>
              <a:t>100 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</a:rPr>
              <a:t>and 200 base </a:t>
            </a: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</a:rPr>
              <a:t>pair 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</a:rPr>
              <a:t>(</a:t>
            </a:r>
            <a:r>
              <a:rPr lang="en-US" sz="1100" dirty="0" err="1">
                <a:latin typeface="Arial" panose="020B0604020202020204" pitchFamily="34" charset="0"/>
                <a:ea typeface="Calibri" panose="020F0502020204030204" pitchFamily="34" charset="0"/>
              </a:rPr>
              <a:t>bp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</a:rPr>
              <a:t>) bands </a:t>
            </a: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</a:rPr>
              <a:t>of the marker are 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</a:rPr>
              <a:t>indicated by arrows.  The PCR products were analyzed by agarose gel electrophoresis.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13235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986489"/>
              </p:ext>
            </p:extLst>
          </p:nvPr>
        </p:nvGraphicFramePr>
        <p:xfrm>
          <a:off x="321016" y="3048325"/>
          <a:ext cx="6173091" cy="22098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89492"/>
                <a:gridCol w="1049914"/>
                <a:gridCol w="3206962"/>
                <a:gridCol w="1026723"/>
              </a:tblGrid>
              <a:tr h="210553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RVFV RNA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 strand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Sequence (5’- 3’)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Genome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position </a:t>
                      </a:r>
                    </a:p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(Genomic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sense)</a:t>
                      </a:r>
                      <a:endParaRPr lang="en-US" sz="8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210553">
                <a:tc rowSpan="2"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 segment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u="sng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GGCCGTCATGGTGGCGAATA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gcccaatcatggattctat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11-29</a:t>
                      </a:r>
                      <a:r>
                        <a:rPr lang="en-US" sz="9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105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u="sng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GGCCGTCATGGTGGCGAATA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caaagaccgcccaatattg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6401-6383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210553">
                <a:tc rowSpan="2"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 segment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u="sng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GGCCGTCATGGTGGCGAATA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ctaacccagagatgattg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124-141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105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u="sng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GGCCGTCATGGTGGCGAATA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ctggcaaaagacgattacg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3836-3818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segment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u="sng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GGCCGTCATGGTGGCGAATA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cactattacaataatggac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26-41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105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u="sng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GGCCGTCATGGTGGCGAATA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gtatatcatggattactt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1663-1646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494514">
                <a:tc gridSpan="4">
                  <a:txBody>
                    <a:bodyPr/>
                    <a:lstStyle/>
                    <a:p>
                      <a:r>
                        <a:rPr lang="en-US" sz="9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Rift Valley Fever virus strain MP-12 L segment, DQ375404.1</a:t>
                      </a:r>
                    </a:p>
                    <a:p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Rift Valley Fever virus strain MP-12 M segment, DQ380208.1  </a:t>
                      </a:r>
                    </a:p>
                    <a:p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Rift Valley Fever virus strain MP-12 S segment, DQ380154.1</a:t>
                      </a:r>
                    </a:p>
                    <a:p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Tagged RT primers were used for strand-specific reverse transcription. The Tag sequence is in capital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letters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underlined.</a:t>
                      </a: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4" name="Title 1"/>
          <p:cNvSpPr txBox="1">
            <a:spLocks/>
          </p:cNvSpPr>
          <p:nvPr/>
        </p:nvSpPr>
        <p:spPr>
          <a:xfrm>
            <a:off x="252523" y="2834548"/>
            <a:ext cx="3637089" cy="213777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800" b="1" dirty="0" smtClean="0">
                <a:latin typeface="Arial" panose="020B0604020202020204" pitchFamily="34" charset="0"/>
              </a:rPr>
              <a:t>Supplementary Table S3. Tagged primers used for reverse transcription</a:t>
            </a:r>
            <a:endParaRPr lang="en-US" altLang="en-US" sz="8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46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63918" y="2766119"/>
            <a:ext cx="2696039" cy="210634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800" b="1" dirty="0" smtClean="0">
                <a:latin typeface="Arial" panose="020B0604020202020204" pitchFamily="34" charset="0"/>
              </a:rPr>
              <a:t>Supplementary Table S4. Primers used for PCR</a:t>
            </a:r>
            <a:endParaRPr lang="en-US" altLang="en-US" sz="800" b="1" dirty="0">
              <a:latin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210452"/>
              </p:ext>
            </p:extLst>
          </p:nvPr>
        </p:nvGraphicFramePr>
        <p:xfrm>
          <a:off x="1126852" y="2976753"/>
          <a:ext cx="4697664" cy="25298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83548"/>
                <a:gridCol w="1042901"/>
                <a:gridCol w="1703354"/>
                <a:gridCol w="1067861"/>
              </a:tblGrid>
              <a:tr h="210553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RVFV RNA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 strand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Sequence (5’-3’)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Genome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position </a:t>
                      </a:r>
                    </a:p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(Genomic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sense)</a:t>
                      </a:r>
                      <a:endParaRPr lang="en-US" sz="8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210553">
                <a:tc rowSpan="2"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L segment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ccagattgaagtctatgg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169-152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105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gctaggctaagaccagtaagc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6288-6308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210553">
                <a:tc rowSpan="2"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 segment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caagccatcagcagcaatg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278-260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105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atccaagcttagaaacttatgcaat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3836-3818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0">
                <a:tc rowSpan="2"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S segment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*Genome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aactctacgggcatcaaacc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152-133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105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Antigenome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ccatagaataaggtatcctgg</a:t>
                      </a: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1551-1571</a:t>
                      </a:r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160588">
                <a:tc gridSpan="2"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Tag</a:t>
                      </a: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**GGCCGTCATGGTGGCGAATA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4514">
                <a:tc gridSpan="4">
                  <a:txBody>
                    <a:bodyPr/>
                    <a:lstStyle/>
                    <a:p>
                      <a:r>
                        <a:rPr lang="en-US" sz="1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 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Primer used is from Brennan et al., 2014</a:t>
                      </a:r>
                    </a:p>
                    <a:p>
                      <a:r>
                        <a:rPr lang="en-US" sz="1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</a:t>
                      </a:r>
                      <a:r>
                        <a:rPr lang="en-US" sz="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Tag sequence is adapted from Brennan et al., 2014</a:t>
                      </a:r>
                      <a:endParaRPr lang="en-US" sz="1000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From Rift Valley Fever virus strain MP-12 L segment, DQ375404.1</a:t>
                      </a:r>
                    </a:p>
                    <a:p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Rift Valley Fever virus strain MP-12 M segment, DQ380208.1  </a:t>
                      </a:r>
                    </a:p>
                    <a:p>
                      <a:r>
                        <a:rPr lang="en-US" sz="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Rift Valley Fever virus strain MP-12 S segment, DQ380154.1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022678" y="3317137"/>
            <a:ext cx="2584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22678" y="4585301"/>
            <a:ext cx="24718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9" name="Rectangle 8"/>
          <p:cNvSpPr/>
          <p:nvPr/>
        </p:nvSpPr>
        <p:spPr>
          <a:xfrm>
            <a:off x="3022678" y="3532581"/>
            <a:ext cx="2584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22678" y="3739688"/>
            <a:ext cx="2584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22678" y="3951967"/>
            <a:ext cx="2584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22678" y="4170576"/>
            <a:ext cx="2584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22678" y="4380269"/>
            <a:ext cx="2584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843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797143" y="4087297"/>
            <a:ext cx="2203704" cy="1371600"/>
          </a:xfrm>
          <a:prstGeom prst="rect">
            <a:avLst/>
          </a:prstGeom>
        </p:spPr>
      </p:pic>
      <p:pic>
        <p:nvPicPr>
          <p:cNvPr id="4" name="Picture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23647" y="4087297"/>
            <a:ext cx="2203704" cy="137160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797143" y="2489007"/>
            <a:ext cx="2203704" cy="137160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022740" y="2489007"/>
            <a:ext cx="2203704" cy="137160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670530" y="2149407"/>
            <a:ext cx="2097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445115" y="2149407"/>
            <a:ext cx="2772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41" name="TextBox 221"/>
          <p:cNvSpPr txBox="1">
            <a:spLocks noChangeArrowheads="1"/>
          </p:cNvSpPr>
          <p:nvPr/>
        </p:nvSpPr>
        <p:spPr bwMode="auto">
          <a:xfrm>
            <a:off x="1119502" y="3766751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60" name="TextBox 221"/>
          <p:cNvSpPr txBox="1">
            <a:spLocks noChangeArrowheads="1"/>
          </p:cNvSpPr>
          <p:nvPr/>
        </p:nvSpPr>
        <p:spPr bwMode="auto">
          <a:xfrm>
            <a:off x="1412076" y="3766751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61" name="TextBox 221"/>
          <p:cNvSpPr txBox="1">
            <a:spLocks noChangeArrowheads="1"/>
          </p:cNvSpPr>
          <p:nvPr/>
        </p:nvSpPr>
        <p:spPr bwMode="auto">
          <a:xfrm>
            <a:off x="1705683" y="3766751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62" name="TextBox 221"/>
          <p:cNvSpPr txBox="1">
            <a:spLocks noChangeArrowheads="1"/>
          </p:cNvSpPr>
          <p:nvPr/>
        </p:nvSpPr>
        <p:spPr bwMode="auto">
          <a:xfrm>
            <a:off x="2009214" y="3766751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63" name="TextBox 221"/>
          <p:cNvSpPr txBox="1">
            <a:spLocks noChangeArrowheads="1"/>
          </p:cNvSpPr>
          <p:nvPr/>
        </p:nvSpPr>
        <p:spPr bwMode="auto">
          <a:xfrm>
            <a:off x="2274574" y="3766751"/>
            <a:ext cx="36564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64" name="TextBox 221"/>
          <p:cNvSpPr txBox="1">
            <a:spLocks noChangeArrowheads="1"/>
          </p:cNvSpPr>
          <p:nvPr/>
        </p:nvSpPr>
        <p:spPr bwMode="auto">
          <a:xfrm>
            <a:off x="2567527" y="3766751"/>
            <a:ext cx="304577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65" name="TextBox 221"/>
          <p:cNvSpPr txBox="1">
            <a:spLocks noChangeArrowheads="1"/>
          </p:cNvSpPr>
          <p:nvPr/>
        </p:nvSpPr>
        <p:spPr bwMode="auto">
          <a:xfrm>
            <a:off x="2863016" y="3766751"/>
            <a:ext cx="37890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66" name="TextBox 212"/>
          <p:cNvSpPr txBox="1">
            <a:spLocks noChangeArrowheads="1"/>
          </p:cNvSpPr>
          <p:nvPr/>
        </p:nvSpPr>
        <p:spPr bwMode="auto">
          <a:xfrm>
            <a:off x="896382" y="2702619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67" name="TextBox 214"/>
          <p:cNvSpPr txBox="1">
            <a:spLocks noChangeArrowheads="1"/>
          </p:cNvSpPr>
          <p:nvPr/>
        </p:nvSpPr>
        <p:spPr bwMode="auto">
          <a:xfrm>
            <a:off x="896382" y="2950006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68" name="TextBox 217"/>
          <p:cNvSpPr txBox="1">
            <a:spLocks noChangeArrowheads="1"/>
          </p:cNvSpPr>
          <p:nvPr/>
        </p:nvSpPr>
        <p:spPr bwMode="auto">
          <a:xfrm>
            <a:off x="896382" y="3188967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69" name="TextBox 219"/>
          <p:cNvSpPr txBox="1">
            <a:spLocks noChangeArrowheads="1"/>
          </p:cNvSpPr>
          <p:nvPr/>
        </p:nvSpPr>
        <p:spPr bwMode="auto">
          <a:xfrm>
            <a:off x="896382" y="3441692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70" name="TextBox 221"/>
          <p:cNvSpPr txBox="1">
            <a:spLocks noChangeArrowheads="1"/>
          </p:cNvSpPr>
          <p:nvPr/>
        </p:nvSpPr>
        <p:spPr bwMode="auto">
          <a:xfrm>
            <a:off x="896382" y="3670156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71" name="TextBox 237"/>
          <p:cNvSpPr txBox="1">
            <a:spLocks noChangeArrowheads="1"/>
          </p:cNvSpPr>
          <p:nvPr/>
        </p:nvSpPr>
        <p:spPr bwMode="auto">
          <a:xfrm rot="16200000">
            <a:off x="191393" y="3952363"/>
            <a:ext cx="117371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b="1" dirty="0">
                <a:latin typeface="Arial" panose="020B0604020202020204" pitchFamily="34" charset="0"/>
              </a:rPr>
              <a:t>Copy number </a:t>
            </a:r>
            <a:r>
              <a:rPr lang="en-US" altLang="en-US" sz="800" b="1" dirty="0" smtClean="0">
                <a:latin typeface="Arial" panose="020B0604020202020204" pitchFamily="34" charset="0"/>
              </a:rPr>
              <a:t>(</a:t>
            </a:r>
            <a:r>
              <a:rPr lang="en-US" altLang="en-US" sz="800" b="1" dirty="0">
                <a:latin typeface="Arial" panose="020B0604020202020204" pitchFamily="34" charset="0"/>
              </a:rPr>
              <a:t>l</a:t>
            </a:r>
            <a:r>
              <a:rPr lang="en-US" altLang="en-US" sz="800" b="1" dirty="0" smtClean="0">
                <a:latin typeface="Arial" panose="020B0604020202020204" pitchFamily="34" charset="0"/>
              </a:rPr>
              <a:t>og</a:t>
            </a:r>
            <a:r>
              <a:rPr lang="en-US" altLang="en-US" sz="800" b="1" baseline="-25000" dirty="0" smtClean="0">
                <a:latin typeface="Arial" panose="020B0604020202020204" pitchFamily="34" charset="0"/>
              </a:rPr>
              <a:t>10</a:t>
            </a:r>
            <a:r>
              <a:rPr lang="en-US" altLang="en-US" sz="800" b="1" dirty="0" smtClean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72" name="TextBox 212"/>
          <p:cNvSpPr txBox="1">
            <a:spLocks noChangeArrowheads="1"/>
          </p:cNvSpPr>
          <p:nvPr/>
        </p:nvSpPr>
        <p:spPr bwMode="auto">
          <a:xfrm>
            <a:off x="896382" y="2457323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73" name="TextBox 239"/>
          <p:cNvSpPr txBox="1">
            <a:spLocks noChangeArrowheads="1"/>
          </p:cNvSpPr>
          <p:nvPr/>
        </p:nvSpPr>
        <p:spPr bwMode="auto">
          <a:xfrm>
            <a:off x="1583720" y="5587191"/>
            <a:ext cx="12272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Hours </a:t>
            </a:r>
            <a:r>
              <a:rPr lang="en-US" alt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post-infection</a:t>
            </a:r>
            <a:endParaRPr lang="en-US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221"/>
          <p:cNvSpPr txBox="1">
            <a:spLocks noChangeArrowheads="1"/>
          </p:cNvSpPr>
          <p:nvPr/>
        </p:nvSpPr>
        <p:spPr bwMode="auto">
          <a:xfrm>
            <a:off x="3898337" y="3766751"/>
            <a:ext cx="274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6" name="TextBox 221"/>
          <p:cNvSpPr txBox="1">
            <a:spLocks noChangeArrowheads="1"/>
          </p:cNvSpPr>
          <p:nvPr/>
        </p:nvSpPr>
        <p:spPr bwMode="auto">
          <a:xfrm>
            <a:off x="4179866" y="3766751"/>
            <a:ext cx="274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97" name="TextBox 221"/>
          <p:cNvSpPr txBox="1">
            <a:spLocks noChangeArrowheads="1"/>
          </p:cNvSpPr>
          <p:nvPr/>
        </p:nvSpPr>
        <p:spPr bwMode="auto">
          <a:xfrm>
            <a:off x="4483673" y="3766751"/>
            <a:ext cx="274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98" name="TextBox 221"/>
          <p:cNvSpPr txBox="1">
            <a:spLocks noChangeArrowheads="1"/>
          </p:cNvSpPr>
          <p:nvPr/>
        </p:nvSpPr>
        <p:spPr bwMode="auto">
          <a:xfrm>
            <a:off x="4784153" y="3766751"/>
            <a:ext cx="274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99" name="TextBox 221"/>
          <p:cNvSpPr txBox="1">
            <a:spLocks noChangeArrowheads="1"/>
          </p:cNvSpPr>
          <p:nvPr/>
        </p:nvSpPr>
        <p:spPr bwMode="auto">
          <a:xfrm>
            <a:off x="5046770" y="3766751"/>
            <a:ext cx="3908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00" name="TextBox 221"/>
          <p:cNvSpPr txBox="1">
            <a:spLocks noChangeArrowheads="1"/>
          </p:cNvSpPr>
          <p:nvPr/>
        </p:nvSpPr>
        <p:spPr bwMode="auto">
          <a:xfrm>
            <a:off x="5339273" y="3766751"/>
            <a:ext cx="40343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201" name="TextBox 221"/>
          <p:cNvSpPr txBox="1">
            <a:spLocks noChangeArrowheads="1"/>
          </p:cNvSpPr>
          <p:nvPr/>
        </p:nvSpPr>
        <p:spPr bwMode="auto">
          <a:xfrm>
            <a:off x="5639360" y="3766751"/>
            <a:ext cx="3843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202" name="TextBox 212"/>
          <p:cNvSpPr txBox="1">
            <a:spLocks noChangeArrowheads="1"/>
          </p:cNvSpPr>
          <p:nvPr/>
        </p:nvSpPr>
        <p:spPr bwMode="auto">
          <a:xfrm>
            <a:off x="3671703" y="2981261"/>
            <a:ext cx="2003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03" name="TextBox 214"/>
          <p:cNvSpPr txBox="1">
            <a:spLocks noChangeArrowheads="1"/>
          </p:cNvSpPr>
          <p:nvPr/>
        </p:nvSpPr>
        <p:spPr bwMode="auto">
          <a:xfrm>
            <a:off x="3671703" y="3158365"/>
            <a:ext cx="2003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04" name="TextBox 217"/>
          <p:cNvSpPr txBox="1">
            <a:spLocks noChangeArrowheads="1"/>
          </p:cNvSpPr>
          <p:nvPr/>
        </p:nvSpPr>
        <p:spPr bwMode="auto">
          <a:xfrm>
            <a:off x="3671703" y="3335469"/>
            <a:ext cx="2003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05" name="TextBox 219"/>
          <p:cNvSpPr txBox="1">
            <a:spLocks noChangeArrowheads="1"/>
          </p:cNvSpPr>
          <p:nvPr/>
        </p:nvSpPr>
        <p:spPr bwMode="auto">
          <a:xfrm>
            <a:off x="3671703" y="3512573"/>
            <a:ext cx="2003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6" name="TextBox 221"/>
          <p:cNvSpPr txBox="1">
            <a:spLocks noChangeArrowheads="1"/>
          </p:cNvSpPr>
          <p:nvPr/>
        </p:nvSpPr>
        <p:spPr bwMode="auto">
          <a:xfrm>
            <a:off x="3671703" y="3670156"/>
            <a:ext cx="2003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8" name="TextBox 212"/>
          <p:cNvSpPr txBox="1">
            <a:spLocks noChangeArrowheads="1"/>
          </p:cNvSpPr>
          <p:nvPr/>
        </p:nvSpPr>
        <p:spPr bwMode="auto">
          <a:xfrm>
            <a:off x="3671703" y="2811531"/>
            <a:ext cx="2003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11" name="TextBox 212"/>
          <p:cNvSpPr txBox="1">
            <a:spLocks noChangeArrowheads="1"/>
          </p:cNvSpPr>
          <p:nvPr/>
        </p:nvSpPr>
        <p:spPr bwMode="auto">
          <a:xfrm>
            <a:off x="3671703" y="2634427"/>
            <a:ext cx="2003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12" name="TextBox 212"/>
          <p:cNvSpPr txBox="1">
            <a:spLocks noChangeArrowheads="1"/>
          </p:cNvSpPr>
          <p:nvPr/>
        </p:nvSpPr>
        <p:spPr bwMode="auto">
          <a:xfrm>
            <a:off x="3671703" y="2457323"/>
            <a:ext cx="2003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4" name="TextBox 223"/>
          <p:cNvSpPr txBox="1">
            <a:spLocks noChangeArrowheads="1"/>
          </p:cNvSpPr>
          <p:nvPr/>
        </p:nvSpPr>
        <p:spPr bwMode="auto">
          <a:xfrm>
            <a:off x="1112525" y="2548665"/>
            <a:ext cx="59315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" b="1" dirty="0" smtClean="0"/>
              <a:t>Vero E6</a:t>
            </a:r>
            <a:endParaRPr lang="en-US" altLang="en-US" sz="800" b="1" dirty="0"/>
          </a:p>
        </p:txBody>
      </p:sp>
      <p:sp>
        <p:nvSpPr>
          <p:cNvPr id="294" name="TextBox 212"/>
          <p:cNvSpPr txBox="1">
            <a:spLocks noChangeArrowheads="1"/>
          </p:cNvSpPr>
          <p:nvPr/>
        </p:nvSpPr>
        <p:spPr bwMode="auto">
          <a:xfrm>
            <a:off x="896382" y="4295741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95" name="TextBox 214"/>
          <p:cNvSpPr txBox="1">
            <a:spLocks noChangeArrowheads="1"/>
          </p:cNvSpPr>
          <p:nvPr/>
        </p:nvSpPr>
        <p:spPr bwMode="auto">
          <a:xfrm>
            <a:off x="896382" y="4543128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96" name="TextBox 217"/>
          <p:cNvSpPr txBox="1">
            <a:spLocks noChangeArrowheads="1"/>
          </p:cNvSpPr>
          <p:nvPr/>
        </p:nvSpPr>
        <p:spPr bwMode="auto">
          <a:xfrm>
            <a:off x="896382" y="4789463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97" name="TextBox 219"/>
          <p:cNvSpPr txBox="1">
            <a:spLocks noChangeArrowheads="1"/>
          </p:cNvSpPr>
          <p:nvPr/>
        </p:nvSpPr>
        <p:spPr bwMode="auto">
          <a:xfrm>
            <a:off x="896382" y="5042188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98" name="TextBox 221"/>
          <p:cNvSpPr txBox="1">
            <a:spLocks noChangeArrowheads="1"/>
          </p:cNvSpPr>
          <p:nvPr/>
        </p:nvSpPr>
        <p:spPr bwMode="auto">
          <a:xfrm>
            <a:off x="896382" y="5274102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99" name="TextBox 212"/>
          <p:cNvSpPr txBox="1">
            <a:spLocks noChangeArrowheads="1"/>
          </p:cNvSpPr>
          <p:nvPr/>
        </p:nvSpPr>
        <p:spPr bwMode="auto">
          <a:xfrm>
            <a:off x="896382" y="4035375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300" name="TextBox 223"/>
          <p:cNvSpPr txBox="1">
            <a:spLocks noChangeArrowheads="1"/>
          </p:cNvSpPr>
          <p:nvPr/>
        </p:nvSpPr>
        <p:spPr bwMode="auto">
          <a:xfrm>
            <a:off x="1112525" y="4156535"/>
            <a:ext cx="47157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" b="1" dirty="0" smtClean="0"/>
              <a:t>Huh7</a:t>
            </a:r>
            <a:endParaRPr lang="en-US" altLang="en-US" sz="800" b="1" dirty="0"/>
          </a:p>
        </p:txBody>
      </p:sp>
      <p:sp>
        <p:nvSpPr>
          <p:cNvPr id="301" name="TextBox 221"/>
          <p:cNvSpPr txBox="1">
            <a:spLocks noChangeArrowheads="1"/>
          </p:cNvSpPr>
          <p:nvPr/>
        </p:nvSpPr>
        <p:spPr bwMode="auto">
          <a:xfrm>
            <a:off x="1110598" y="5377408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02" name="TextBox 221"/>
          <p:cNvSpPr txBox="1">
            <a:spLocks noChangeArrowheads="1"/>
          </p:cNvSpPr>
          <p:nvPr/>
        </p:nvSpPr>
        <p:spPr bwMode="auto">
          <a:xfrm>
            <a:off x="1408795" y="5377408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03" name="TextBox 221"/>
          <p:cNvSpPr txBox="1">
            <a:spLocks noChangeArrowheads="1"/>
          </p:cNvSpPr>
          <p:nvPr/>
        </p:nvSpPr>
        <p:spPr bwMode="auto">
          <a:xfrm>
            <a:off x="1707106" y="5377408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04" name="TextBox 221"/>
          <p:cNvSpPr txBox="1">
            <a:spLocks noChangeArrowheads="1"/>
          </p:cNvSpPr>
          <p:nvPr/>
        </p:nvSpPr>
        <p:spPr bwMode="auto">
          <a:xfrm>
            <a:off x="2003263" y="5377408"/>
            <a:ext cx="207270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05" name="TextBox 221"/>
          <p:cNvSpPr txBox="1">
            <a:spLocks noChangeArrowheads="1"/>
          </p:cNvSpPr>
          <p:nvPr/>
        </p:nvSpPr>
        <p:spPr bwMode="auto">
          <a:xfrm>
            <a:off x="2269958" y="5377408"/>
            <a:ext cx="36564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6" name="TextBox 221"/>
          <p:cNvSpPr txBox="1">
            <a:spLocks noChangeArrowheads="1"/>
          </p:cNvSpPr>
          <p:nvPr/>
        </p:nvSpPr>
        <p:spPr bwMode="auto">
          <a:xfrm>
            <a:off x="2569586" y="5377408"/>
            <a:ext cx="304577" cy="1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307" name="TextBox 221"/>
          <p:cNvSpPr txBox="1">
            <a:spLocks noChangeArrowheads="1"/>
          </p:cNvSpPr>
          <p:nvPr/>
        </p:nvSpPr>
        <p:spPr bwMode="auto">
          <a:xfrm>
            <a:off x="2871114" y="5377408"/>
            <a:ext cx="37890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08" name="TextBox 237"/>
          <p:cNvSpPr txBox="1">
            <a:spLocks noChangeArrowheads="1"/>
          </p:cNvSpPr>
          <p:nvPr/>
        </p:nvSpPr>
        <p:spPr bwMode="auto">
          <a:xfrm rot="16200000">
            <a:off x="2965978" y="3952363"/>
            <a:ext cx="117371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b="1" dirty="0">
                <a:latin typeface="Arial" panose="020B0604020202020204" pitchFamily="34" charset="0"/>
              </a:rPr>
              <a:t>Copy number </a:t>
            </a:r>
            <a:r>
              <a:rPr lang="en-US" altLang="en-US" sz="800" b="1" dirty="0" smtClean="0">
                <a:latin typeface="Arial" panose="020B0604020202020204" pitchFamily="34" charset="0"/>
              </a:rPr>
              <a:t>(</a:t>
            </a:r>
            <a:r>
              <a:rPr lang="en-US" altLang="en-US" sz="800" b="1" dirty="0">
                <a:latin typeface="Arial" panose="020B0604020202020204" pitchFamily="34" charset="0"/>
              </a:rPr>
              <a:t>l</a:t>
            </a:r>
            <a:r>
              <a:rPr lang="en-US" altLang="en-US" sz="800" b="1" dirty="0" smtClean="0">
                <a:latin typeface="Arial" panose="020B0604020202020204" pitchFamily="34" charset="0"/>
              </a:rPr>
              <a:t>og</a:t>
            </a:r>
            <a:r>
              <a:rPr lang="en-US" altLang="en-US" sz="800" b="1" baseline="-25000" dirty="0" smtClean="0">
                <a:latin typeface="Arial" panose="020B0604020202020204" pitchFamily="34" charset="0"/>
              </a:rPr>
              <a:t>10</a:t>
            </a:r>
            <a:r>
              <a:rPr lang="en-US" altLang="en-US" sz="800" b="1" dirty="0" smtClean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09" name="TextBox 239"/>
          <p:cNvSpPr txBox="1">
            <a:spLocks noChangeArrowheads="1"/>
          </p:cNvSpPr>
          <p:nvPr/>
        </p:nvSpPr>
        <p:spPr bwMode="auto">
          <a:xfrm>
            <a:off x="4331409" y="5587191"/>
            <a:ext cx="118449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Hours </a:t>
            </a:r>
            <a:r>
              <a:rPr lang="en-US" alt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post-infection</a:t>
            </a:r>
            <a:endParaRPr lang="en-US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TextBox 223"/>
          <p:cNvSpPr txBox="1">
            <a:spLocks noChangeArrowheads="1"/>
          </p:cNvSpPr>
          <p:nvPr/>
        </p:nvSpPr>
        <p:spPr bwMode="auto">
          <a:xfrm>
            <a:off x="3883033" y="2548665"/>
            <a:ext cx="57137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" b="1" dirty="0" smtClean="0"/>
              <a:t>Vero E6</a:t>
            </a:r>
            <a:endParaRPr lang="en-US" altLang="en-US" sz="800" b="1" dirty="0"/>
          </a:p>
        </p:txBody>
      </p:sp>
      <p:sp>
        <p:nvSpPr>
          <p:cNvPr id="311" name="TextBox 223"/>
          <p:cNvSpPr txBox="1">
            <a:spLocks noChangeArrowheads="1"/>
          </p:cNvSpPr>
          <p:nvPr/>
        </p:nvSpPr>
        <p:spPr bwMode="auto">
          <a:xfrm>
            <a:off x="3883033" y="4156535"/>
            <a:ext cx="47157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" b="1" dirty="0" smtClean="0"/>
              <a:t>Huh7</a:t>
            </a:r>
            <a:endParaRPr lang="en-US" altLang="en-US" sz="800" b="1" dirty="0"/>
          </a:p>
        </p:txBody>
      </p:sp>
      <p:sp>
        <p:nvSpPr>
          <p:cNvPr id="312" name="TextBox 221"/>
          <p:cNvSpPr txBox="1">
            <a:spLocks noChangeArrowheads="1"/>
          </p:cNvSpPr>
          <p:nvPr/>
        </p:nvSpPr>
        <p:spPr bwMode="auto">
          <a:xfrm>
            <a:off x="3890640" y="5377408"/>
            <a:ext cx="274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13" name="TextBox 221"/>
          <p:cNvSpPr txBox="1">
            <a:spLocks noChangeArrowheads="1"/>
          </p:cNvSpPr>
          <p:nvPr/>
        </p:nvSpPr>
        <p:spPr bwMode="auto">
          <a:xfrm>
            <a:off x="4179543" y="5377408"/>
            <a:ext cx="274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14" name="TextBox 221"/>
          <p:cNvSpPr txBox="1">
            <a:spLocks noChangeArrowheads="1"/>
          </p:cNvSpPr>
          <p:nvPr/>
        </p:nvSpPr>
        <p:spPr bwMode="auto">
          <a:xfrm>
            <a:off x="4483350" y="5377408"/>
            <a:ext cx="274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15" name="TextBox 221"/>
          <p:cNvSpPr txBox="1">
            <a:spLocks noChangeArrowheads="1"/>
          </p:cNvSpPr>
          <p:nvPr/>
        </p:nvSpPr>
        <p:spPr bwMode="auto">
          <a:xfrm>
            <a:off x="4783830" y="5377408"/>
            <a:ext cx="2745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16" name="TextBox 221"/>
          <p:cNvSpPr txBox="1">
            <a:spLocks noChangeArrowheads="1"/>
          </p:cNvSpPr>
          <p:nvPr/>
        </p:nvSpPr>
        <p:spPr bwMode="auto">
          <a:xfrm>
            <a:off x="5050749" y="5377408"/>
            <a:ext cx="3908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17" name="TextBox 221"/>
          <p:cNvSpPr txBox="1">
            <a:spLocks noChangeArrowheads="1"/>
          </p:cNvSpPr>
          <p:nvPr/>
        </p:nvSpPr>
        <p:spPr bwMode="auto">
          <a:xfrm>
            <a:off x="5343252" y="5377408"/>
            <a:ext cx="40343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318" name="TextBox 221"/>
          <p:cNvSpPr txBox="1">
            <a:spLocks noChangeArrowheads="1"/>
          </p:cNvSpPr>
          <p:nvPr/>
        </p:nvSpPr>
        <p:spPr bwMode="auto">
          <a:xfrm>
            <a:off x="5650713" y="5377408"/>
            <a:ext cx="3843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19" name="TextBox 212"/>
          <p:cNvSpPr txBox="1">
            <a:spLocks noChangeArrowheads="1"/>
          </p:cNvSpPr>
          <p:nvPr/>
        </p:nvSpPr>
        <p:spPr bwMode="auto">
          <a:xfrm>
            <a:off x="3671703" y="4579800"/>
            <a:ext cx="200320" cy="17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20" name="TextBox 214"/>
          <p:cNvSpPr txBox="1">
            <a:spLocks noChangeArrowheads="1"/>
          </p:cNvSpPr>
          <p:nvPr/>
        </p:nvSpPr>
        <p:spPr bwMode="auto">
          <a:xfrm>
            <a:off x="3671703" y="4756904"/>
            <a:ext cx="200320" cy="17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21" name="TextBox 217"/>
          <p:cNvSpPr txBox="1">
            <a:spLocks noChangeArrowheads="1"/>
          </p:cNvSpPr>
          <p:nvPr/>
        </p:nvSpPr>
        <p:spPr bwMode="auto">
          <a:xfrm>
            <a:off x="3671703" y="4941382"/>
            <a:ext cx="200320" cy="17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22" name="TextBox 219"/>
          <p:cNvSpPr txBox="1">
            <a:spLocks noChangeArrowheads="1"/>
          </p:cNvSpPr>
          <p:nvPr/>
        </p:nvSpPr>
        <p:spPr bwMode="auto">
          <a:xfrm>
            <a:off x="3671703" y="5111112"/>
            <a:ext cx="200320" cy="17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23" name="TextBox 221"/>
          <p:cNvSpPr txBox="1">
            <a:spLocks noChangeArrowheads="1"/>
          </p:cNvSpPr>
          <p:nvPr/>
        </p:nvSpPr>
        <p:spPr bwMode="auto">
          <a:xfrm>
            <a:off x="3671703" y="5274102"/>
            <a:ext cx="200320" cy="17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24" name="TextBox 212"/>
          <p:cNvSpPr txBox="1">
            <a:spLocks noChangeArrowheads="1"/>
          </p:cNvSpPr>
          <p:nvPr/>
        </p:nvSpPr>
        <p:spPr bwMode="auto">
          <a:xfrm>
            <a:off x="3671703" y="4402696"/>
            <a:ext cx="200320" cy="17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25" name="TextBox 212"/>
          <p:cNvSpPr txBox="1">
            <a:spLocks noChangeArrowheads="1"/>
          </p:cNvSpPr>
          <p:nvPr/>
        </p:nvSpPr>
        <p:spPr bwMode="auto">
          <a:xfrm>
            <a:off x="3671703" y="4225592"/>
            <a:ext cx="200320" cy="17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26" name="TextBox 212"/>
          <p:cNvSpPr txBox="1">
            <a:spLocks noChangeArrowheads="1"/>
          </p:cNvSpPr>
          <p:nvPr/>
        </p:nvSpPr>
        <p:spPr bwMode="auto">
          <a:xfrm>
            <a:off x="3671703" y="4035375"/>
            <a:ext cx="200320" cy="17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27" name="TextBox 239"/>
          <p:cNvSpPr txBox="1">
            <a:spLocks noChangeArrowheads="1"/>
          </p:cNvSpPr>
          <p:nvPr/>
        </p:nvSpPr>
        <p:spPr bwMode="auto">
          <a:xfrm>
            <a:off x="1872242" y="2149407"/>
            <a:ext cx="65023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" b="1" dirty="0" smtClean="0">
                <a:cs typeface="Arial" panose="020B0604020202020204" pitchFamily="34" charset="0"/>
              </a:rPr>
              <a:t>Genome</a:t>
            </a:r>
            <a:endParaRPr lang="en-US" altLang="en-US" sz="800" b="1" dirty="0">
              <a:cs typeface="Arial" panose="020B0604020202020204" pitchFamily="34" charset="0"/>
            </a:endParaRPr>
          </a:p>
        </p:txBody>
      </p:sp>
      <p:sp>
        <p:nvSpPr>
          <p:cNvPr id="328" name="TextBox 239"/>
          <p:cNvSpPr txBox="1">
            <a:spLocks noChangeArrowheads="1"/>
          </p:cNvSpPr>
          <p:nvPr/>
        </p:nvSpPr>
        <p:spPr bwMode="auto">
          <a:xfrm>
            <a:off x="4531092" y="2149407"/>
            <a:ext cx="78512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" b="1" dirty="0" err="1" smtClean="0">
                <a:cs typeface="Arial" panose="020B0604020202020204" pitchFamily="34" charset="0"/>
              </a:rPr>
              <a:t>Antigenome</a:t>
            </a:r>
            <a:endParaRPr lang="en-US" altLang="en-US" sz="800" b="1" dirty="0">
              <a:cs typeface="Arial" panose="020B0604020202020204" pitchFamily="34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2688778" y="3259026"/>
            <a:ext cx="393085" cy="508860"/>
            <a:chOff x="2799117" y="4398606"/>
            <a:chExt cx="393085" cy="508860"/>
          </a:xfrm>
        </p:grpSpPr>
        <p:sp>
          <p:nvSpPr>
            <p:cNvPr id="77" name="Oval 76"/>
            <p:cNvSpPr/>
            <p:nvPr/>
          </p:nvSpPr>
          <p:spPr>
            <a:xfrm>
              <a:off x="2862470" y="4487644"/>
              <a:ext cx="47707" cy="54452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2862470" y="4614823"/>
              <a:ext cx="47707" cy="5445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2862470" y="4745292"/>
              <a:ext cx="47707" cy="54452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2799117" y="4514870"/>
              <a:ext cx="172355" cy="0"/>
            </a:xfrm>
            <a:prstGeom prst="line">
              <a:avLst/>
            </a:prstGeom>
            <a:ln cap="rnd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799117" y="4642049"/>
              <a:ext cx="172355" cy="0"/>
            </a:xfrm>
            <a:prstGeom prst="line">
              <a:avLst/>
            </a:prstGeom>
            <a:ln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799117" y="4772518"/>
              <a:ext cx="172355" cy="0"/>
            </a:xfrm>
            <a:prstGeom prst="line">
              <a:avLst/>
            </a:prstGeom>
            <a:ln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2914102" y="4398606"/>
              <a:ext cx="2781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914102" y="4535768"/>
              <a:ext cx="2266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914102" y="4692022"/>
              <a:ext cx="2505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531417" y="3259026"/>
            <a:ext cx="393085" cy="508860"/>
            <a:chOff x="2799117" y="4398606"/>
            <a:chExt cx="393085" cy="508860"/>
          </a:xfrm>
        </p:grpSpPr>
        <p:sp>
          <p:nvSpPr>
            <p:cNvPr id="87" name="Oval 86"/>
            <p:cNvSpPr/>
            <p:nvPr/>
          </p:nvSpPr>
          <p:spPr>
            <a:xfrm>
              <a:off x="2862470" y="4487644"/>
              <a:ext cx="47707" cy="54452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/>
            <p:nvPr/>
          </p:nvSpPr>
          <p:spPr>
            <a:xfrm>
              <a:off x="2862470" y="4614823"/>
              <a:ext cx="47707" cy="5445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2862470" y="4745292"/>
              <a:ext cx="47707" cy="54452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/>
            <p:cNvCxnSpPr/>
            <p:nvPr/>
          </p:nvCxnSpPr>
          <p:spPr>
            <a:xfrm>
              <a:off x="2799117" y="4514870"/>
              <a:ext cx="172355" cy="0"/>
            </a:xfrm>
            <a:prstGeom prst="line">
              <a:avLst/>
            </a:prstGeom>
            <a:ln cap="rnd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2799117" y="4642049"/>
              <a:ext cx="172355" cy="0"/>
            </a:xfrm>
            <a:prstGeom prst="line">
              <a:avLst/>
            </a:prstGeom>
            <a:ln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2799117" y="4772518"/>
              <a:ext cx="172355" cy="0"/>
            </a:xfrm>
            <a:prstGeom prst="line">
              <a:avLst/>
            </a:prstGeom>
            <a:ln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2914102" y="4398606"/>
              <a:ext cx="2781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914102" y="4535768"/>
              <a:ext cx="2266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914102" y="4692022"/>
              <a:ext cx="2505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2688778" y="4865568"/>
            <a:ext cx="393085" cy="508860"/>
            <a:chOff x="2799117" y="4398606"/>
            <a:chExt cx="393085" cy="508860"/>
          </a:xfrm>
        </p:grpSpPr>
        <p:sp>
          <p:nvSpPr>
            <p:cNvPr id="117" name="Oval 116"/>
            <p:cNvSpPr/>
            <p:nvPr/>
          </p:nvSpPr>
          <p:spPr>
            <a:xfrm>
              <a:off x="2862470" y="4487644"/>
              <a:ext cx="47707" cy="54452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2862470" y="4614823"/>
              <a:ext cx="47707" cy="5445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2862470" y="4745292"/>
              <a:ext cx="47707" cy="54452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0" name="Straight Connector 119"/>
            <p:cNvCxnSpPr/>
            <p:nvPr/>
          </p:nvCxnSpPr>
          <p:spPr>
            <a:xfrm>
              <a:off x="2799117" y="4514870"/>
              <a:ext cx="172355" cy="0"/>
            </a:xfrm>
            <a:prstGeom prst="line">
              <a:avLst/>
            </a:prstGeom>
            <a:ln cap="rnd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2799117" y="4642049"/>
              <a:ext cx="172355" cy="0"/>
            </a:xfrm>
            <a:prstGeom prst="line">
              <a:avLst/>
            </a:prstGeom>
            <a:ln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2799117" y="4772518"/>
              <a:ext cx="172355" cy="0"/>
            </a:xfrm>
            <a:prstGeom prst="line">
              <a:avLst/>
            </a:prstGeom>
            <a:ln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/>
            <p:cNvSpPr txBox="1"/>
            <p:nvPr/>
          </p:nvSpPr>
          <p:spPr>
            <a:xfrm>
              <a:off x="2914102" y="4398606"/>
              <a:ext cx="2781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914102" y="4535768"/>
              <a:ext cx="2266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914102" y="4692022"/>
              <a:ext cx="2505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5531417" y="4865568"/>
            <a:ext cx="393085" cy="508860"/>
            <a:chOff x="2799117" y="4398606"/>
            <a:chExt cx="393085" cy="508860"/>
          </a:xfrm>
        </p:grpSpPr>
        <p:sp>
          <p:nvSpPr>
            <p:cNvPr id="127" name="Oval 126"/>
            <p:cNvSpPr/>
            <p:nvPr/>
          </p:nvSpPr>
          <p:spPr>
            <a:xfrm>
              <a:off x="2862470" y="4487644"/>
              <a:ext cx="47707" cy="54452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/>
            <p:nvPr/>
          </p:nvSpPr>
          <p:spPr>
            <a:xfrm>
              <a:off x="2862470" y="4614823"/>
              <a:ext cx="47707" cy="5445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/>
            <p:cNvSpPr/>
            <p:nvPr/>
          </p:nvSpPr>
          <p:spPr>
            <a:xfrm>
              <a:off x="2862470" y="4745292"/>
              <a:ext cx="47707" cy="54452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0" name="Straight Connector 129"/>
            <p:cNvCxnSpPr/>
            <p:nvPr/>
          </p:nvCxnSpPr>
          <p:spPr>
            <a:xfrm>
              <a:off x="2799117" y="4514870"/>
              <a:ext cx="172355" cy="0"/>
            </a:xfrm>
            <a:prstGeom prst="line">
              <a:avLst/>
            </a:prstGeom>
            <a:ln cap="rnd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2799117" y="4642049"/>
              <a:ext cx="172355" cy="0"/>
            </a:xfrm>
            <a:prstGeom prst="line">
              <a:avLst/>
            </a:prstGeom>
            <a:ln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2799117" y="4772518"/>
              <a:ext cx="172355" cy="0"/>
            </a:xfrm>
            <a:prstGeom prst="line">
              <a:avLst/>
            </a:prstGeom>
            <a:ln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/>
            <p:cNvSpPr txBox="1"/>
            <p:nvPr/>
          </p:nvSpPr>
          <p:spPr>
            <a:xfrm>
              <a:off x="2914102" y="4398606"/>
              <a:ext cx="2781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2914102" y="4535768"/>
              <a:ext cx="2266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2914102" y="4692022"/>
              <a:ext cx="2505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807976" y="6008339"/>
            <a:ext cx="511652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1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</a:t>
            </a:r>
            <a:r>
              <a:rPr lang="en-US" sz="11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S3. </a:t>
            </a:r>
            <a:r>
              <a:rPr lang="en-US" sz="1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Comparison of accumulation kinetics of L, M and S segments in RVFV-infected cells. </a:t>
            </a: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Alternate representation of 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shown in </a:t>
            </a: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Fig.8 for the 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accumulation kinetics of a) all three genomic segments and b) all three </a:t>
            </a:r>
            <a:r>
              <a:rPr lang="en-US" sz="1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antigenomic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segments. Blue, red and grey </a:t>
            </a: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lines represent 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segment, M segment and S segment, respectively.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0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MP-12 and N mutant &amp;quot;&quot;/&gt;&lt;property id=&quot;20307&quot; value=&quot;278&quot;/&gt;&lt;/object&gt;&lt;object type=&quot;3&quot; unique_id=&quot;10042&quot;&gt;&lt;property id=&quot;20148&quot; value=&quot;5&quot;/&gt;&lt;property id=&quot;20300&quot; value=&quot;Slide 2 - &amp;quot;N mutant plaques&amp;quot;&quot;/&gt;&lt;property id=&quot;20307&quot; value=&quot;279&quot;/&gt;&lt;/object&gt;&lt;object type=&quot;3&quot; unique_id=&quot;10107&quot;&gt;&lt;property id=&quot;20148&quot; value=&quot;5&quot;/&gt;&lt;property id=&quot;20300&quot; value=&quot;Slide 4 - &amp;quot;PIV rescue&amp;quot;&quot;/&gt;&lt;property id=&quot;20307&quot; value=&quot;280&quot;/&gt;&lt;/object&gt;&lt;object type=&quot;3&quot; unique_id=&quot;10163&quot;&gt;&lt;property id=&quot;20148&quot; value=&quot;5&quot;/&gt;&lt;property id=&quot;20300&quot; value=&quot;Slide 5&quot;/&gt;&lt;property id=&quot;20307&quot; value=&quot;281&quot;/&gt;&lt;/object&gt;&lt;object type=&quot;3&quot; unique_id=&quot;10170&quot;&gt;&lt;property id=&quot;20148&quot; value=&quot;5&quot;/&gt;&lt;property id=&quot;20300&quot; value=&quot;Slide 3 - &amp;quot;N mutant plaque cloning&amp;quot;&quot;/&gt;&lt;property id=&quot;20307&quot; value=&quot;282&quot;/&gt;&lt;/object&gt;&lt;object type=&quot;3&quot; unique_id=&quot;10325&quot;&gt;&lt;property id=&quot;20148&quot; value=&quot;5&quot;/&gt;&lt;property id=&quot;20300&quot; value=&quot;Slide 6&quot;/&gt;&lt;property id=&quot;20307&quot; value=&quot;28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39981</TotalTime>
  <Words>1146</Words>
  <Application>Microsoft Office PowerPoint</Application>
  <PresentationFormat>On-screen Show (4:3)</PresentationFormat>
  <Paragraphs>324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  <Company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2019-03-28T21:39:21Z</cp:lastPrinted>
</cp:coreProperties>
</file>