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589" y="5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7C989-BB40-4F29-B9B3-D15000F7DDDC}" type="datetimeFigureOut">
              <a:rPr lang="fr-FR" smtClean="0"/>
              <a:pPr/>
              <a:t>03/07/2019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61AE-1B50-4E50-B224-BCDAC9D161DC}" type="slidenum">
              <a:rPr lang="fr-FR" smtClean="0"/>
              <a:pPr/>
              <a:t>‹N›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e 46"/>
          <p:cNvGrpSpPr/>
          <p:nvPr/>
        </p:nvGrpSpPr>
        <p:grpSpPr>
          <a:xfrm>
            <a:off x="5508184" y="1418242"/>
            <a:ext cx="720000" cy="728118"/>
            <a:chOff x="5076056" y="548680"/>
            <a:chExt cx="720000" cy="728118"/>
          </a:xfrm>
        </p:grpSpPr>
        <p:sp>
          <p:nvSpPr>
            <p:cNvPr id="5" name="Ellipse 4"/>
            <p:cNvSpPr/>
            <p:nvPr/>
          </p:nvSpPr>
          <p:spPr>
            <a:xfrm>
              <a:off x="5076056" y="54868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0" name="Picture 6"/>
            <p:cNvPicPr>
              <a:picLocks noChangeArrowheads="1"/>
            </p:cNvPicPr>
            <p:nvPr/>
          </p:nvPicPr>
          <p:blipFill>
            <a:blip r:embed="rId2" cstate="print"/>
            <a:srcRect r="49435"/>
            <a:stretch>
              <a:fillRect/>
            </a:stretch>
          </p:blipFill>
          <p:spPr bwMode="auto">
            <a:xfrm>
              <a:off x="5076056" y="548680"/>
              <a:ext cx="360000" cy="728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0" name="Groupe 29"/>
          <p:cNvGrpSpPr/>
          <p:nvPr/>
        </p:nvGrpSpPr>
        <p:grpSpPr>
          <a:xfrm>
            <a:off x="2843888" y="1418242"/>
            <a:ext cx="720000" cy="720080"/>
            <a:chOff x="1691680" y="548680"/>
            <a:chExt cx="720000" cy="720080"/>
          </a:xfrm>
        </p:grpSpPr>
        <p:sp>
          <p:nvSpPr>
            <p:cNvPr id="4" name="Rectangle 3"/>
            <p:cNvSpPr/>
            <p:nvPr/>
          </p:nvSpPr>
          <p:spPr>
            <a:xfrm>
              <a:off x="1691680" y="548680"/>
              <a:ext cx="720000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91680" y="548680"/>
              <a:ext cx="360000" cy="7200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971600" y="4010530"/>
            <a:ext cx="72000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e 28"/>
          <p:cNvGrpSpPr/>
          <p:nvPr/>
        </p:nvGrpSpPr>
        <p:grpSpPr>
          <a:xfrm>
            <a:off x="4212040" y="4010530"/>
            <a:ext cx="720000" cy="720080"/>
            <a:chOff x="3851920" y="3140968"/>
            <a:chExt cx="720000" cy="720080"/>
          </a:xfrm>
        </p:grpSpPr>
        <p:sp>
          <p:nvSpPr>
            <p:cNvPr id="27" name="Rectangle 26"/>
            <p:cNvSpPr/>
            <p:nvPr/>
          </p:nvSpPr>
          <p:spPr>
            <a:xfrm>
              <a:off x="3851920" y="3140968"/>
              <a:ext cx="720000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851920" y="3140968"/>
              <a:ext cx="360000" cy="7200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32" name="Connecteur droit 31"/>
          <p:cNvCxnSpPr>
            <a:endCxn id="1030" idx="1"/>
          </p:cNvCxnSpPr>
          <p:nvPr/>
        </p:nvCxnSpPr>
        <p:spPr>
          <a:xfrm>
            <a:off x="3563888" y="1778282"/>
            <a:ext cx="1944296" cy="40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1331640" y="3578482"/>
            <a:ext cx="64807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4563616" y="1778282"/>
            <a:ext cx="8384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1331640" y="3578482"/>
            <a:ext cx="0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7812360" y="3578482"/>
            <a:ext cx="0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7452320" y="4010530"/>
            <a:ext cx="720000" cy="72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3563888" y="1706274"/>
            <a:ext cx="1944296" cy="40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endCxn id="5" idx="0"/>
          </p:cNvCxnSpPr>
          <p:nvPr/>
        </p:nvCxnSpPr>
        <p:spPr>
          <a:xfrm>
            <a:off x="5860564" y="792465"/>
            <a:ext cx="7620" cy="6257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/>
          <p:cNvSpPr/>
          <p:nvPr/>
        </p:nvSpPr>
        <p:spPr>
          <a:xfrm>
            <a:off x="4818996" y="410130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41"/>
          <p:cNvCxnSpPr/>
          <p:nvPr/>
        </p:nvCxnSpPr>
        <p:spPr>
          <a:xfrm>
            <a:off x="5538996" y="788446"/>
            <a:ext cx="689188" cy="40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228184" y="432425"/>
            <a:ext cx="72000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43"/>
          <p:cNvCxnSpPr/>
          <p:nvPr/>
        </p:nvCxnSpPr>
        <p:spPr>
          <a:xfrm>
            <a:off x="3196268" y="788446"/>
            <a:ext cx="7620" cy="6257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lipse 44"/>
          <p:cNvSpPr/>
          <p:nvPr/>
        </p:nvSpPr>
        <p:spPr>
          <a:xfrm>
            <a:off x="3563888" y="410130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6" name="Connecteur droit 45"/>
          <p:cNvCxnSpPr/>
          <p:nvPr/>
        </p:nvCxnSpPr>
        <p:spPr>
          <a:xfrm>
            <a:off x="2874700" y="784427"/>
            <a:ext cx="689188" cy="40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149452" y="410050"/>
            <a:ext cx="72000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9" name="Connecteur droit 48"/>
          <p:cNvCxnSpPr>
            <a:endCxn id="45" idx="0"/>
          </p:cNvCxnSpPr>
          <p:nvPr/>
        </p:nvCxnSpPr>
        <p:spPr>
          <a:xfrm>
            <a:off x="3920078" y="97276"/>
            <a:ext cx="3810" cy="3128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endCxn id="41" idx="0"/>
          </p:cNvCxnSpPr>
          <p:nvPr/>
        </p:nvCxnSpPr>
        <p:spPr>
          <a:xfrm>
            <a:off x="5170692" y="97160"/>
            <a:ext cx="8304" cy="3129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3909080" y="97276"/>
            <a:ext cx="1265764" cy="40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539552" y="1278245"/>
            <a:ext cx="2670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43940" y="1414223"/>
            <a:ext cx="72000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Connecteur droit 53"/>
          <p:cNvCxnSpPr/>
          <p:nvPr/>
        </p:nvCxnSpPr>
        <p:spPr>
          <a:xfrm>
            <a:off x="541457" y="1257761"/>
            <a:ext cx="1905" cy="156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/>
          <p:cNvSpPr/>
          <p:nvPr/>
        </p:nvSpPr>
        <p:spPr>
          <a:xfrm>
            <a:off x="1421420" y="1426360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6" name="Connecteur droit 55"/>
          <p:cNvCxnSpPr/>
          <p:nvPr/>
        </p:nvCxnSpPr>
        <p:spPr>
          <a:xfrm>
            <a:off x="1781420" y="1278245"/>
            <a:ext cx="1905" cy="156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5860564" y="1320209"/>
            <a:ext cx="28158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7236376" y="1488374"/>
            <a:ext cx="720000" cy="7200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" name="Connecteur droit 58"/>
          <p:cNvCxnSpPr/>
          <p:nvPr/>
        </p:nvCxnSpPr>
        <p:spPr>
          <a:xfrm>
            <a:off x="7568949" y="1331912"/>
            <a:ext cx="1905" cy="156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rganigramme : Décision 16"/>
          <p:cNvSpPr/>
          <p:nvPr/>
        </p:nvSpPr>
        <p:spPr>
          <a:xfrm>
            <a:off x="8316416" y="1474865"/>
            <a:ext cx="720080" cy="793964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/>
          <p:cNvCxnSpPr/>
          <p:nvPr/>
        </p:nvCxnSpPr>
        <p:spPr>
          <a:xfrm>
            <a:off x="8678745" y="1318438"/>
            <a:ext cx="1905" cy="156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532440" y="16969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grpSp>
        <p:nvGrpSpPr>
          <p:cNvPr id="64" name="Gruppo 63"/>
          <p:cNvGrpSpPr>
            <a:grpSpLocks noChangeAspect="1"/>
          </p:cNvGrpSpPr>
          <p:nvPr/>
        </p:nvGrpSpPr>
        <p:grpSpPr>
          <a:xfrm>
            <a:off x="282242" y="2222156"/>
            <a:ext cx="8656786" cy="3721436"/>
            <a:chOff x="1330028" y="2708920"/>
            <a:chExt cx="6132483" cy="2636273"/>
          </a:xfrm>
        </p:grpSpPr>
        <p:pic>
          <p:nvPicPr>
            <p:cNvPr id="2" name="Picture 2" descr="C:\Users\Antonio Vitobello\Documents\KCNQ3\Indexcase.png"/>
            <p:cNvPicPr>
              <a:picLocks noChangeAspect="1" noChangeArrowheads="1"/>
            </p:cNvPicPr>
            <p:nvPr/>
          </p:nvPicPr>
          <p:blipFill>
            <a:blip r:embed="rId3" cstate="print"/>
            <a:srcRect l="23966" r="12114"/>
            <a:stretch>
              <a:fillRect/>
            </a:stretch>
          </p:blipFill>
          <p:spPr bwMode="auto">
            <a:xfrm>
              <a:off x="5887711" y="4551615"/>
              <a:ext cx="1574800" cy="7920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7" name="Picture 3" descr="C:\Users\Antonio Vitobello\Documents\KCNQ3\Father.png"/>
            <p:cNvPicPr>
              <a:picLocks noChangeAspect="1" noChangeArrowheads="1"/>
            </p:cNvPicPr>
            <p:nvPr/>
          </p:nvPicPr>
          <p:blipFill>
            <a:blip r:embed="rId4" cstate="print"/>
            <a:srcRect l="21991" r="22094"/>
            <a:stretch>
              <a:fillRect/>
            </a:stretch>
          </p:blipFill>
          <p:spPr bwMode="auto">
            <a:xfrm>
              <a:off x="2495983" y="2708920"/>
              <a:ext cx="1509712" cy="79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8" name="Picture 4" descr="C:\Users\Antonio Vitobello\Documents\KCNQ3\mother.png"/>
            <p:cNvPicPr>
              <a:picLocks noChangeAspect="1" noChangeArrowheads="1"/>
            </p:cNvPicPr>
            <p:nvPr/>
          </p:nvPicPr>
          <p:blipFill>
            <a:blip r:embed="rId5" cstate="print"/>
            <a:srcRect l="21926" r="21889"/>
            <a:stretch>
              <a:fillRect/>
            </a:stretch>
          </p:blipFill>
          <p:spPr bwMode="auto">
            <a:xfrm>
              <a:off x="4542858" y="2708920"/>
              <a:ext cx="1524000" cy="79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Picture 5" descr="C:\Users\Antonio Vitobello\Documents\KCNQ3\brother00.png"/>
            <p:cNvPicPr>
              <a:picLocks noChangeAspect="1" noChangeArrowheads="1"/>
            </p:cNvPicPr>
            <p:nvPr/>
          </p:nvPicPr>
          <p:blipFill>
            <a:blip r:embed="rId6" cstate="print"/>
            <a:srcRect l="24687" r="12522"/>
            <a:stretch>
              <a:fillRect/>
            </a:stretch>
          </p:blipFill>
          <p:spPr bwMode="auto">
            <a:xfrm>
              <a:off x="1330028" y="4542629"/>
              <a:ext cx="1511300" cy="7920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Picture 6" descr="C:\Users\Antonio Vitobello\Documents\KCNQ3\brother01.png"/>
            <p:cNvPicPr>
              <a:picLocks noChangeAspect="1" noChangeArrowheads="1"/>
            </p:cNvPicPr>
            <p:nvPr/>
          </p:nvPicPr>
          <p:blipFill>
            <a:blip r:embed="rId7" cstate="print"/>
            <a:srcRect l="22214" r="21271"/>
            <a:stretch>
              <a:fillRect/>
            </a:stretch>
          </p:blipFill>
          <p:spPr bwMode="auto">
            <a:xfrm>
              <a:off x="3601363" y="4553192"/>
              <a:ext cx="1543050" cy="7920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" name="ZoneTexte 59"/>
          <p:cNvSpPr txBox="1"/>
          <p:nvPr/>
        </p:nvSpPr>
        <p:spPr>
          <a:xfrm>
            <a:off x="88073" y="6081236"/>
            <a:ext cx="89644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b="1" dirty="0" err="1" smtClean="0"/>
              <a:t>Supp</a:t>
            </a:r>
            <a:r>
              <a:rPr lang="fr-FR" sz="1400" b="1" dirty="0" smtClean="0"/>
              <a:t>. </a:t>
            </a:r>
            <a:r>
              <a:rPr lang="fr-FR" sz="1400" b="1" dirty="0" err="1" smtClean="0"/>
              <a:t>Fig</a:t>
            </a:r>
            <a:r>
              <a:rPr lang="fr-FR" sz="1400" b="1" dirty="0" smtClean="0"/>
              <a:t> 1: </a:t>
            </a:r>
            <a:r>
              <a:rPr lang="fr-FR" sz="1400" dirty="0" smtClean="0"/>
              <a:t>Pedigree of the </a:t>
            </a:r>
            <a:r>
              <a:rPr lang="fr-FR" sz="1400" dirty="0" err="1" smtClean="0"/>
              <a:t>family</a:t>
            </a:r>
            <a:r>
              <a:rPr lang="fr-FR" sz="1400" dirty="0" smtClean="0"/>
              <a:t> </a:t>
            </a:r>
            <a:r>
              <a:rPr lang="fr-FR" sz="1400" dirty="0" smtClean="0"/>
              <a:t>and </a:t>
            </a:r>
            <a:r>
              <a:rPr lang="fr-FR" sz="1400" i="1" dirty="0" smtClean="0"/>
              <a:t>KCNQ3 </a:t>
            </a:r>
            <a:r>
              <a:rPr lang="fr-FR" sz="1400" dirty="0" smtClean="0"/>
              <a:t>Sanger </a:t>
            </a:r>
            <a:r>
              <a:rPr lang="fr-FR" sz="1400" dirty="0" err="1" smtClean="0"/>
              <a:t>sequencing</a:t>
            </a:r>
            <a:r>
              <a:rPr lang="fr-FR" sz="1400" dirty="0" smtClean="0"/>
              <a:t> </a:t>
            </a:r>
            <a:r>
              <a:rPr lang="fr-FR" sz="1400" dirty="0" smtClean="0"/>
              <a:t>of all </a:t>
            </a:r>
            <a:r>
              <a:rPr lang="fr-FR" sz="1400" dirty="0" err="1" smtClean="0"/>
              <a:t>available</a:t>
            </a:r>
            <a:r>
              <a:rPr lang="fr-FR" sz="1400" dirty="0" smtClean="0"/>
              <a:t> </a:t>
            </a:r>
            <a:r>
              <a:rPr lang="fr-FR" sz="1400" dirty="0" err="1" smtClean="0"/>
              <a:t>individuals</a:t>
            </a:r>
            <a:r>
              <a:rPr lang="fr-FR" sz="1400" dirty="0" smtClean="0"/>
              <a:t>. </a:t>
            </a:r>
            <a:r>
              <a:rPr lang="fr-FR" sz="1400" dirty="0" smtClean="0"/>
              <a:t>The </a:t>
            </a:r>
            <a:r>
              <a:rPr lang="fr-FR" sz="1400" dirty="0" smtClean="0"/>
              <a:t>chr8:g.133150233dup </a:t>
            </a:r>
            <a:r>
              <a:rPr lang="fr-FR" sz="1400" dirty="0" smtClean="0"/>
              <a:t>variation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shown</a:t>
            </a:r>
            <a:r>
              <a:rPr lang="fr-FR" sz="1400" dirty="0" smtClean="0"/>
              <a:t> </a:t>
            </a:r>
            <a:r>
              <a:rPr lang="fr-FR" sz="1400" dirty="0" err="1" smtClean="0"/>
              <a:t>using</a:t>
            </a:r>
            <a:r>
              <a:rPr lang="fr-FR" sz="1400" dirty="0" smtClean="0"/>
              <a:t> as a </a:t>
            </a:r>
            <a:r>
              <a:rPr lang="fr-FR" sz="1400" dirty="0" err="1" smtClean="0"/>
              <a:t>reference</a:t>
            </a:r>
            <a:r>
              <a:rPr lang="fr-FR" sz="1400" dirty="0" smtClean="0"/>
              <a:t> the minus DNA </a:t>
            </a:r>
            <a:r>
              <a:rPr lang="fr-FR" sz="1400" dirty="0" err="1" smtClean="0"/>
              <a:t>strand</a:t>
            </a:r>
            <a:r>
              <a:rPr lang="fr-FR" sz="1400" dirty="0" smtClean="0"/>
              <a:t>, </a:t>
            </a:r>
            <a:r>
              <a:rPr lang="fr-FR" sz="1400" dirty="0" err="1" smtClean="0"/>
              <a:t>from</a:t>
            </a:r>
            <a:r>
              <a:rPr lang="fr-FR" sz="1400" dirty="0" smtClean="0"/>
              <a:t> </a:t>
            </a:r>
            <a:r>
              <a:rPr lang="fr-FR" sz="1400" dirty="0" err="1" smtClean="0"/>
              <a:t>which</a:t>
            </a:r>
            <a:r>
              <a:rPr lang="fr-FR" sz="1400" dirty="0" smtClean="0"/>
              <a:t> the </a:t>
            </a:r>
            <a:r>
              <a:rPr lang="fr-FR" sz="1400" dirty="0" err="1" smtClean="0"/>
              <a:t>mRNA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transcribed</a:t>
            </a:r>
            <a:r>
              <a:rPr lang="fr-FR" sz="1400" dirty="0" smtClean="0"/>
              <a:t>. The </a:t>
            </a:r>
            <a:r>
              <a:rPr lang="fr-FR" sz="1400" dirty="0" err="1" smtClean="0"/>
              <a:t>arrow</a:t>
            </a:r>
            <a:r>
              <a:rPr lang="fr-FR" sz="1400" dirty="0" smtClean="0"/>
              <a:t> </a:t>
            </a:r>
            <a:r>
              <a:rPr lang="fr-FR" sz="1400" dirty="0" err="1" smtClean="0"/>
              <a:t>indicates</a:t>
            </a:r>
            <a:r>
              <a:rPr lang="fr-FR" sz="1400" dirty="0" smtClean="0"/>
              <a:t> the </a:t>
            </a:r>
            <a:r>
              <a:rPr lang="fr-FR" sz="1400" dirty="0" err="1" smtClean="0"/>
              <a:t>proband</a:t>
            </a:r>
            <a:r>
              <a:rPr lang="fr-FR" sz="1400" dirty="0" smtClean="0"/>
              <a:t>. </a:t>
            </a:r>
            <a:r>
              <a:rPr lang="fr-FR" sz="1400" dirty="0" smtClean="0"/>
              <a:t>In </a:t>
            </a:r>
            <a:r>
              <a:rPr lang="fr-FR" sz="1400" dirty="0" err="1" smtClean="0"/>
              <a:t>grey</a:t>
            </a:r>
            <a:r>
              <a:rPr lang="fr-FR" sz="1400" dirty="0" smtClean="0"/>
              <a:t>, a </a:t>
            </a:r>
            <a:r>
              <a:rPr lang="fr-FR" sz="1400" dirty="0" err="1" smtClean="0"/>
              <a:t>maternal</a:t>
            </a:r>
            <a:r>
              <a:rPr lang="fr-FR" sz="1400" dirty="0" smtClean="0"/>
              <a:t> </a:t>
            </a:r>
            <a:r>
              <a:rPr lang="fr-FR" sz="1400" dirty="0" err="1" smtClean="0"/>
              <a:t>uncle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ID and </a:t>
            </a:r>
            <a:r>
              <a:rPr lang="fr-FR" sz="1400" dirty="0" err="1" smtClean="0"/>
              <a:t>epilepsy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indicated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cxnSp>
        <p:nvCxnSpPr>
          <p:cNvPr id="63" name="Connettore 2 62"/>
          <p:cNvCxnSpPr/>
          <p:nvPr/>
        </p:nvCxnSpPr>
        <p:spPr>
          <a:xfrm flipV="1">
            <a:off x="6691745" y="4356715"/>
            <a:ext cx="613826" cy="39539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59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Thème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Antonio Vitobello</dc:creator>
  <cp:lastModifiedBy>Taglialatela</cp:lastModifiedBy>
  <cp:revision>17</cp:revision>
  <dcterms:created xsi:type="dcterms:W3CDTF">2019-06-14T09:47:23Z</dcterms:created>
  <dcterms:modified xsi:type="dcterms:W3CDTF">2019-07-03T11:28:19Z</dcterms:modified>
</cp:coreProperties>
</file>