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0691813" cy="755967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CCFF99"/>
    <a:srgbClr val="FF99CC"/>
    <a:srgbClr val="FFCCCC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456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9D2C2-A885-4D17-8D42-462E945BCDE4}" type="datetimeFigureOut">
              <a:rPr lang="en-ZA" smtClean="0"/>
              <a:t>2019/05/27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3A82-9B6D-4286-859C-058D9BA6583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23456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9D2C2-A885-4D17-8D42-462E945BCDE4}" type="datetimeFigureOut">
              <a:rPr lang="en-ZA" smtClean="0"/>
              <a:t>2019/05/27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3A82-9B6D-4286-859C-058D9BA6583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49613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9D2C2-A885-4D17-8D42-462E945BCDE4}" type="datetimeFigureOut">
              <a:rPr lang="en-ZA" smtClean="0"/>
              <a:t>2019/05/27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3A82-9B6D-4286-859C-058D9BA6583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69341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9D2C2-A885-4D17-8D42-462E945BCDE4}" type="datetimeFigureOut">
              <a:rPr lang="en-ZA" smtClean="0"/>
              <a:t>2019/05/27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3A82-9B6D-4286-859C-058D9BA6583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48744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9D2C2-A885-4D17-8D42-462E945BCDE4}" type="datetimeFigureOut">
              <a:rPr lang="en-ZA" smtClean="0"/>
              <a:t>2019/05/27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3A82-9B6D-4286-859C-058D9BA6583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75085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9D2C2-A885-4D17-8D42-462E945BCDE4}" type="datetimeFigureOut">
              <a:rPr lang="en-ZA" smtClean="0"/>
              <a:t>2019/05/27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3A82-9B6D-4286-859C-058D9BA6583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02313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9D2C2-A885-4D17-8D42-462E945BCDE4}" type="datetimeFigureOut">
              <a:rPr lang="en-ZA" smtClean="0"/>
              <a:t>2019/05/27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3A82-9B6D-4286-859C-058D9BA6583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12386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9D2C2-A885-4D17-8D42-462E945BCDE4}" type="datetimeFigureOut">
              <a:rPr lang="en-ZA" smtClean="0"/>
              <a:t>2019/05/27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3A82-9B6D-4286-859C-058D9BA6583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30389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9D2C2-A885-4D17-8D42-462E945BCDE4}" type="datetimeFigureOut">
              <a:rPr lang="en-ZA" smtClean="0"/>
              <a:t>2019/05/27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3A82-9B6D-4286-859C-058D9BA6583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77753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9D2C2-A885-4D17-8D42-462E945BCDE4}" type="datetimeFigureOut">
              <a:rPr lang="en-ZA" smtClean="0"/>
              <a:t>2019/05/27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3A82-9B6D-4286-859C-058D9BA6583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09305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9D2C2-A885-4D17-8D42-462E945BCDE4}" type="datetimeFigureOut">
              <a:rPr lang="en-ZA" smtClean="0"/>
              <a:t>2019/05/27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3A82-9B6D-4286-859C-058D9BA6583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85855497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9D2C2-A885-4D17-8D42-462E945BCDE4}" type="datetimeFigureOut">
              <a:rPr lang="en-ZA" smtClean="0"/>
              <a:t>2019/05/27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53A82-9B6D-4286-859C-058D9BA6583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48416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BDDAF1-3B5A-43DA-B281-58550AE50F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678"/>
          <a:stretch/>
        </p:blipFill>
        <p:spPr>
          <a:xfrm>
            <a:off x="-1" y="891040"/>
            <a:ext cx="10691813" cy="539177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02635D-0E3F-4331-A0BB-D80B04714F50}"/>
              </a:ext>
            </a:extLst>
          </p:cNvPr>
          <p:cNvSpPr/>
          <p:nvPr/>
        </p:nvSpPr>
        <p:spPr>
          <a:xfrm>
            <a:off x="97425" y="6282814"/>
            <a:ext cx="10496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b="1" dirty="0"/>
              <a:t>Supplementary Figure 1. </a:t>
            </a:r>
            <a:r>
              <a:rPr lang="en-ZA" dirty="0"/>
              <a:t>Flow diagram summarizing the limitations and challenges of published studies investigating </a:t>
            </a:r>
            <a:r>
              <a:rPr lang="en-ZA" dirty="0" err="1"/>
              <a:t>mtDNA</a:t>
            </a:r>
            <a:r>
              <a:rPr lang="en-ZA" dirty="0"/>
              <a:t> variation in Parkinson’s disease as well as directions for future studies in this field. </a:t>
            </a:r>
          </a:p>
          <a:p>
            <a:r>
              <a:rPr lang="en-ZA" dirty="0"/>
              <a:t>MDPs = mitochondrial derived peptides; mtDNA = mitochondrial DNA; </a:t>
            </a:r>
            <a:r>
              <a:rPr lang="en-ZA" dirty="0" err="1"/>
              <a:t>nDNA</a:t>
            </a:r>
            <a:r>
              <a:rPr lang="en-ZA" dirty="0"/>
              <a:t> = nuclear DNA; </a:t>
            </a:r>
            <a:r>
              <a:rPr lang="en-ZA" dirty="0" smtClean="0"/>
              <a:t>NGS = next-generation sequencing; PD = Parkinson’s disease; SNPs </a:t>
            </a:r>
            <a:r>
              <a:rPr lang="en-ZA" dirty="0"/>
              <a:t>= single nucleotide polymorphisms </a:t>
            </a:r>
          </a:p>
        </p:txBody>
      </p:sp>
    </p:spTree>
    <p:extLst>
      <p:ext uri="{BB962C8B-B14F-4D97-AF65-F5344CB8AC3E}">
        <p14:creationId xmlns:p14="http://schemas.microsoft.com/office/powerpoint/2010/main" val="188624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</TotalTime>
  <Words>62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  <Company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