
<file path=[Content_Types].xml><?xml version="1.0" encoding="utf-8"?>
<Types xmlns="http://schemas.openxmlformats.org/package/2006/content-types">
  <Default Extension="jpeg" ContentType="image/jpeg"/>
  <Default Extension="tiff" ContentType="image/tif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12192000" cy="6858000"/>
  <p:notesSz cx="6858000" cy="9144000"/>
  <p:custDataLst>
    <p:tags r:id="rId1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5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presProps" Target="presProps.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2" Type="http://schemas.openxmlformats.org/officeDocument/2006/relationships/tags" Target="tags/tag1.xml"/><Relationship Id="rId11" Type="http://schemas.openxmlformats.org/officeDocument/2006/relationships/tableStyles" Target="tableStyles.xml"/><Relationship Id="rId10" Type="http://schemas.openxmlformats.org/officeDocument/2006/relationships/viewProps" Target="viewProp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7B28A3F5-1630-4F5A-9E57-641A3E7BE9B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225F79A-85E0-40D0-AD9A-1F27B759E267}"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B28A3F5-1630-4F5A-9E57-641A3E7BE9B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225F79A-85E0-40D0-AD9A-1F27B759E267}"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7B28A3F5-1630-4F5A-9E57-641A3E7BE9B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225F79A-85E0-40D0-AD9A-1F27B759E267}"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B28A3F5-1630-4F5A-9E57-641A3E7BE9B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225F79A-85E0-40D0-AD9A-1F27B759E267}"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B28A3F5-1630-4F5A-9E57-641A3E7BE9BA}"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225F79A-85E0-40D0-AD9A-1F27B759E267}"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B28A3F5-1630-4F5A-9E57-641A3E7BE9B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225F79A-85E0-40D0-AD9A-1F27B759E267}"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B28A3F5-1630-4F5A-9E57-641A3E7BE9B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225F79A-85E0-40D0-AD9A-1F27B759E267}"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7B28A3F5-1630-4F5A-9E57-641A3E7BE9B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225F79A-85E0-40D0-AD9A-1F27B759E267}"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7B28A3F5-1630-4F5A-9E57-641A3E7BE9B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225F79A-85E0-40D0-AD9A-1F27B759E267}"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B28A3F5-1630-4F5A-9E57-641A3E7BE9B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225F79A-85E0-40D0-AD9A-1F27B759E267}"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B28A3F5-1630-4F5A-9E57-641A3E7BE9B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225F79A-85E0-40D0-AD9A-1F27B759E267}"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28A3F5-1630-4F5A-9E57-641A3E7BE9BA}"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25F79A-85E0-40D0-AD9A-1F27B759E26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tiff"/></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tiff"/></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tiff"/></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tiff"/></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tiff"/></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460567" y="208860"/>
            <a:ext cx="4052652" cy="6490701"/>
          </a:xfrm>
          <a:prstGeom prst="rect">
            <a:avLst/>
          </a:prstGeom>
        </p:spPr>
      </p:pic>
      <p:sp>
        <p:nvSpPr>
          <p:cNvPr id="5" name="文本框 4"/>
          <p:cNvSpPr txBox="1"/>
          <p:nvPr/>
        </p:nvSpPr>
        <p:spPr>
          <a:xfrm>
            <a:off x="6047714" y="1884551"/>
            <a:ext cx="5386812" cy="3139321"/>
          </a:xfrm>
          <a:prstGeom prst="rect">
            <a:avLst/>
          </a:prstGeom>
          <a:noFill/>
        </p:spPr>
        <p:txBody>
          <a:bodyPr wrap="square" rtlCol="0">
            <a:spAutoFit/>
          </a:bodyPr>
          <a:lstStyle/>
          <a:p>
            <a:r>
              <a:rPr lang="en-US" altLang="zh-CN" b="1" dirty="0">
                <a:latin typeface="Times New Roman" panose="02020603050405020304" pitchFamily="18" charset="0"/>
                <a:cs typeface="Times New Roman" panose="02020603050405020304" pitchFamily="18" charset="0"/>
              </a:rPr>
              <a:t>Figure S1. Pathogenicity of </a:t>
            </a:r>
            <a:r>
              <a:rPr lang="en-US" altLang="zh-CN" b="1" i="1" dirty="0">
                <a:latin typeface="Times New Roman" panose="02020603050405020304" pitchFamily="18" charset="0"/>
                <a:cs typeface="Times New Roman" panose="02020603050405020304" pitchFamily="18" charset="0"/>
              </a:rPr>
              <a:t>R. solanacearum </a:t>
            </a:r>
            <a:r>
              <a:rPr lang="en-US" altLang="zh-CN" b="1" dirty="0">
                <a:latin typeface="Times New Roman" panose="02020603050405020304" pitchFamily="18" charset="0"/>
                <a:cs typeface="Times New Roman" panose="02020603050405020304" pitchFamily="18" charset="0"/>
              </a:rPr>
              <a:t>strains HA4-1, GMI1000 and UW551 on different potato genotypes at </a:t>
            </a:r>
            <a:r>
              <a:rPr lang="en-US" altLang="zh-CN" b="1" dirty="0" smtClean="0">
                <a:latin typeface="Times New Roman" panose="02020603050405020304" pitchFamily="18" charset="0"/>
                <a:cs typeface="Times New Roman" panose="02020603050405020304" pitchFamily="18" charset="0"/>
              </a:rPr>
              <a:t>28</a:t>
            </a:r>
            <a:r>
              <a:rPr lang="zh-CN" altLang="en-US" b="1" dirty="0" smtClean="0">
                <a:latin typeface="Times New Roman" panose="02020603050405020304" pitchFamily="18" charset="0"/>
                <a:cs typeface="Times New Roman" panose="02020603050405020304" pitchFamily="18" charset="0"/>
              </a:rPr>
              <a:t>℃</a:t>
            </a:r>
            <a:r>
              <a:rPr lang="en-US" altLang="zh-CN" b="1" dirty="0" smtClean="0">
                <a:latin typeface="Times New Roman" panose="02020603050405020304" pitchFamily="18" charset="0"/>
                <a:cs typeface="Times New Roman" panose="02020603050405020304" pitchFamily="18" charset="0"/>
              </a:rPr>
              <a:t>.</a:t>
            </a:r>
            <a:r>
              <a:rPr lang="en-US" altLang="zh-CN" dirty="0" smtClean="0">
                <a:latin typeface="Times New Roman" panose="02020603050405020304" pitchFamily="18" charset="0"/>
                <a:cs typeface="Times New Roman" panose="02020603050405020304" pitchFamily="18" charset="0"/>
              </a:rPr>
              <a:t> </a:t>
            </a:r>
            <a:r>
              <a:rPr lang="en-US" altLang="zh-CN" b="1" dirty="0">
                <a:latin typeface="Times New Roman" panose="02020603050405020304" pitchFamily="18" charset="0"/>
                <a:cs typeface="Times New Roman" panose="02020603050405020304" pitchFamily="18" charset="0"/>
              </a:rPr>
              <a:t>(A)</a:t>
            </a:r>
            <a:r>
              <a:rPr lang="en-US" altLang="zh-CN" dirty="0">
                <a:latin typeface="Times New Roman" panose="02020603050405020304" pitchFamily="18" charset="0"/>
                <a:cs typeface="Times New Roman" panose="02020603050405020304" pitchFamily="18" charset="0"/>
              </a:rPr>
              <a:t> Disease index trend of each potato genotype after soak soil inoculated by three strains. Results are representative of three replicates. The disease index was calculated using the data collected at 14 days post inoculation (dpi) (mean ± SD, n = 3, ** </a:t>
            </a:r>
            <a:r>
              <a:rPr lang="en-US" altLang="zh-CN" i="1" dirty="0">
                <a:latin typeface="Times New Roman" panose="02020603050405020304" pitchFamily="18" charset="0"/>
                <a:cs typeface="Times New Roman" panose="02020603050405020304" pitchFamily="18" charset="0"/>
              </a:rPr>
              <a:t>P</a:t>
            </a:r>
            <a:r>
              <a:rPr lang="en-US" altLang="zh-CN" dirty="0">
                <a:latin typeface="Times New Roman" panose="02020603050405020304" pitchFamily="18" charset="0"/>
                <a:cs typeface="Times New Roman" panose="02020603050405020304" pitchFamily="18" charset="0"/>
              </a:rPr>
              <a:t> &lt; 0.01, * </a:t>
            </a:r>
            <a:r>
              <a:rPr lang="en-US" altLang="zh-CN" i="1" dirty="0">
                <a:latin typeface="Times New Roman" panose="02020603050405020304" pitchFamily="18" charset="0"/>
                <a:cs typeface="Times New Roman" panose="02020603050405020304" pitchFamily="18" charset="0"/>
              </a:rPr>
              <a:t>P</a:t>
            </a:r>
            <a:r>
              <a:rPr lang="en-US" altLang="zh-CN" dirty="0">
                <a:latin typeface="Times New Roman" panose="02020603050405020304" pitchFamily="18" charset="0"/>
                <a:cs typeface="Times New Roman" panose="02020603050405020304" pitchFamily="18" charset="0"/>
              </a:rPr>
              <a:t> &lt; 0.05, Dunnett-test). Asterisks indicate significant differences compared to GMI1000. </a:t>
            </a:r>
            <a:r>
              <a:rPr lang="en-US" altLang="zh-CN" b="1" dirty="0">
                <a:latin typeface="Times New Roman" panose="02020603050405020304" pitchFamily="18" charset="0"/>
                <a:cs typeface="Times New Roman" panose="02020603050405020304" pitchFamily="18" charset="0"/>
              </a:rPr>
              <a:t>(B)</a:t>
            </a:r>
            <a:r>
              <a:rPr lang="en-US" altLang="zh-CN" dirty="0">
                <a:latin typeface="Times New Roman" panose="02020603050405020304" pitchFamily="18" charset="0"/>
                <a:cs typeface="Times New Roman" panose="02020603050405020304" pitchFamily="18" charset="0"/>
              </a:rPr>
              <a:t> Comparison of the disease index of each potato genotype at 14 dpi. </a:t>
            </a:r>
            <a:endParaRPr lang="zh-CN" altLang="zh-C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186819" y="283721"/>
            <a:ext cx="5323438" cy="4931075"/>
          </a:xfrm>
          <a:prstGeom prst="rect">
            <a:avLst/>
          </a:prstGeom>
        </p:spPr>
      </p:pic>
      <p:sp>
        <p:nvSpPr>
          <p:cNvPr id="3" name="文本框 2"/>
          <p:cNvSpPr txBox="1"/>
          <p:nvPr/>
        </p:nvSpPr>
        <p:spPr>
          <a:xfrm>
            <a:off x="2257265" y="5830431"/>
            <a:ext cx="7695446" cy="923330"/>
          </a:xfrm>
          <a:prstGeom prst="rect">
            <a:avLst/>
          </a:prstGeom>
          <a:noFill/>
        </p:spPr>
        <p:txBody>
          <a:bodyPr wrap="square" rtlCol="0">
            <a:spAutoFit/>
          </a:bodyPr>
          <a:lstStyle/>
          <a:p>
            <a:r>
              <a:rPr lang="en-US" altLang="zh-CN" b="1" dirty="0">
                <a:latin typeface="Times New Roman" panose="02020603050405020304" pitchFamily="18" charset="0"/>
                <a:cs typeface="Times New Roman" panose="02020603050405020304" pitchFamily="18" charset="0"/>
              </a:rPr>
              <a:t>Figure S2.</a:t>
            </a:r>
            <a:r>
              <a:rPr lang="en-US" altLang="zh-CN" dirty="0">
                <a:latin typeface="Times New Roman" panose="02020603050405020304" pitchFamily="18" charset="0"/>
                <a:cs typeface="Times New Roman" panose="02020603050405020304" pitchFamily="18" charset="0"/>
              </a:rPr>
              <a:t> </a:t>
            </a:r>
            <a:r>
              <a:rPr lang="en-US" altLang="zh-CN" b="1" dirty="0">
                <a:latin typeface="Times New Roman" panose="02020603050405020304" pitchFamily="18" charset="0"/>
                <a:cs typeface="Times New Roman" panose="02020603050405020304" pitchFamily="18" charset="0"/>
              </a:rPr>
              <a:t>The distribution of genomic islands and prophages in HA4-1 genome.</a:t>
            </a:r>
            <a:endParaRPr lang="zh-CN" altLang="zh-CN" dirty="0">
              <a:latin typeface="Times New Roman" panose="02020603050405020304" pitchFamily="18" charset="0"/>
              <a:cs typeface="Times New Roman" panose="02020603050405020304" pitchFamily="18" charset="0"/>
            </a:endParaRPr>
          </a:p>
          <a:p>
            <a:endParaRPr lang="zh-CN"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043596" y="2444436"/>
            <a:ext cx="4662535" cy="1200329"/>
          </a:xfrm>
          <a:prstGeom prst="rect">
            <a:avLst/>
          </a:prstGeom>
          <a:noFill/>
        </p:spPr>
        <p:txBody>
          <a:bodyPr wrap="square" rtlCol="0">
            <a:spAutoFit/>
          </a:bodyPr>
          <a:lstStyle/>
          <a:p>
            <a:r>
              <a:rPr lang="en-US" altLang="zh-CN" b="1" dirty="0">
                <a:latin typeface="Times New Roman" panose="02020603050405020304" pitchFamily="18" charset="0"/>
                <a:cs typeface="Times New Roman" panose="02020603050405020304" pitchFamily="18" charset="0"/>
              </a:rPr>
              <a:t>Figure S3. Nucleic acid co-linearity between HA4-1 and other plasmids. </a:t>
            </a:r>
            <a:r>
              <a:rPr lang="en-US" altLang="zh-CN" dirty="0">
                <a:latin typeface="Times New Roman" panose="02020603050405020304" pitchFamily="18" charset="0"/>
                <a:cs typeface="Times New Roman" panose="02020603050405020304" pitchFamily="18" charset="0"/>
              </a:rPr>
              <a:t>(</a:t>
            </a:r>
            <a:r>
              <a:rPr lang="en-US" altLang="zh-CN" b="1" dirty="0">
                <a:latin typeface="Times New Roman" panose="02020603050405020304" pitchFamily="18" charset="0"/>
                <a:cs typeface="Times New Roman" panose="02020603050405020304" pitchFamily="18" charset="0"/>
              </a:rPr>
              <a:t>A</a:t>
            </a:r>
            <a:r>
              <a:rPr lang="en-US" altLang="zh-CN" dirty="0">
                <a:latin typeface="Times New Roman" panose="02020603050405020304" pitchFamily="18" charset="0"/>
                <a:cs typeface="Times New Roman" panose="02020603050405020304" pitchFamily="18" charset="0"/>
              </a:rPr>
              <a:t>) pRSHA and pRST78, (</a:t>
            </a:r>
            <a:r>
              <a:rPr lang="en-US" altLang="zh-CN" b="1" dirty="0">
                <a:latin typeface="Times New Roman" panose="02020603050405020304" pitchFamily="18" charset="0"/>
                <a:cs typeface="Times New Roman" panose="02020603050405020304" pitchFamily="18" charset="0"/>
              </a:rPr>
              <a:t>B</a:t>
            </a:r>
            <a:r>
              <a:rPr lang="en-US" altLang="zh-CN" dirty="0">
                <a:latin typeface="Times New Roman" panose="02020603050405020304" pitchFamily="18" charset="0"/>
                <a:cs typeface="Times New Roman" panose="02020603050405020304" pitchFamily="18" charset="0"/>
              </a:rPr>
              <a:t>)</a:t>
            </a:r>
            <a:r>
              <a:rPr lang="en-US" altLang="zh-CN" b="1"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pRSHA and pUW163a, (</a:t>
            </a:r>
            <a:r>
              <a:rPr lang="en-US" altLang="zh-CN" b="1" dirty="0">
                <a:latin typeface="Times New Roman" panose="02020603050405020304" pitchFamily="18" charset="0"/>
                <a:cs typeface="Times New Roman" panose="02020603050405020304" pitchFamily="18" charset="0"/>
              </a:rPr>
              <a:t>C</a:t>
            </a:r>
            <a:r>
              <a:rPr lang="en-US" altLang="zh-CN" dirty="0">
                <a:latin typeface="Times New Roman" panose="02020603050405020304" pitchFamily="18" charset="0"/>
                <a:cs typeface="Times New Roman" panose="02020603050405020304" pitchFamily="18" charset="0"/>
              </a:rPr>
              <a:t>)</a:t>
            </a:r>
            <a:r>
              <a:rPr lang="en-US" altLang="zh-CN" b="1"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pRSHA and pUW163b</a:t>
            </a:r>
            <a:r>
              <a:rPr lang="en-US" altLang="zh-CN" dirty="0" smtClean="0">
                <a:latin typeface="Times New Roman" panose="02020603050405020304" pitchFamily="18" charset="0"/>
                <a:cs typeface="Times New Roman" panose="02020603050405020304" pitchFamily="18" charset="0"/>
              </a:rPr>
              <a:t>.</a:t>
            </a:r>
            <a:endParaRPr lang="zh-CN" altLang="zh-CN" dirty="0">
              <a:latin typeface="Times New Roman" panose="02020603050405020304" pitchFamily="18" charset="0"/>
              <a:cs typeface="Times New Roman" panose="02020603050405020304" pitchFamily="18" charset="0"/>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58567" y="174098"/>
            <a:ext cx="5681472" cy="643737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470406" y="843375"/>
            <a:ext cx="9516756" cy="2940973"/>
          </a:xfrm>
          <a:prstGeom prst="rect">
            <a:avLst/>
          </a:prstGeom>
        </p:spPr>
      </p:pic>
      <p:sp>
        <p:nvSpPr>
          <p:cNvPr id="3" name="文本框 2"/>
          <p:cNvSpPr txBox="1"/>
          <p:nvPr/>
        </p:nvSpPr>
        <p:spPr>
          <a:xfrm>
            <a:off x="3051019" y="4753069"/>
            <a:ext cx="7097916" cy="1200329"/>
          </a:xfrm>
          <a:prstGeom prst="rect">
            <a:avLst/>
          </a:prstGeom>
          <a:noFill/>
        </p:spPr>
        <p:txBody>
          <a:bodyPr wrap="square" rtlCol="0">
            <a:spAutoFit/>
          </a:bodyPr>
          <a:lstStyle/>
          <a:p>
            <a:r>
              <a:rPr lang="en-US" altLang="zh-CN" b="1" dirty="0">
                <a:latin typeface="Times New Roman" panose="02020603050405020304" pitchFamily="18" charset="0"/>
                <a:cs typeface="Times New Roman" panose="02020603050405020304" pitchFamily="18" charset="0"/>
              </a:rPr>
              <a:t>Figure S4. Gene </a:t>
            </a:r>
            <a:r>
              <a:rPr lang="en-US" altLang="zh-CN" b="1" dirty="0" smtClean="0">
                <a:latin typeface="Times New Roman" panose="02020603050405020304" pitchFamily="18" charset="0"/>
                <a:cs typeface="Times New Roman" panose="02020603050405020304" pitchFamily="18" charset="0"/>
              </a:rPr>
              <a:t>clusters of </a:t>
            </a:r>
            <a:r>
              <a:rPr lang="en-US" altLang="zh-CN" b="1" dirty="0">
                <a:latin typeface="Times New Roman" panose="02020603050405020304" pitchFamily="18" charset="0"/>
                <a:cs typeface="Times New Roman" panose="02020603050405020304" pitchFamily="18" charset="0"/>
              </a:rPr>
              <a:t>type IV secretion systems in GMI1000 and HA4-1. </a:t>
            </a:r>
            <a:r>
              <a:rPr lang="en-US" altLang="zh-CN" dirty="0">
                <a:latin typeface="Times New Roman" panose="02020603050405020304" pitchFamily="18" charset="0"/>
                <a:cs typeface="Times New Roman" panose="02020603050405020304" pitchFamily="18" charset="0"/>
              </a:rPr>
              <a:t>The hollow arrow indicates the absence of the according gene. The letters in the brackets indicate the alternative names of the genes in that location</a:t>
            </a:r>
            <a:r>
              <a:rPr lang="en-US" altLang="zh-CN" dirty="0" smtClean="0">
                <a:latin typeface="Times New Roman" panose="02020603050405020304" pitchFamily="18" charset="0"/>
                <a:cs typeface="Times New Roman" panose="02020603050405020304" pitchFamily="18" charset="0"/>
              </a:rPr>
              <a:t>.</a:t>
            </a:r>
            <a:endParaRPr lang="zh-CN" altLang="zh-C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72502" y="700496"/>
            <a:ext cx="4327063" cy="5283844"/>
          </a:xfrm>
          <a:prstGeom prst="rect">
            <a:avLst/>
          </a:prstGeom>
        </p:spPr>
      </p:pic>
      <p:sp>
        <p:nvSpPr>
          <p:cNvPr id="3" name="文本框 2"/>
          <p:cNvSpPr txBox="1"/>
          <p:nvPr/>
        </p:nvSpPr>
        <p:spPr>
          <a:xfrm>
            <a:off x="5975288" y="2049756"/>
            <a:ext cx="5350598" cy="2585323"/>
          </a:xfrm>
          <a:prstGeom prst="rect">
            <a:avLst/>
          </a:prstGeom>
          <a:noFill/>
        </p:spPr>
        <p:txBody>
          <a:bodyPr wrap="square" rtlCol="0">
            <a:spAutoFit/>
          </a:bodyPr>
          <a:lstStyle/>
          <a:p>
            <a:pPr algn="just"/>
            <a:r>
              <a:rPr lang="en-US" altLang="zh-CN" b="1" dirty="0">
                <a:latin typeface="Times New Roman" panose="02020603050405020304" pitchFamily="18" charset="0"/>
                <a:cs typeface="Times New Roman" panose="02020603050405020304" pitchFamily="18" charset="0"/>
              </a:rPr>
              <a:t>Figure S5. The growth comparison of three </a:t>
            </a:r>
            <a:r>
              <a:rPr lang="en-US" altLang="zh-CN" b="1" i="1" dirty="0">
                <a:latin typeface="Times New Roman" panose="02020603050405020304" pitchFamily="18" charset="0"/>
                <a:cs typeface="Times New Roman" panose="02020603050405020304" pitchFamily="18" charset="0"/>
              </a:rPr>
              <a:t>R. solanacearum</a:t>
            </a:r>
            <a:r>
              <a:rPr lang="en-US" altLang="zh-CN" b="1" dirty="0">
                <a:latin typeface="Times New Roman" panose="02020603050405020304" pitchFamily="18" charset="0"/>
                <a:cs typeface="Times New Roman" panose="02020603050405020304" pitchFamily="18" charset="0"/>
              </a:rPr>
              <a:t> strains. </a:t>
            </a:r>
            <a:r>
              <a:rPr lang="en-US" altLang="zh-CN" dirty="0">
                <a:latin typeface="Times New Roman" panose="02020603050405020304" pitchFamily="18" charset="0"/>
                <a:cs typeface="Times New Roman" panose="02020603050405020304" pitchFamily="18" charset="0"/>
              </a:rPr>
              <a:t>Morphologies of three </a:t>
            </a:r>
            <a:r>
              <a:rPr lang="en-US" altLang="zh-CN" i="1" dirty="0">
                <a:latin typeface="Times New Roman" panose="02020603050405020304" pitchFamily="18" charset="0"/>
                <a:cs typeface="Times New Roman" panose="02020603050405020304" pitchFamily="18" charset="0"/>
              </a:rPr>
              <a:t>R. solanacearum </a:t>
            </a:r>
            <a:r>
              <a:rPr lang="en-US" altLang="zh-CN" dirty="0">
                <a:latin typeface="Times New Roman" panose="02020603050405020304" pitchFamily="18" charset="0"/>
                <a:cs typeface="Times New Roman" panose="02020603050405020304" pitchFamily="18" charset="0"/>
              </a:rPr>
              <a:t>HA4-1, GMI1000 and UW551 growing on TTC agar plates after 48 h </a:t>
            </a:r>
            <a:r>
              <a:rPr lang="en-US" altLang="zh-CN" b="1" dirty="0">
                <a:latin typeface="Times New Roman" panose="02020603050405020304" pitchFamily="18" charset="0"/>
                <a:cs typeface="Times New Roman" panose="02020603050405020304" pitchFamily="18" charset="0"/>
              </a:rPr>
              <a:t>(A)</a:t>
            </a:r>
            <a:r>
              <a:rPr lang="en-US" altLang="zh-CN" dirty="0">
                <a:latin typeface="Times New Roman" panose="02020603050405020304" pitchFamily="18" charset="0"/>
                <a:cs typeface="Times New Roman" panose="02020603050405020304" pitchFamily="18" charset="0"/>
              </a:rPr>
              <a:t> and 72 h </a:t>
            </a:r>
            <a:r>
              <a:rPr lang="en-US" altLang="zh-CN" b="1" dirty="0">
                <a:latin typeface="Times New Roman" panose="02020603050405020304" pitchFamily="18" charset="0"/>
                <a:cs typeface="Times New Roman" panose="02020603050405020304" pitchFamily="18" charset="0"/>
              </a:rPr>
              <a:t>(B). </a:t>
            </a:r>
            <a:r>
              <a:rPr lang="en-US" altLang="zh-CN" dirty="0">
                <a:latin typeface="Times New Roman" panose="02020603050405020304" pitchFamily="18" charset="0"/>
                <a:cs typeface="Times New Roman" panose="02020603050405020304" pitchFamily="18" charset="0"/>
              </a:rPr>
              <a:t>Bar in</a:t>
            </a:r>
            <a:r>
              <a:rPr lang="en-US" altLang="zh-CN" b="1" dirty="0">
                <a:latin typeface="Times New Roman" panose="02020603050405020304" pitchFamily="18" charset="0"/>
                <a:cs typeface="Times New Roman" panose="02020603050405020304" pitchFamily="18" charset="0"/>
              </a:rPr>
              <a:t> (A) </a:t>
            </a:r>
            <a:r>
              <a:rPr lang="en-US" altLang="zh-CN" dirty="0">
                <a:latin typeface="Times New Roman" panose="02020603050405020304" pitchFamily="18" charset="0"/>
                <a:cs typeface="Times New Roman" panose="02020603050405020304" pitchFamily="18" charset="0"/>
              </a:rPr>
              <a:t>represents 1.5cm, and bar in</a:t>
            </a:r>
            <a:r>
              <a:rPr lang="en-US" altLang="zh-CN" b="1" dirty="0">
                <a:latin typeface="Times New Roman" panose="02020603050405020304" pitchFamily="18" charset="0"/>
                <a:cs typeface="Times New Roman" panose="02020603050405020304" pitchFamily="18" charset="0"/>
              </a:rPr>
              <a:t> (B) </a:t>
            </a:r>
            <a:r>
              <a:rPr lang="en-US" altLang="zh-CN" dirty="0">
                <a:latin typeface="Times New Roman" panose="02020603050405020304" pitchFamily="18" charset="0"/>
                <a:cs typeface="Times New Roman" panose="02020603050405020304" pitchFamily="18" charset="0"/>
              </a:rPr>
              <a:t>represents 2mm. </a:t>
            </a:r>
            <a:r>
              <a:rPr lang="en-US" altLang="zh-CN" b="1" dirty="0">
                <a:latin typeface="Times New Roman" panose="02020603050405020304" pitchFamily="18" charset="0"/>
                <a:cs typeface="Times New Roman" panose="02020603050405020304" pitchFamily="18" charset="0"/>
              </a:rPr>
              <a:t>(C)</a:t>
            </a:r>
            <a:r>
              <a:rPr lang="en-US" altLang="zh-CN" dirty="0">
                <a:latin typeface="Times New Roman" panose="02020603050405020304" pitchFamily="18" charset="0"/>
                <a:cs typeface="Times New Roman" panose="02020603050405020304" pitchFamily="18" charset="0"/>
              </a:rPr>
              <a:t> The growth curves of strains HA4-1, GMI1000 and UW551 were examined by measuring the absorbance value at 600 nm every 2 hours. Values are means of three replicates. Bars indicate standard deviation</a:t>
            </a:r>
            <a:r>
              <a:rPr lang="en-US" altLang="zh-CN" dirty="0" smtClean="0">
                <a:latin typeface="Times New Roman" panose="02020603050405020304" pitchFamily="18" charset="0"/>
                <a:cs typeface="Times New Roman" panose="02020603050405020304" pitchFamily="18" charset="0"/>
              </a:rPr>
              <a:t>.</a:t>
            </a:r>
            <a:endParaRPr lang="zh-CN" altLang="zh-C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74082" y="901784"/>
            <a:ext cx="7742371" cy="3226595"/>
          </a:xfrm>
          <a:prstGeom prst="rect">
            <a:avLst/>
          </a:prstGeom>
        </p:spPr>
      </p:pic>
      <p:sp>
        <p:nvSpPr>
          <p:cNvPr id="3" name="文本框 2"/>
          <p:cNvSpPr txBox="1"/>
          <p:nvPr/>
        </p:nvSpPr>
        <p:spPr>
          <a:xfrm>
            <a:off x="2942376" y="4906979"/>
            <a:ext cx="7740713" cy="923330"/>
          </a:xfrm>
          <a:prstGeom prst="rect">
            <a:avLst/>
          </a:prstGeom>
          <a:noFill/>
        </p:spPr>
        <p:txBody>
          <a:bodyPr wrap="square" rtlCol="0">
            <a:spAutoFit/>
          </a:bodyPr>
          <a:lstStyle/>
          <a:p>
            <a:r>
              <a:rPr lang="en-US" altLang="zh-CN" b="1" dirty="0">
                <a:latin typeface="Times New Roman" panose="02020603050405020304" pitchFamily="18" charset="0"/>
                <a:cs typeface="Times New Roman" panose="02020603050405020304" pitchFamily="18" charset="0"/>
              </a:rPr>
              <a:t>Figure S6.</a:t>
            </a:r>
            <a:r>
              <a:rPr lang="en-US" altLang="zh-CN" dirty="0">
                <a:latin typeface="Times New Roman" panose="02020603050405020304" pitchFamily="18" charset="0"/>
                <a:cs typeface="Times New Roman" panose="02020603050405020304" pitchFamily="18" charset="0"/>
              </a:rPr>
              <a:t> </a:t>
            </a:r>
            <a:r>
              <a:rPr lang="en-US" altLang="zh-CN" b="1" dirty="0">
                <a:latin typeface="Times New Roman" panose="02020603050405020304" pitchFamily="18" charset="0"/>
                <a:cs typeface="Times New Roman" panose="02020603050405020304" pitchFamily="18" charset="0"/>
              </a:rPr>
              <a:t>Nucleic acid co-linearity of the </a:t>
            </a:r>
            <a:r>
              <a:rPr lang="en-US" altLang="zh-CN" b="1" dirty="0" smtClean="0">
                <a:latin typeface="Times New Roman" panose="02020603050405020304" pitchFamily="18" charset="0"/>
                <a:cs typeface="Times New Roman" panose="02020603050405020304" pitchFamily="18" charset="0"/>
              </a:rPr>
              <a:t>genomes </a:t>
            </a:r>
            <a:r>
              <a:rPr lang="en-US" altLang="zh-CN" b="1" dirty="0">
                <a:latin typeface="Times New Roman" panose="02020603050405020304" pitchFamily="18" charset="0"/>
                <a:cs typeface="Times New Roman" panose="02020603050405020304" pitchFamily="18" charset="0"/>
              </a:rPr>
              <a:t>of HA4-1, GMI1000 and UW551. </a:t>
            </a:r>
            <a:r>
              <a:rPr lang="en-US" altLang="zh-CN" dirty="0">
                <a:latin typeface="Times New Roman" panose="02020603050405020304" pitchFamily="18" charset="0"/>
                <a:cs typeface="Times New Roman" panose="02020603050405020304" pitchFamily="18" charset="0"/>
              </a:rPr>
              <a:t>The genome of UW551 was at “</a:t>
            </a:r>
            <a:r>
              <a:rPr lang="en-US" altLang="zh-CN" dirty="0" err="1">
                <a:latin typeface="Times New Roman" panose="02020603050405020304" pitchFamily="18" charset="0"/>
                <a:cs typeface="Times New Roman" panose="02020603050405020304" pitchFamily="18" charset="0"/>
              </a:rPr>
              <a:t>contig</a:t>
            </a:r>
            <a:r>
              <a:rPr lang="en-US" altLang="zh-CN" dirty="0">
                <a:latin typeface="Times New Roman" panose="02020603050405020304" pitchFamily="18" charset="0"/>
                <a:cs typeface="Times New Roman" panose="02020603050405020304" pitchFamily="18" charset="0"/>
              </a:rPr>
              <a:t>” level when we performed the analysis</a:t>
            </a:r>
            <a:r>
              <a:rPr lang="en-US" altLang="zh-CN" dirty="0" smtClean="0">
                <a:latin typeface="Times New Roman" panose="02020603050405020304" pitchFamily="18" charset="0"/>
                <a:cs typeface="Times New Roman" panose="02020603050405020304" pitchFamily="18" charset="0"/>
              </a:rPr>
              <a:t>.</a:t>
            </a:r>
            <a:endParaRPr lang="zh-CN" altLang="zh-CN" dirty="0">
              <a:latin typeface="Times New Roman" panose="02020603050405020304" pitchFamily="18" charset="0"/>
              <a:cs typeface="Times New Roman" panose="02020603050405020304" pitchFamily="18" charset="0"/>
            </a:endParaRPr>
          </a:p>
        </p:txBody>
      </p:sp>
    </p:spTree>
  </p:cSld>
  <p:clrMapOvr>
    <a:masterClrMapping/>
  </p:clrMapOvr>
</p:sld>
</file>

<file path=ppt/tags/tag1.xml><?xml version="1.0" encoding="utf-8"?>
<p:tagLst xmlns:p="http://schemas.openxmlformats.org/presentationml/2006/main">
  <p:tag name="KSO_WM_DOC_GUID" val="{662c6f49-75b6-4124-9c1b-700c146892af}"/>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1586</Words>
  <Application>WPS 演示</Application>
  <PresentationFormat>宽屏</PresentationFormat>
  <Paragraphs>13</Paragraphs>
  <Slides>6</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6</vt:i4>
      </vt:variant>
    </vt:vector>
  </HeadingPairs>
  <TitlesOfParts>
    <vt:vector size="15" baseType="lpstr">
      <vt:lpstr>Arial</vt:lpstr>
      <vt:lpstr>宋体</vt:lpstr>
      <vt:lpstr>Wingdings</vt:lpstr>
      <vt:lpstr>Times New Roman</vt:lpstr>
      <vt:lpstr>微软雅黑</vt:lpstr>
      <vt:lpstr>Arial Unicode MS</vt:lpstr>
      <vt:lpstr>Calibri Light</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杨永</cp:lastModifiedBy>
  <cp:revision>9</cp:revision>
  <dcterms:created xsi:type="dcterms:W3CDTF">2019-08-02T08:21:00Z</dcterms:created>
  <dcterms:modified xsi:type="dcterms:W3CDTF">2019-08-07T07:48:36Z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2052-11.1.0.8527</vt:lpwstr>
  </property>
</Properties>
</file>