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136810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2274" y="2052"/>
      </p:cViewPr>
      <p:guideLst>
        <p:guide orient="horz" pos="430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250001"/>
            <a:ext cx="7772400" cy="293256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7752609"/>
            <a:ext cx="6400800" cy="34962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26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5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547878"/>
            <a:ext cx="2057400" cy="1167325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7878"/>
            <a:ext cx="6019800" cy="1167325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227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524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791358"/>
            <a:ext cx="7772400" cy="271721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5798624"/>
            <a:ext cx="7772400" cy="299273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494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3192252"/>
            <a:ext cx="4038600" cy="90288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3192252"/>
            <a:ext cx="4038600" cy="90288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233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062408"/>
            <a:ext cx="4040188" cy="1276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4338674"/>
            <a:ext cx="4040188" cy="78824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3062408"/>
            <a:ext cx="4041775" cy="1276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4338674"/>
            <a:ext cx="4041775" cy="78824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178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829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232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544710"/>
            <a:ext cx="3008313" cy="23181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544711"/>
            <a:ext cx="5111750" cy="116764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2862893"/>
            <a:ext cx="3008313" cy="93582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583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9576752"/>
            <a:ext cx="5486400" cy="113059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222429"/>
            <a:ext cx="5486400" cy="820864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10707342"/>
            <a:ext cx="5486400" cy="16056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9408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547877"/>
            <a:ext cx="8229600" cy="228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192252"/>
            <a:ext cx="8229600" cy="90288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12680330"/>
            <a:ext cx="2133600" cy="72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EB467-D6AA-457D-BCEE-EC1B8BCFA212}" type="datetimeFigureOut">
              <a:rPr lang="de-DE" smtClean="0"/>
              <a:pPr/>
              <a:t>12.07.2018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12680330"/>
            <a:ext cx="2895600" cy="72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12680330"/>
            <a:ext cx="2133600" cy="72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14D06-3EA6-45C3-B1CD-6F44990EE2A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402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 descr="\\AFS\.urz.uni-magdeburg.de\home\ivt\common\BPT\proteomics\Projekte\Vergleich_FASP_NeuVsAlt\2017.07.11_Biogas_Lübs1-3_Nonnevitz4-6_Vehlefanz7-9.TIF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" t="28673" r="3369" b="3413"/>
          <a:stretch/>
        </p:blipFill>
        <p:spPr bwMode="auto">
          <a:xfrm>
            <a:off x="1331640" y="1250559"/>
            <a:ext cx="4680000" cy="289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\\AFS\.urz.uni-magdeburg.de\home\ivt\common\BPT\proteomics\Projekte\Vergleich_FASP_NeuVsAlt\Gelbilder\SDS_neuesProt_2017.07.20_Biogas_Lübs1-3_Nonne4-6_Vehle7-9.TIF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" t="32857" r="4845" b="3568"/>
          <a:stretch/>
        </p:blipFill>
        <p:spPr bwMode="auto">
          <a:xfrm>
            <a:off x="1331640" y="4248249"/>
            <a:ext cx="4680000" cy="276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\\AFS\.urz.uni-magdeburg.de\home\ivt\common\BPT\proteomics\Projekte\Vergleich_FASP_NeuVsAlt\Gelbilder\Peptid_GE_2017.07.13_Biogas_Lübs1-3_Nonne4-6_Vehle7-9.TIF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" t="28429" r="6130" b="6952"/>
          <a:stretch/>
        </p:blipFill>
        <p:spPr bwMode="auto">
          <a:xfrm>
            <a:off x="1332000" y="7128569"/>
            <a:ext cx="4680000" cy="307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feld 17"/>
          <p:cNvSpPr txBox="1"/>
          <p:nvPr/>
        </p:nvSpPr>
        <p:spPr>
          <a:xfrm rot="1350755">
            <a:off x="1678254" y="-190621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STD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feld 17"/>
          <p:cNvSpPr txBox="1"/>
          <p:nvPr/>
        </p:nvSpPr>
        <p:spPr>
          <a:xfrm rot="1350755">
            <a:off x="2247333" y="-628484"/>
            <a:ext cx="430887" cy="193994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BGP_1_A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feld 17"/>
          <p:cNvSpPr txBox="1"/>
          <p:nvPr/>
        </p:nvSpPr>
        <p:spPr>
          <a:xfrm rot="1350755">
            <a:off x="3145885" y="-648509"/>
            <a:ext cx="430887" cy="1948727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BGP_1_C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feld 17"/>
          <p:cNvSpPr txBox="1"/>
          <p:nvPr/>
        </p:nvSpPr>
        <p:spPr>
          <a:xfrm rot="1350755">
            <a:off x="2677986" y="-565788"/>
            <a:ext cx="430887" cy="186273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BGP_1_B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feld 17"/>
          <p:cNvSpPr txBox="1"/>
          <p:nvPr/>
        </p:nvSpPr>
        <p:spPr>
          <a:xfrm rot="1350755">
            <a:off x="4109019" y="-774488"/>
            <a:ext cx="430887" cy="2097288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BGP_2_B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feld 17"/>
          <p:cNvSpPr txBox="1"/>
          <p:nvPr/>
        </p:nvSpPr>
        <p:spPr>
          <a:xfrm rot="1350755">
            <a:off x="3596820" y="-606842"/>
            <a:ext cx="430887" cy="190541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BGP_2_A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feld 17"/>
          <p:cNvSpPr txBox="1"/>
          <p:nvPr/>
        </p:nvSpPr>
        <p:spPr>
          <a:xfrm rot="1350755">
            <a:off x="4564192" y="-738841"/>
            <a:ext cx="430887" cy="2042638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BGP_2_C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feld 17"/>
          <p:cNvSpPr txBox="1"/>
          <p:nvPr/>
        </p:nvSpPr>
        <p:spPr>
          <a:xfrm rot="1350755">
            <a:off x="5027283" y="-725977"/>
            <a:ext cx="430887" cy="205250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BGP_3_A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feld 17"/>
          <p:cNvSpPr txBox="1"/>
          <p:nvPr/>
        </p:nvSpPr>
        <p:spPr>
          <a:xfrm rot="1350755">
            <a:off x="5465593" y="-745030"/>
            <a:ext cx="430887" cy="2062621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BGP_3_B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1043608" y="4264893"/>
            <a:ext cx="432048" cy="2359620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r>
              <a:rPr lang="de-DE" sz="800" dirty="0" smtClean="0"/>
              <a:t> &lt;</a:t>
            </a:r>
            <a:r>
              <a:rPr lang="de-DE" sz="800" dirty="0" err="1"/>
              <a:t>kDa</a:t>
            </a:r>
            <a:r>
              <a:rPr lang="de-DE" sz="800" dirty="0"/>
              <a:t>&gt;</a:t>
            </a:r>
          </a:p>
          <a:p>
            <a:r>
              <a:rPr lang="de-DE" sz="800" dirty="0" smtClean="0"/>
              <a:t>- </a:t>
            </a:r>
            <a:r>
              <a:rPr lang="de-DE" sz="800" dirty="0" smtClean="0"/>
              <a:t>180 -</a:t>
            </a:r>
          </a:p>
          <a:p>
            <a:r>
              <a:rPr lang="de-DE" sz="800" dirty="0" smtClean="0"/>
              <a:t>- 130 -</a:t>
            </a:r>
          </a:p>
          <a:p>
            <a:r>
              <a:rPr lang="de-DE" sz="800" dirty="0" smtClean="0"/>
              <a:t>-   95 -</a:t>
            </a:r>
          </a:p>
          <a:p>
            <a:pPr>
              <a:spcBef>
                <a:spcPts val="400"/>
              </a:spcBef>
            </a:pPr>
            <a:r>
              <a:rPr lang="de-DE" sz="800" dirty="0" smtClean="0">
                <a:solidFill>
                  <a:srgbClr val="FF0000"/>
                </a:solidFill>
              </a:rPr>
              <a:t>-   72 - </a:t>
            </a:r>
          </a:p>
          <a:p>
            <a:pPr>
              <a:spcBef>
                <a:spcPts val="900"/>
              </a:spcBef>
            </a:pPr>
            <a:r>
              <a:rPr lang="de-DE" sz="800" dirty="0" smtClean="0"/>
              <a:t>-   55 -</a:t>
            </a:r>
          </a:p>
          <a:p>
            <a:pPr>
              <a:spcBef>
                <a:spcPts val="800"/>
              </a:spcBef>
            </a:pPr>
            <a:r>
              <a:rPr lang="de-DE" sz="800" dirty="0" smtClean="0"/>
              <a:t>-   43 -</a:t>
            </a:r>
          </a:p>
          <a:p>
            <a:pPr>
              <a:spcBef>
                <a:spcPts val="1500"/>
              </a:spcBef>
            </a:pPr>
            <a:r>
              <a:rPr lang="de-DE" sz="800" dirty="0" smtClean="0"/>
              <a:t>-   34 -</a:t>
            </a:r>
          </a:p>
          <a:p>
            <a:pPr>
              <a:spcBef>
                <a:spcPts val="1400"/>
              </a:spcBef>
            </a:pPr>
            <a:r>
              <a:rPr lang="de-DE" sz="800" dirty="0" smtClean="0"/>
              <a:t>-   26 -</a:t>
            </a:r>
          </a:p>
          <a:p>
            <a:pPr>
              <a:spcBef>
                <a:spcPts val="3800"/>
              </a:spcBef>
            </a:pPr>
            <a:r>
              <a:rPr lang="de-DE" sz="800" dirty="0" smtClean="0"/>
              <a:t>-   17 -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551961" y="12241137"/>
            <a:ext cx="7275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Figure</a:t>
            </a:r>
            <a:r>
              <a:rPr lang="de-DE" sz="1200" b="1" dirty="0" smtClean="0"/>
              <a:t> </a:t>
            </a:r>
            <a:r>
              <a:rPr lang="de-DE" sz="1200" b="1" dirty="0" smtClean="0"/>
              <a:t>1A: </a:t>
            </a:r>
            <a:r>
              <a:rPr lang="de-DE" sz="1200" b="1" dirty="0" err="1" smtClean="0"/>
              <a:t>Comparison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between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old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and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new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worklfow</a:t>
            </a:r>
            <a:r>
              <a:rPr lang="de-DE" sz="1200" b="1" dirty="0" smtClean="0"/>
              <a:t> </a:t>
            </a:r>
            <a:r>
              <a:rPr lang="de-DE" sz="1200" b="1" dirty="0" smtClean="0"/>
              <a:t>for </a:t>
            </a:r>
            <a:r>
              <a:rPr lang="de-DE" sz="1200" b="1" dirty="0" err="1" smtClean="0"/>
              <a:t>biogas</a:t>
            </a:r>
            <a:r>
              <a:rPr lang="de-DE" sz="1200" b="1" dirty="0" smtClean="0"/>
              <a:t> plant samples.</a:t>
            </a:r>
          </a:p>
          <a:p>
            <a:r>
              <a:rPr lang="de-DE" sz="1200" dirty="0" err="1" smtClean="0"/>
              <a:t>For</a:t>
            </a:r>
            <a:r>
              <a:rPr lang="de-DE" sz="1200" dirty="0" smtClean="0"/>
              <a:t> protein </a:t>
            </a:r>
            <a:r>
              <a:rPr lang="de-DE" sz="1200" dirty="0" err="1" smtClean="0"/>
              <a:t>separation</a:t>
            </a:r>
            <a:r>
              <a:rPr lang="de-DE" sz="1200" dirty="0" smtClean="0"/>
              <a:t> a 12% SDS-PAGE with 1 mm </a:t>
            </a:r>
            <a:r>
              <a:rPr lang="de-DE" sz="1200" dirty="0" err="1" smtClean="0"/>
              <a:t>gel</a:t>
            </a:r>
            <a:r>
              <a:rPr lang="de-DE" sz="1200" dirty="0" smtClean="0"/>
              <a:t> </a:t>
            </a:r>
            <a:r>
              <a:rPr lang="de-DE" sz="1200" dirty="0" err="1" smtClean="0"/>
              <a:t>thickness</a:t>
            </a:r>
            <a:r>
              <a:rPr lang="de-DE" sz="1200" dirty="0" smtClean="0"/>
              <a:t> was </a:t>
            </a:r>
            <a:r>
              <a:rPr lang="de-DE" sz="1200" dirty="0" err="1" smtClean="0"/>
              <a:t>carried</a:t>
            </a:r>
            <a:r>
              <a:rPr lang="de-DE" sz="1200" dirty="0" smtClean="0"/>
              <a:t> out and </a:t>
            </a:r>
            <a:r>
              <a:rPr lang="de-DE" sz="1200" dirty="0" err="1" smtClean="0"/>
              <a:t>stained</a:t>
            </a:r>
            <a:r>
              <a:rPr lang="de-DE" sz="1200" dirty="0" smtClean="0"/>
              <a:t> with </a:t>
            </a:r>
            <a:r>
              <a:rPr lang="de-DE" sz="1200" dirty="0" err="1" smtClean="0"/>
              <a:t>colloidal</a:t>
            </a:r>
            <a:r>
              <a:rPr lang="de-DE" sz="1200" dirty="0" smtClean="0"/>
              <a:t> coomassie. Proteins </a:t>
            </a:r>
            <a:r>
              <a:rPr lang="de-DE" sz="1200" dirty="0" err="1" smtClean="0"/>
              <a:t>were</a:t>
            </a:r>
            <a:r>
              <a:rPr lang="de-DE" sz="1200" dirty="0" smtClean="0"/>
              <a:t> </a:t>
            </a:r>
            <a:r>
              <a:rPr lang="de-DE" sz="1200" dirty="0" err="1" smtClean="0"/>
              <a:t>extract</a:t>
            </a:r>
            <a:r>
              <a:rPr lang="de-DE" sz="1200" dirty="0" smtClean="0"/>
              <a:t> by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old</a:t>
            </a:r>
            <a:r>
              <a:rPr lang="de-DE" sz="1200" dirty="0" smtClean="0"/>
              <a:t> </a:t>
            </a:r>
            <a:r>
              <a:rPr lang="de-DE" sz="1200" dirty="0" err="1" smtClean="0"/>
              <a:t>workflow</a:t>
            </a:r>
            <a:r>
              <a:rPr lang="de-DE" sz="1200" dirty="0" smtClean="0"/>
              <a:t> (A)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recently</a:t>
            </a:r>
            <a:r>
              <a:rPr lang="de-DE" sz="1200" dirty="0" smtClean="0"/>
              <a:t> </a:t>
            </a:r>
            <a:r>
              <a:rPr lang="de-DE" sz="1200" dirty="0" err="1" smtClean="0"/>
              <a:t>established</a:t>
            </a:r>
            <a:r>
              <a:rPr lang="de-DE" sz="1200" dirty="0" smtClean="0"/>
              <a:t> </a:t>
            </a:r>
            <a:r>
              <a:rPr lang="de-DE" sz="1200" dirty="0" err="1" smtClean="0"/>
              <a:t>workflow</a:t>
            </a:r>
            <a:r>
              <a:rPr lang="de-DE" sz="1200" dirty="0" smtClean="0"/>
              <a:t> (B). </a:t>
            </a:r>
            <a:r>
              <a:rPr lang="de-DE" sz="1200" dirty="0" smtClean="0"/>
              <a:t>Peptide </a:t>
            </a:r>
            <a:r>
              <a:rPr lang="de-DE" sz="1200" dirty="0" err="1" smtClean="0"/>
              <a:t>electrophoresis</a:t>
            </a:r>
            <a:r>
              <a:rPr lang="de-DE" sz="1200" dirty="0" smtClean="0"/>
              <a:t> (C) </a:t>
            </a:r>
            <a:r>
              <a:rPr lang="de-DE" sz="1200" dirty="0" smtClean="0"/>
              <a:t>was </a:t>
            </a:r>
            <a:r>
              <a:rPr lang="de-DE" sz="1200" dirty="0" err="1" smtClean="0"/>
              <a:t>carried</a:t>
            </a:r>
            <a:r>
              <a:rPr lang="de-DE" sz="1200" dirty="0" smtClean="0"/>
              <a:t> </a:t>
            </a:r>
            <a:r>
              <a:rPr lang="de-DE" sz="1200" dirty="0" smtClean="0"/>
              <a:t>out after FASP </a:t>
            </a:r>
            <a:r>
              <a:rPr lang="de-DE" sz="1200" dirty="0" err="1" smtClean="0"/>
              <a:t>digest</a:t>
            </a:r>
            <a:r>
              <a:rPr lang="de-DE" sz="1200" dirty="0" smtClean="0"/>
              <a:t> </a:t>
            </a:r>
            <a:r>
              <a:rPr lang="de-DE" sz="1200" dirty="0" err="1" smtClean="0"/>
              <a:t>according</a:t>
            </a:r>
            <a:r>
              <a:rPr lang="de-DE" sz="1200" dirty="0" smtClean="0"/>
              <a:t> to </a:t>
            </a:r>
            <a:r>
              <a:rPr lang="de-DE" sz="1200" i="1" dirty="0" err="1" smtClean="0"/>
              <a:t>Schägger</a:t>
            </a:r>
            <a:r>
              <a:rPr lang="de-DE" sz="1200" dirty="0" smtClean="0"/>
              <a:t> (2006) </a:t>
            </a:r>
            <a:r>
              <a:rPr lang="de-DE" sz="1200" dirty="0" err="1" smtClean="0"/>
              <a:t>using</a:t>
            </a:r>
            <a:r>
              <a:rPr lang="de-DE" sz="1200" dirty="0" smtClean="0"/>
              <a:t> a 10% and a 16%  </a:t>
            </a:r>
            <a:r>
              <a:rPr lang="de-DE" sz="1200" dirty="0" err="1" smtClean="0"/>
              <a:t>acrylamide</a:t>
            </a:r>
            <a:r>
              <a:rPr lang="de-DE" sz="1200" dirty="0" smtClean="0"/>
              <a:t> gel. </a:t>
            </a:r>
            <a:r>
              <a:rPr lang="de-DE" sz="1200" b="1" dirty="0" smtClean="0"/>
              <a:t>(STD)</a:t>
            </a:r>
            <a:r>
              <a:rPr lang="de-DE" sz="1200" dirty="0" smtClean="0"/>
              <a:t> </a:t>
            </a:r>
            <a:r>
              <a:rPr lang="de-DE" sz="1200" dirty="0" err="1" smtClean="0"/>
              <a:t>molecular</a:t>
            </a:r>
            <a:r>
              <a:rPr lang="de-DE" sz="1200" dirty="0" smtClean="0"/>
              <a:t> </a:t>
            </a:r>
            <a:r>
              <a:rPr lang="de-DE" sz="1200" dirty="0" err="1" smtClean="0"/>
              <a:t>weight</a:t>
            </a:r>
            <a:r>
              <a:rPr lang="de-DE" sz="1200" dirty="0" smtClean="0"/>
              <a:t> </a:t>
            </a:r>
            <a:r>
              <a:rPr lang="de-DE" sz="1200" dirty="0" err="1" smtClean="0"/>
              <a:t>standard</a:t>
            </a:r>
            <a:r>
              <a:rPr lang="de-DE" sz="1200" dirty="0" smtClean="0"/>
              <a:t>; </a:t>
            </a:r>
            <a:r>
              <a:rPr lang="de-DE" sz="1200" b="1" dirty="0" smtClean="0"/>
              <a:t>(BGP 1-3)</a:t>
            </a:r>
            <a:r>
              <a:rPr lang="de-DE" sz="1200" dirty="0" smtClean="0"/>
              <a:t> 100 µg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biogas</a:t>
            </a:r>
            <a:r>
              <a:rPr lang="de-DE" sz="1200" dirty="0" smtClean="0"/>
              <a:t> plant sample 1-3 resp. 90 µg </a:t>
            </a:r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 err="1" smtClean="0"/>
              <a:t>peptide</a:t>
            </a:r>
            <a:r>
              <a:rPr lang="de-DE" sz="1200" dirty="0" smtClean="0"/>
              <a:t> </a:t>
            </a:r>
            <a:r>
              <a:rPr lang="de-DE" sz="1200" dirty="0" err="1" smtClean="0"/>
              <a:t>electrophoresis</a:t>
            </a:r>
            <a:r>
              <a:rPr lang="de-DE" sz="1200" dirty="0" smtClean="0"/>
              <a:t>.</a:t>
            </a:r>
          </a:p>
        </p:txBody>
      </p:sp>
      <p:sp>
        <p:nvSpPr>
          <p:cNvPr id="96" name="Textfeld 17"/>
          <p:cNvSpPr txBox="1"/>
          <p:nvPr/>
        </p:nvSpPr>
        <p:spPr>
          <a:xfrm rot="1350755">
            <a:off x="1153307" y="10398020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STD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8" name="Gerade Verbindung 107"/>
          <p:cNvCxnSpPr/>
          <p:nvPr/>
        </p:nvCxnSpPr>
        <p:spPr>
          <a:xfrm>
            <a:off x="1904346" y="1208329"/>
            <a:ext cx="21735" cy="9180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108"/>
          <p:cNvCxnSpPr/>
          <p:nvPr/>
        </p:nvCxnSpPr>
        <p:spPr>
          <a:xfrm rot="5400000">
            <a:off x="954541" y="5813645"/>
            <a:ext cx="9180000" cy="536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109"/>
          <p:cNvCxnSpPr/>
          <p:nvPr/>
        </p:nvCxnSpPr>
        <p:spPr>
          <a:xfrm rot="5400000">
            <a:off x="-2251762" y="5814999"/>
            <a:ext cx="9180000" cy="14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10"/>
          <p:cNvCxnSpPr/>
          <p:nvPr/>
        </p:nvCxnSpPr>
        <p:spPr>
          <a:xfrm rot="5400000">
            <a:off x="492931" y="5813428"/>
            <a:ext cx="9180000" cy="329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111"/>
          <p:cNvCxnSpPr/>
          <p:nvPr/>
        </p:nvCxnSpPr>
        <p:spPr>
          <a:xfrm rot="5400000">
            <a:off x="-1794826" y="5808238"/>
            <a:ext cx="9180000" cy="1135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112"/>
          <p:cNvCxnSpPr/>
          <p:nvPr/>
        </p:nvCxnSpPr>
        <p:spPr>
          <a:xfrm rot="5400000">
            <a:off x="-1334586" y="5812145"/>
            <a:ext cx="9180000" cy="585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113"/>
          <p:cNvCxnSpPr/>
          <p:nvPr/>
        </p:nvCxnSpPr>
        <p:spPr>
          <a:xfrm rot="16200000" flipH="1">
            <a:off x="-863099" y="5850790"/>
            <a:ext cx="9180000" cy="29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114"/>
          <p:cNvCxnSpPr/>
          <p:nvPr/>
        </p:nvCxnSpPr>
        <p:spPr>
          <a:xfrm rot="5400000">
            <a:off x="-386149" y="5811672"/>
            <a:ext cx="9180000" cy="4481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115"/>
          <p:cNvCxnSpPr/>
          <p:nvPr/>
        </p:nvCxnSpPr>
        <p:spPr>
          <a:xfrm rot="5400000">
            <a:off x="63255" y="5813681"/>
            <a:ext cx="9180000" cy="46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17"/>
          <p:cNvSpPr txBox="1"/>
          <p:nvPr/>
        </p:nvSpPr>
        <p:spPr>
          <a:xfrm rot="1350755">
            <a:off x="5914125" y="-545680"/>
            <a:ext cx="430887" cy="1859415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BGP_3_C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Straight Connector 92"/>
          <p:cNvCxnSpPr/>
          <p:nvPr/>
        </p:nvCxnSpPr>
        <p:spPr>
          <a:xfrm rot="5400000">
            <a:off x="1148377" y="551984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92"/>
          <p:cNvCxnSpPr/>
          <p:nvPr/>
        </p:nvCxnSpPr>
        <p:spPr>
          <a:xfrm rot="5400000">
            <a:off x="3925042" y="603628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92"/>
          <p:cNvCxnSpPr/>
          <p:nvPr/>
        </p:nvCxnSpPr>
        <p:spPr>
          <a:xfrm rot="5400000">
            <a:off x="3436434" y="585816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92"/>
          <p:cNvCxnSpPr/>
          <p:nvPr/>
        </p:nvCxnSpPr>
        <p:spPr>
          <a:xfrm rot="5400000">
            <a:off x="4362282" y="57253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92"/>
          <p:cNvCxnSpPr/>
          <p:nvPr/>
        </p:nvCxnSpPr>
        <p:spPr>
          <a:xfrm rot="5400000">
            <a:off x="4803320" y="571786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92"/>
          <p:cNvCxnSpPr/>
          <p:nvPr/>
        </p:nvCxnSpPr>
        <p:spPr>
          <a:xfrm rot="5400000">
            <a:off x="5255595" y="579386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92"/>
          <p:cNvCxnSpPr/>
          <p:nvPr/>
        </p:nvCxnSpPr>
        <p:spPr>
          <a:xfrm rot="5400000">
            <a:off x="5748005" y="568362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92"/>
          <p:cNvCxnSpPr/>
          <p:nvPr/>
        </p:nvCxnSpPr>
        <p:spPr>
          <a:xfrm rot="5400000">
            <a:off x="2977252" y="572594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92"/>
          <p:cNvCxnSpPr/>
          <p:nvPr/>
        </p:nvCxnSpPr>
        <p:spPr>
          <a:xfrm rot="5400000">
            <a:off x="1612134" y="57361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92"/>
          <p:cNvCxnSpPr/>
          <p:nvPr/>
        </p:nvCxnSpPr>
        <p:spPr>
          <a:xfrm rot="5400000">
            <a:off x="2063447" y="59437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92"/>
          <p:cNvCxnSpPr/>
          <p:nvPr/>
        </p:nvCxnSpPr>
        <p:spPr>
          <a:xfrm rot="5400000">
            <a:off x="2515241" y="59266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92"/>
          <p:cNvCxnSpPr/>
          <p:nvPr/>
        </p:nvCxnSpPr>
        <p:spPr>
          <a:xfrm rot="5400000">
            <a:off x="766381" y="1064871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92"/>
          <p:cNvCxnSpPr/>
          <p:nvPr/>
        </p:nvCxnSpPr>
        <p:spPr>
          <a:xfrm rot="5400000">
            <a:off x="3543046" y="10700361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92"/>
          <p:cNvCxnSpPr/>
          <p:nvPr/>
        </p:nvCxnSpPr>
        <p:spPr>
          <a:xfrm rot="5400000">
            <a:off x="3054438" y="1068254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92"/>
          <p:cNvCxnSpPr/>
          <p:nvPr/>
        </p:nvCxnSpPr>
        <p:spPr>
          <a:xfrm rot="5400000">
            <a:off x="3980286" y="10669270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92"/>
          <p:cNvCxnSpPr/>
          <p:nvPr/>
        </p:nvCxnSpPr>
        <p:spPr>
          <a:xfrm rot="5400000">
            <a:off x="4421324" y="1066851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92"/>
          <p:cNvCxnSpPr/>
          <p:nvPr/>
        </p:nvCxnSpPr>
        <p:spPr>
          <a:xfrm rot="5400000">
            <a:off x="4873599" y="1067611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92"/>
          <p:cNvCxnSpPr/>
          <p:nvPr/>
        </p:nvCxnSpPr>
        <p:spPr>
          <a:xfrm rot="5400000">
            <a:off x="5366009" y="10665095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92"/>
          <p:cNvCxnSpPr/>
          <p:nvPr/>
        </p:nvCxnSpPr>
        <p:spPr>
          <a:xfrm rot="5400000">
            <a:off x="2595256" y="1066932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92"/>
          <p:cNvCxnSpPr/>
          <p:nvPr/>
        </p:nvCxnSpPr>
        <p:spPr>
          <a:xfrm rot="5400000">
            <a:off x="1230138" y="10670352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92"/>
          <p:cNvCxnSpPr/>
          <p:nvPr/>
        </p:nvCxnSpPr>
        <p:spPr>
          <a:xfrm rot="5400000">
            <a:off x="1681451" y="10691112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92"/>
          <p:cNvCxnSpPr/>
          <p:nvPr/>
        </p:nvCxnSpPr>
        <p:spPr>
          <a:xfrm rot="5400000">
            <a:off x="2133245" y="10689400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 Verbindung 143"/>
          <p:cNvCxnSpPr/>
          <p:nvPr/>
        </p:nvCxnSpPr>
        <p:spPr>
          <a:xfrm rot="5400000">
            <a:off x="1430242" y="5812507"/>
            <a:ext cx="9180000" cy="281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feld 145"/>
          <p:cNvSpPr txBox="1"/>
          <p:nvPr/>
        </p:nvSpPr>
        <p:spPr>
          <a:xfrm>
            <a:off x="991596" y="7063787"/>
            <a:ext cx="432048" cy="1995418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r>
              <a:rPr lang="de-DE" sz="800" dirty="0" smtClean="0"/>
              <a:t> &lt;</a:t>
            </a:r>
            <a:r>
              <a:rPr lang="de-DE" sz="800" dirty="0" err="1"/>
              <a:t>kDa</a:t>
            </a:r>
            <a:r>
              <a:rPr lang="de-DE" sz="800" dirty="0"/>
              <a:t>&gt;</a:t>
            </a:r>
          </a:p>
          <a:p>
            <a:r>
              <a:rPr lang="de-DE" sz="800" dirty="0" smtClean="0"/>
              <a:t>- </a:t>
            </a:r>
            <a:r>
              <a:rPr lang="de-DE" sz="800" dirty="0" smtClean="0"/>
              <a:t>180 -</a:t>
            </a:r>
          </a:p>
          <a:p>
            <a:r>
              <a:rPr lang="de-DE" sz="800" dirty="0" smtClean="0"/>
              <a:t>- 130 -</a:t>
            </a:r>
          </a:p>
          <a:p>
            <a:r>
              <a:rPr lang="de-DE" sz="800" dirty="0" smtClean="0"/>
              <a:t>-   95 -</a:t>
            </a:r>
          </a:p>
          <a:p>
            <a:r>
              <a:rPr lang="de-DE" sz="800" dirty="0" smtClean="0">
                <a:solidFill>
                  <a:srgbClr val="FF0000"/>
                </a:solidFill>
              </a:rPr>
              <a:t>-   72 - </a:t>
            </a:r>
          </a:p>
          <a:p>
            <a:pPr>
              <a:spcBef>
                <a:spcPts val="600"/>
              </a:spcBef>
            </a:pPr>
            <a:r>
              <a:rPr lang="de-DE" sz="800" dirty="0" smtClean="0"/>
              <a:t>-   55 -</a:t>
            </a:r>
          </a:p>
          <a:p>
            <a:r>
              <a:rPr lang="de-DE" sz="800" dirty="0" smtClean="0"/>
              <a:t>-   43 -</a:t>
            </a:r>
          </a:p>
          <a:p>
            <a:pPr>
              <a:spcBef>
                <a:spcPts val="100"/>
              </a:spcBef>
            </a:pPr>
            <a:r>
              <a:rPr lang="de-DE" sz="800" dirty="0" smtClean="0"/>
              <a:t>-   34 -</a:t>
            </a:r>
          </a:p>
          <a:p>
            <a:pPr>
              <a:spcBef>
                <a:spcPts val="200"/>
              </a:spcBef>
            </a:pPr>
            <a:r>
              <a:rPr lang="de-DE" sz="800" dirty="0" smtClean="0"/>
              <a:t>-   26 -</a:t>
            </a:r>
          </a:p>
          <a:p>
            <a:pPr>
              <a:spcBef>
                <a:spcPts val="1700"/>
              </a:spcBef>
            </a:pPr>
            <a:r>
              <a:rPr lang="de-DE" sz="800" dirty="0" smtClean="0"/>
              <a:t>-   17 -</a:t>
            </a:r>
          </a:p>
          <a:p>
            <a:pPr>
              <a:spcBef>
                <a:spcPts val="2400"/>
              </a:spcBef>
            </a:pPr>
            <a:r>
              <a:rPr lang="de-DE" sz="800" dirty="0" smtClean="0"/>
              <a:t>-   10 -</a:t>
            </a:r>
          </a:p>
        </p:txBody>
      </p:sp>
      <p:sp>
        <p:nvSpPr>
          <p:cNvPr id="162" name="Textfeld 161"/>
          <p:cNvSpPr txBox="1"/>
          <p:nvPr/>
        </p:nvSpPr>
        <p:spPr>
          <a:xfrm rot="5400000">
            <a:off x="5448049" y="5344120"/>
            <a:ext cx="191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12% SDS-PAGE</a:t>
            </a:r>
          </a:p>
          <a:p>
            <a:r>
              <a:rPr lang="de-DE" dirty="0" smtClean="0"/>
              <a:t> (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/>
              <a:t>worklfow</a:t>
            </a:r>
            <a:r>
              <a:rPr lang="de-DE" dirty="0"/>
              <a:t>)</a:t>
            </a:r>
            <a:endParaRPr lang="de-DE" dirty="0"/>
          </a:p>
        </p:txBody>
      </p:sp>
      <p:sp>
        <p:nvSpPr>
          <p:cNvPr id="164" name="Textfeld 163"/>
          <p:cNvSpPr txBox="1"/>
          <p:nvPr/>
        </p:nvSpPr>
        <p:spPr>
          <a:xfrm rot="5400000">
            <a:off x="5868142" y="7727851"/>
            <a:ext cx="749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10% +</a:t>
            </a:r>
            <a:endParaRPr lang="de-DE" dirty="0"/>
          </a:p>
        </p:txBody>
      </p:sp>
      <p:sp>
        <p:nvSpPr>
          <p:cNvPr id="165" name="Textfeld 164"/>
          <p:cNvSpPr txBox="1"/>
          <p:nvPr/>
        </p:nvSpPr>
        <p:spPr>
          <a:xfrm rot="5400000">
            <a:off x="4702953" y="9597035"/>
            <a:ext cx="3143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16% Peptide electrophoresis</a:t>
            </a:r>
            <a:endParaRPr lang="de-DE" dirty="0"/>
          </a:p>
        </p:txBody>
      </p:sp>
      <p:sp>
        <p:nvSpPr>
          <p:cNvPr id="64" name="Textfeld 63"/>
          <p:cNvSpPr txBox="1"/>
          <p:nvPr/>
        </p:nvSpPr>
        <p:spPr>
          <a:xfrm>
            <a:off x="6041795" y="1252406"/>
            <a:ext cx="396000" cy="3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" tIns="18000" rIns="18000" bIns="18000" rtlCol="0" anchor="ctr">
            <a:spAutoFit/>
          </a:bodyPr>
          <a:lstStyle/>
          <a:p>
            <a:pPr algn="ctr"/>
            <a:r>
              <a:rPr lang="de-DE" sz="3600" dirty="0" smtClean="0"/>
              <a:t>A</a:t>
            </a:r>
            <a:endParaRPr lang="de-DE" sz="3600" dirty="0"/>
          </a:p>
        </p:txBody>
      </p:sp>
      <p:sp>
        <p:nvSpPr>
          <p:cNvPr id="65" name="Textfeld 64"/>
          <p:cNvSpPr txBox="1"/>
          <p:nvPr/>
        </p:nvSpPr>
        <p:spPr>
          <a:xfrm>
            <a:off x="6032764" y="4253773"/>
            <a:ext cx="396000" cy="3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" tIns="18000" rIns="18000" bIns="18000" rtlCol="0" anchor="ctr">
            <a:spAutoFit/>
          </a:bodyPr>
          <a:lstStyle/>
          <a:p>
            <a:pPr algn="ctr"/>
            <a:r>
              <a:rPr lang="de-DE" sz="3600" dirty="0" smtClean="0"/>
              <a:t>B</a:t>
            </a:r>
            <a:endParaRPr lang="de-DE" sz="3600" dirty="0"/>
          </a:p>
        </p:txBody>
      </p:sp>
      <p:sp>
        <p:nvSpPr>
          <p:cNvPr id="67" name="Textfeld 66"/>
          <p:cNvSpPr txBox="1"/>
          <p:nvPr/>
        </p:nvSpPr>
        <p:spPr>
          <a:xfrm rot="5400000">
            <a:off x="5565775" y="2374573"/>
            <a:ext cx="1666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12% SDS-PAGE </a:t>
            </a:r>
          </a:p>
          <a:p>
            <a:r>
              <a:rPr lang="de-DE" dirty="0" smtClean="0"/>
              <a:t>(</a:t>
            </a:r>
            <a:r>
              <a:rPr lang="de-DE" dirty="0" err="1" smtClean="0"/>
              <a:t>old</a:t>
            </a:r>
            <a:r>
              <a:rPr lang="de-DE" dirty="0" smtClean="0"/>
              <a:t> </a:t>
            </a:r>
            <a:r>
              <a:rPr lang="de-DE" dirty="0" err="1" smtClean="0"/>
              <a:t>worklfow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70" name="Textfeld 69"/>
          <p:cNvSpPr txBox="1"/>
          <p:nvPr/>
        </p:nvSpPr>
        <p:spPr>
          <a:xfrm>
            <a:off x="1043608" y="1251396"/>
            <a:ext cx="432048" cy="2564805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r>
              <a:rPr lang="de-DE" sz="800" dirty="0" smtClean="0"/>
              <a:t> &lt;</a:t>
            </a:r>
            <a:r>
              <a:rPr lang="de-DE" sz="800" dirty="0" err="1" smtClean="0"/>
              <a:t>kDa</a:t>
            </a:r>
            <a:r>
              <a:rPr lang="de-DE" sz="800" dirty="0" smtClean="0"/>
              <a:t>&gt;</a:t>
            </a:r>
          </a:p>
          <a:p>
            <a:r>
              <a:rPr lang="de-DE" sz="800" dirty="0" smtClean="0"/>
              <a:t>- </a:t>
            </a:r>
            <a:r>
              <a:rPr lang="de-DE" sz="800" dirty="0" smtClean="0"/>
              <a:t>180 -</a:t>
            </a:r>
          </a:p>
          <a:p>
            <a:r>
              <a:rPr lang="de-DE" sz="800" dirty="0" smtClean="0"/>
              <a:t>- 130 -</a:t>
            </a:r>
          </a:p>
          <a:p>
            <a:pPr>
              <a:spcBef>
                <a:spcPts val="200"/>
              </a:spcBef>
            </a:pPr>
            <a:r>
              <a:rPr lang="de-DE" sz="800" dirty="0" smtClean="0"/>
              <a:t>-   95 -</a:t>
            </a:r>
          </a:p>
          <a:p>
            <a:pPr>
              <a:spcBef>
                <a:spcPts val="400"/>
              </a:spcBef>
            </a:pPr>
            <a:r>
              <a:rPr lang="de-DE" sz="800" dirty="0" smtClean="0">
                <a:solidFill>
                  <a:srgbClr val="FF0000"/>
                </a:solidFill>
              </a:rPr>
              <a:t>-   72 - </a:t>
            </a:r>
          </a:p>
          <a:p>
            <a:pPr>
              <a:spcBef>
                <a:spcPts val="1100"/>
              </a:spcBef>
            </a:pPr>
            <a:r>
              <a:rPr lang="de-DE" sz="800" dirty="0" smtClean="0"/>
              <a:t>-   55 -</a:t>
            </a:r>
          </a:p>
          <a:p>
            <a:pPr>
              <a:spcBef>
                <a:spcPts val="1000"/>
              </a:spcBef>
            </a:pPr>
            <a:r>
              <a:rPr lang="de-DE" sz="800" dirty="0" smtClean="0"/>
              <a:t>-   43 -</a:t>
            </a:r>
          </a:p>
          <a:p>
            <a:pPr>
              <a:spcBef>
                <a:spcPts val="1500"/>
              </a:spcBef>
            </a:pPr>
            <a:r>
              <a:rPr lang="de-DE" sz="800" dirty="0" smtClean="0"/>
              <a:t>-   34 -</a:t>
            </a:r>
          </a:p>
          <a:p>
            <a:pPr>
              <a:spcBef>
                <a:spcPts val="1800"/>
              </a:spcBef>
            </a:pPr>
            <a:r>
              <a:rPr lang="de-DE" sz="800" dirty="0" smtClean="0"/>
              <a:t>-   26 -</a:t>
            </a:r>
          </a:p>
          <a:p>
            <a:pPr>
              <a:spcBef>
                <a:spcPts val="4400"/>
              </a:spcBef>
            </a:pPr>
            <a:r>
              <a:rPr lang="de-DE" sz="800" dirty="0" smtClean="0"/>
              <a:t>-   17 -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6032764" y="7184780"/>
            <a:ext cx="396000" cy="3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" tIns="18000" rIns="18000" bIns="18000" rtlCol="0" anchor="ctr">
            <a:spAutoFit/>
          </a:bodyPr>
          <a:lstStyle/>
          <a:p>
            <a:pPr algn="ctr"/>
            <a:r>
              <a:rPr lang="de-DE" sz="3600" dirty="0" smtClean="0"/>
              <a:t>C</a:t>
            </a:r>
            <a:endParaRPr lang="de-DE" sz="3600" dirty="0"/>
          </a:p>
        </p:txBody>
      </p:sp>
      <p:sp>
        <p:nvSpPr>
          <p:cNvPr id="72" name="Textfeld 17"/>
          <p:cNvSpPr txBox="1"/>
          <p:nvPr/>
        </p:nvSpPr>
        <p:spPr>
          <a:xfrm rot="1350755">
            <a:off x="1723401" y="10185065"/>
            <a:ext cx="430887" cy="100371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BGP_1_A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feld 17"/>
          <p:cNvSpPr txBox="1"/>
          <p:nvPr/>
        </p:nvSpPr>
        <p:spPr>
          <a:xfrm rot="1350755">
            <a:off x="2700861" y="10006959"/>
            <a:ext cx="430887" cy="121463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BGP_1_C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feld 17"/>
          <p:cNvSpPr txBox="1"/>
          <p:nvPr/>
        </p:nvSpPr>
        <p:spPr>
          <a:xfrm rot="1350755">
            <a:off x="2225875" y="10193010"/>
            <a:ext cx="430887" cy="99545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BGP_1_B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feld 17"/>
          <p:cNvSpPr txBox="1"/>
          <p:nvPr/>
        </p:nvSpPr>
        <p:spPr>
          <a:xfrm rot="1350755">
            <a:off x="3607240" y="10197531"/>
            <a:ext cx="430887" cy="993771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BGP_2_B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feld 17"/>
          <p:cNvSpPr txBox="1"/>
          <p:nvPr/>
        </p:nvSpPr>
        <p:spPr>
          <a:xfrm rot="1350755">
            <a:off x="3125647" y="10013761"/>
            <a:ext cx="430887" cy="118180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BGP_2_A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feld 17"/>
          <p:cNvSpPr txBox="1"/>
          <p:nvPr/>
        </p:nvSpPr>
        <p:spPr>
          <a:xfrm rot="1350755">
            <a:off x="4036547" y="10196985"/>
            <a:ext cx="430887" cy="1008088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BGP_2_C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feld 17"/>
          <p:cNvSpPr txBox="1"/>
          <p:nvPr/>
        </p:nvSpPr>
        <p:spPr>
          <a:xfrm rot="1350755">
            <a:off x="4506915" y="10011594"/>
            <a:ext cx="430887" cy="1184055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BGP_3_A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feld 17"/>
          <p:cNvSpPr txBox="1"/>
          <p:nvPr/>
        </p:nvSpPr>
        <p:spPr>
          <a:xfrm rot="1350755">
            <a:off x="4993743" y="10034420"/>
            <a:ext cx="430887" cy="1160325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BGP_3_B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feld 17"/>
          <p:cNvSpPr txBox="1"/>
          <p:nvPr/>
        </p:nvSpPr>
        <p:spPr>
          <a:xfrm rot="1350755">
            <a:off x="5450944" y="10047842"/>
            <a:ext cx="430887" cy="1142661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BGP_3_C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42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feld 17"/>
          <p:cNvSpPr txBox="1"/>
          <p:nvPr/>
        </p:nvSpPr>
        <p:spPr>
          <a:xfrm rot="1350755">
            <a:off x="1755610" y="10023232"/>
            <a:ext cx="430887" cy="1171956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Hgut_3_A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6" name="Picture 2" descr="\\AFS\.urz.uni-magdeburg.de\home\ivt\common\BPT\proteomics\Projekte\Vergleich_FASP_NeuVsAlt\Gelbilder\Peptid-GE_2017.07.13_HumanGut_RZ1-3_RH4-6_KS7-9.TIF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" t="25978" r="5132" b="7127"/>
          <a:stretch/>
        </p:blipFill>
        <p:spPr bwMode="auto">
          <a:xfrm>
            <a:off x="1332000" y="7231832"/>
            <a:ext cx="4680000" cy="292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" descr="\\AFS\.urz.uni-magdeburg.de\home\ivt\common\BPT\proteomics\Projekte\Vergleich_FASP_NeuVsAlt\Gelbilder\SDS_neuesProt_2017.07.20_HumanGut_RZ1-3_RH4-6_KS7-9.TIF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4" t="32849" r="4240" b="7769"/>
          <a:stretch/>
        </p:blipFill>
        <p:spPr bwMode="auto">
          <a:xfrm>
            <a:off x="1332000" y="4320257"/>
            <a:ext cx="4680000" cy="271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\\AFS\.urz.uni-magdeburg.de\home\ivt\common\BPT\proteomics\Projekte\Vergleich_FASP_NeuVsAlt\2017.07.11_HumanGut_RZ1-3_RH4-6_KS7-9.TIF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7" t="27979" r="3853" b="4994"/>
          <a:stretch/>
        </p:blipFill>
        <p:spPr bwMode="auto">
          <a:xfrm>
            <a:off x="1331640" y="1223913"/>
            <a:ext cx="4680000" cy="290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feld 17"/>
          <p:cNvSpPr txBox="1"/>
          <p:nvPr/>
        </p:nvSpPr>
        <p:spPr>
          <a:xfrm rot="1350755">
            <a:off x="1678254" y="-190621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STD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feld 17"/>
          <p:cNvSpPr txBox="1"/>
          <p:nvPr/>
        </p:nvSpPr>
        <p:spPr>
          <a:xfrm rot="1350755">
            <a:off x="2260068" y="-692471"/>
            <a:ext cx="430887" cy="2006465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Hgut_3_A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feld 17"/>
          <p:cNvSpPr txBox="1"/>
          <p:nvPr/>
        </p:nvSpPr>
        <p:spPr>
          <a:xfrm rot="1350755">
            <a:off x="3126469" y="-550955"/>
            <a:ext cx="430887" cy="1847309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Hgut_3_C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feld 17"/>
          <p:cNvSpPr txBox="1"/>
          <p:nvPr/>
        </p:nvSpPr>
        <p:spPr>
          <a:xfrm rot="1350755">
            <a:off x="2761454" y="-985165"/>
            <a:ext cx="430887" cy="229872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Hgut_3_B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feld 17"/>
          <p:cNvSpPr txBox="1"/>
          <p:nvPr/>
        </p:nvSpPr>
        <p:spPr>
          <a:xfrm rot="1350755">
            <a:off x="4096778" y="-712981"/>
            <a:ext cx="430887" cy="203334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Hgut_2_B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feld 17"/>
          <p:cNvSpPr txBox="1"/>
          <p:nvPr/>
        </p:nvSpPr>
        <p:spPr>
          <a:xfrm rot="1350755">
            <a:off x="3604046" y="-643147"/>
            <a:ext cx="430887" cy="194315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Hgut_2_A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feld 17"/>
          <p:cNvSpPr txBox="1"/>
          <p:nvPr/>
        </p:nvSpPr>
        <p:spPr>
          <a:xfrm rot="1350755">
            <a:off x="4577244" y="-804423"/>
            <a:ext cx="430887" cy="2110818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Hgut_2_C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feld 17"/>
          <p:cNvSpPr txBox="1"/>
          <p:nvPr/>
        </p:nvSpPr>
        <p:spPr>
          <a:xfrm rot="1350755">
            <a:off x="5012257" y="-650477"/>
            <a:ext cx="430887" cy="197401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Hgut_3_A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feld 17"/>
          <p:cNvSpPr txBox="1"/>
          <p:nvPr/>
        </p:nvSpPr>
        <p:spPr>
          <a:xfrm rot="1350755">
            <a:off x="5448337" y="-658325"/>
            <a:ext cx="430887" cy="1972482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Hgut_3_B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979063" y="4490067"/>
            <a:ext cx="432048" cy="2462213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r>
              <a:rPr lang="de-DE" sz="800" dirty="0" smtClean="0"/>
              <a:t> &lt;</a:t>
            </a:r>
            <a:r>
              <a:rPr lang="de-DE" sz="800" dirty="0" err="1"/>
              <a:t>kDa</a:t>
            </a:r>
            <a:r>
              <a:rPr lang="de-DE" sz="800" dirty="0"/>
              <a:t>&gt;</a:t>
            </a:r>
          </a:p>
          <a:p>
            <a:r>
              <a:rPr lang="de-DE" sz="800" dirty="0" smtClean="0"/>
              <a:t>- </a:t>
            </a:r>
            <a:r>
              <a:rPr lang="de-DE" sz="800" dirty="0" smtClean="0"/>
              <a:t>180 -</a:t>
            </a:r>
          </a:p>
          <a:p>
            <a:r>
              <a:rPr lang="de-DE" sz="800" dirty="0" smtClean="0"/>
              <a:t>- 130 -</a:t>
            </a:r>
          </a:p>
          <a:p>
            <a:r>
              <a:rPr lang="de-DE" sz="800" dirty="0" smtClean="0"/>
              <a:t>-   95 -</a:t>
            </a:r>
          </a:p>
          <a:p>
            <a:pPr>
              <a:spcBef>
                <a:spcPts val="400"/>
              </a:spcBef>
            </a:pPr>
            <a:r>
              <a:rPr lang="de-DE" sz="800" dirty="0" smtClean="0">
                <a:solidFill>
                  <a:srgbClr val="FF0000"/>
                </a:solidFill>
              </a:rPr>
              <a:t>-   72 - </a:t>
            </a:r>
          </a:p>
          <a:p>
            <a:pPr>
              <a:spcBef>
                <a:spcPts val="900"/>
              </a:spcBef>
            </a:pPr>
            <a:r>
              <a:rPr lang="de-DE" sz="800" dirty="0" smtClean="0"/>
              <a:t>-   55 -</a:t>
            </a:r>
          </a:p>
          <a:p>
            <a:pPr>
              <a:spcBef>
                <a:spcPts val="1000"/>
              </a:spcBef>
            </a:pPr>
            <a:r>
              <a:rPr lang="de-DE" sz="800" dirty="0" smtClean="0"/>
              <a:t>-   43 -</a:t>
            </a:r>
          </a:p>
          <a:p>
            <a:pPr>
              <a:spcBef>
                <a:spcPts val="1600"/>
              </a:spcBef>
            </a:pPr>
            <a:r>
              <a:rPr lang="de-DE" sz="800" dirty="0" smtClean="0"/>
              <a:t>-   34 -</a:t>
            </a:r>
          </a:p>
          <a:p>
            <a:pPr>
              <a:spcBef>
                <a:spcPts val="1700"/>
              </a:spcBef>
            </a:pPr>
            <a:r>
              <a:rPr lang="de-DE" sz="800" dirty="0" smtClean="0"/>
              <a:t>-   26 -</a:t>
            </a:r>
          </a:p>
          <a:p>
            <a:pPr>
              <a:spcBef>
                <a:spcPts val="4000"/>
              </a:spcBef>
            </a:pPr>
            <a:r>
              <a:rPr lang="de-DE" sz="800" dirty="0" smtClean="0"/>
              <a:t>-   17 -</a:t>
            </a:r>
          </a:p>
        </p:txBody>
      </p:sp>
      <p:sp>
        <p:nvSpPr>
          <p:cNvPr id="96" name="Textfeld 17"/>
          <p:cNvSpPr txBox="1"/>
          <p:nvPr/>
        </p:nvSpPr>
        <p:spPr>
          <a:xfrm rot="1350755">
            <a:off x="1177432" y="10243254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STD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8" name="Gerade Verbindung 107"/>
          <p:cNvCxnSpPr/>
          <p:nvPr/>
        </p:nvCxnSpPr>
        <p:spPr>
          <a:xfrm>
            <a:off x="1904346" y="1208329"/>
            <a:ext cx="21735" cy="9180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108"/>
          <p:cNvCxnSpPr/>
          <p:nvPr/>
        </p:nvCxnSpPr>
        <p:spPr>
          <a:xfrm rot="5400000">
            <a:off x="954541" y="5813645"/>
            <a:ext cx="9180000" cy="536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109"/>
          <p:cNvCxnSpPr/>
          <p:nvPr/>
        </p:nvCxnSpPr>
        <p:spPr>
          <a:xfrm rot="5400000">
            <a:off x="-2251762" y="5814999"/>
            <a:ext cx="9180000" cy="14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10"/>
          <p:cNvCxnSpPr/>
          <p:nvPr/>
        </p:nvCxnSpPr>
        <p:spPr>
          <a:xfrm rot="5400000">
            <a:off x="492931" y="5813428"/>
            <a:ext cx="9180000" cy="329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111"/>
          <p:cNvCxnSpPr/>
          <p:nvPr/>
        </p:nvCxnSpPr>
        <p:spPr>
          <a:xfrm rot="5400000">
            <a:off x="-1794826" y="5808238"/>
            <a:ext cx="9180000" cy="1135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112"/>
          <p:cNvCxnSpPr/>
          <p:nvPr/>
        </p:nvCxnSpPr>
        <p:spPr>
          <a:xfrm rot="5400000">
            <a:off x="-1334586" y="5812145"/>
            <a:ext cx="9180000" cy="585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113"/>
          <p:cNvCxnSpPr/>
          <p:nvPr/>
        </p:nvCxnSpPr>
        <p:spPr>
          <a:xfrm rot="16200000" flipH="1">
            <a:off x="-863099" y="5850790"/>
            <a:ext cx="9180000" cy="29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114"/>
          <p:cNvCxnSpPr/>
          <p:nvPr/>
        </p:nvCxnSpPr>
        <p:spPr>
          <a:xfrm rot="5400000">
            <a:off x="-386149" y="5811672"/>
            <a:ext cx="9180000" cy="4481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115"/>
          <p:cNvCxnSpPr/>
          <p:nvPr/>
        </p:nvCxnSpPr>
        <p:spPr>
          <a:xfrm rot="5400000">
            <a:off x="63255" y="5813681"/>
            <a:ext cx="9180000" cy="46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17"/>
          <p:cNvSpPr txBox="1"/>
          <p:nvPr/>
        </p:nvSpPr>
        <p:spPr>
          <a:xfrm rot="1350755">
            <a:off x="5940882" y="-680121"/>
            <a:ext cx="430887" cy="1999182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Hgut_3_C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Straight Connector 92"/>
          <p:cNvCxnSpPr/>
          <p:nvPr/>
        </p:nvCxnSpPr>
        <p:spPr>
          <a:xfrm rot="5400000">
            <a:off x="1148377" y="551984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92"/>
          <p:cNvCxnSpPr/>
          <p:nvPr/>
        </p:nvCxnSpPr>
        <p:spPr>
          <a:xfrm rot="5400000">
            <a:off x="3925042" y="603628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92"/>
          <p:cNvCxnSpPr/>
          <p:nvPr/>
        </p:nvCxnSpPr>
        <p:spPr>
          <a:xfrm rot="5400000">
            <a:off x="3436434" y="585816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92"/>
          <p:cNvCxnSpPr/>
          <p:nvPr/>
        </p:nvCxnSpPr>
        <p:spPr>
          <a:xfrm rot="5400000">
            <a:off x="4362282" y="57253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92"/>
          <p:cNvCxnSpPr/>
          <p:nvPr/>
        </p:nvCxnSpPr>
        <p:spPr>
          <a:xfrm rot="5400000">
            <a:off x="4803320" y="571786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92"/>
          <p:cNvCxnSpPr/>
          <p:nvPr/>
        </p:nvCxnSpPr>
        <p:spPr>
          <a:xfrm rot="5400000">
            <a:off x="5255595" y="579386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92"/>
          <p:cNvCxnSpPr/>
          <p:nvPr/>
        </p:nvCxnSpPr>
        <p:spPr>
          <a:xfrm rot="5400000">
            <a:off x="5748005" y="568362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92"/>
          <p:cNvCxnSpPr/>
          <p:nvPr/>
        </p:nvCxnSpPr>
        <p:spPr>
          <a:xfrm rot="5400000">
            <a:off x="2977252" y="572594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92"/>
          <p:cNvCxnSpPr/>
          <p:nvPr/>
        </p:nvCxnSpPr>
        <p:spPr>
          <a:xfrm rot="5400000">
            <a:off x="1612134" y="57361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92"/>
          <p:cNvCxnSpPr/>
          <p:nvPr/>
        </p:nvCxnSpPr>
        <p:spPr>
          <a:xfrm rot="5400000">
            <a:off x="2063447" y="59437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92"/>
          <p:cNvCxnSpPr/>
          <p:nvPr/>
        </p:nvCxnSpPr>
        <p:spPr>
          <a:xfrm rot="5400000">
            <a:off x="2515241" y="59266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92"/>
          <p:cNvCxnSpPr/>
          <p:nvPr/>
        </p:nvCxnSpPr>
        <p:spPr>
          <a:xfrm rot="5400000">
            <a:off x="766381" y="1064871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92"/>
          <p:cNvCxnSpPr/>
          <p:nvPr/>
        </p:nvCxnSpPr>
        <p:spPr>
          <a:xfrm rot="5400000">
            <a:off x="3543046" y="10700361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92"/>
          <p:cNvCxnSpPr/>
          <p:nvPr/>
        </p:nvCxnSpPr>
        <p:spPr>
          <a:xfrm rot="5400000">
            <a:off x="3054438" y="1068254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92"/>
          <p:cNvCxnSpPr/>
          <p:nvPr/>
        </p:nvCxnSpPr>
        <p:spPr>
          <a:xfrm rot="5400000">
            <a:off x="3980286" y="10669270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92"/>
          <p:cNvCxnSpPr/>
          <p:nvPr/>
        </p:nvCxnSpPr>
        <p:spPr>
          <a:xfrm rot="5400000">
            <a:off x="4421324" y="1066851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92"/>
          <p:cNvCxnSpPr/>
          <p:nvPr/>
        </p:nvCxnSpPr>
        <p:spPr>
          <a:xfrm rot="5400000">
            <a:off x="4873599" y="1067611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92"/>
          <p:cNvCxnSpPr/>
          <p:nvPr/>
        </p:nvCxnSpPr>
        <p:spPr>
          <a:xfrm rot="5400000">
            <a:off x="5366009" y="10665095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92"/>
          <p:cNvCxnSpPr/>
          <p:nvPr/>
        </p:nvCxnSpPr>
        <p:spPr>
          <a:xfrm rot="5400000">
            <a:off x="2595256" y="1066932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92"/>
          <p:cNvCxnSpPr/>
          <p:nvPr/>
        </p:nvCxnSpPr>
        <p:spPr>
          <a:xfrm rot="5400000">
            <a:off x="1274339" y="1063784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92"/>
          <p:cNvCxnSpPr/>
          <p:nvPr/>
        </p:nvCxnSpPr>
        <p:spPr>
          <a:xfrm rot="5400000">
            <a:off x="1681451" y="10691112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92"/>
          <p:cNvCxnSpPr/>
          <p:nvPr/>
        </p:nvCxnSpPr>
        <p:spPr>
          <a:xfrm rot="5400000">
            <a:off x="2133245" y="10689400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 Verbindung 143"/>
          <p:cNvCxnSpPr/>
          <p:nvPr/>
        </p:nvCxnSpPr>
        <p:spPr>
          <a:xfrm rot="5400000">
            <a:off x="1430242" y="5812507"/>
            <a:ext cx="9180000" cy="281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feld 145"/>
          <p:cNvSpPr txBox="1"/>
          <p:nvPr/>
        </p:nvSpPr>
        <p:spPr>
          <a:xfrm>
            <a:off x="1043608" y="7239143"/>
            <a:ext cx="432048" cy="1905650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r>
              <a:rPr lang="de-DE" sz="800" dirty="0" smtClean="0"/>
              <a:t> &lt;</a:t>
            </a:r>
            <a:r>
              <a:rPr lang="de-DE" sz="800" dirty="0" err="1"/>
              <a:t>kDa</a:t>
            </a:r>
            <a:r>
              <a:rPr lang="de-DE" sz="800" dirty="0"/>
              <a:t>&gt;</a:t>
            </a:r>
          </a:p>
          <a:p>
            <a:r>
              <a:rPr lang="de-DE" sz="800" dirty="0" smtClean="0"/>
              <a:t>- </a:t>
            </a:r>
            <a:r>
              <a:rPr lang="de-DE" sz="800" dirty="0" smtClean="0"/>
              <a:t>180 -</a:t>
            </a:r>
          </a:p>
          <a:p>
            <a:r>
              <a:rPr lang="de-DE" sz="800" dirty="0" smtClean="0"/>
              <a:t>- 130 -</a:t>
            </a:r>
          </a:p>
          <a:p>
            <a:r>
              <a:rPr lang="de-DE" sz="800" dirty="0" smtClean="0"/>
              <a:t>-   95 -</a:t>
            </a:r>
          </a:p>
          <a:p>
            <a:r>
              <a:rPr lang="de-DE" sz="800" dirty="0" smtClean="0">
                <a:solidFill>
                  <a:srgbClr val="FF0000"/>
                </a:solidFill>
              </a:rPr>
              <a:t>-   72 - </a:t>
            </a:r>
          </a:p>
          <a:p>
            <a:pPr>
              <a:spcBef>
                <a:spcPts val="200"/>
              </a:spcBef>
            </a:pPr>
            <a:r>
              <a:rPr lang="de-DE" sz="800" dirty="0" smtClean="0"/>
              <a:t>-   55 -</a:t>
            </a:r>
          </a:p>
          <a:p>
            <a:r>
              <a:rPr lang="de-DE" sz="800" dirty="0" smtClean="0"/>
              <a:t>-   43 -</a:t>
            </a:r>
          </a:p>
          <a:p>
            <a:pPr>
              <a:spcBef>
                <a:spcPts val="100"/>
              </a:spcBef>
            </a:pPr>
            <a:r>
              <a:rPr lang="de-DE" sz="800" dirty="0" smtClean="0"/>
              <a:t>-   34 -</a:t>
            </a:r>
          </a:p>
          <a:p>
            <a:r>
              <a:rPr lang="de-DE" sz="800" dirty="0" smtClean="0"/>
              <a:t>-   26 -</a:t>
            </a:r>
          </a:p>
          <a:p>
            <a:pPr>
              <a:spcBef>
                <a:spcPts val="1600"/>
              </a:spcBef>
            </a:pPr>
            <a:r>
              <a:rPr lang="de-DE" sz="800" dirty="0" smtClean="0"/>
              <a:t>-   17 -</a:t>
            </a:r>
          </a:p>
          <a:p>
            <a:pPr>
              <a:spcBef>
                <a:spcPts val="2400"/>
              </a:spcBef>
            </a:pPr>
            <a:r>
              <a:rPr lang="de-DE" sz="800" dirty="0" smtClean="0"/>
              <a:t>-   10 -</a:t>
            </a:r>
          </a:p>
        </p:txBody>
      </p:sp>
      <p:sp>
        <p:nvSpPr>
          <p:cNvPr id="162" name="Textfeld 161"/>
          <p:cNvSpPr txBox="1"/>
          <p:nvPr/>
        </p:nvSpPr>
        <p:spPr>
          <a:xfrm rot="5400000">
            <a:off x="5448049" y="5344120"/>
            <a:ext cx="191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12% SDS-PAGE</a:t>
            </a:r>
          </a:p>
          <a:p>
            <a:r>
              <a:rPr lang="de-DE" dirty="0" smtClean="0"/>
              <a:t> (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/>
              <a:t>worklfow</a:t>
            </a:r>
            <a:r>
              <a:rPr lang="de-DE" dirty="0"/>
              <a:t>)</a:t>
            </a:r>
            <a:endParaRPr lang="de-DE" dirty="0"/>
          </a:p>
        </p:txBody>
      </p:sp>
      <p:sp>
        <p:nvSpPr>
          <p:cNvPr id="164" name="Textfeld 163"/>
          <p:cNvSpPr txBox="1"/>
          <p:nvPr/>
        </p:nvSpPr>
        <p:spPr>
          <a:xfrm rot="5400000">
            <a:off x="5868142" y="7727851"/>
            <a:ext cx="749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10% +</a:t>
            </a:r>
            <a:endParaRPr lang="de-DE" dirty="0"/>
          </a:p>
        </p:txBody>
      </p:sp>
      <p:sp>
        <p:nvSpPr>
          <p:cNvPr id="165" name="Textfeld 164"/>
          <p:cNvSpPr txBox="1"/>
          <p:nvPr/>
        </p:nvSpPr>
        <p:spPr>
          <a:xfrm rot="5400000">
            <a:off x="4702953" y="9597035"/>
            <a:ext cx="3143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16% Peptide electrophoresis</a:t>
            </a:r>
            <a:endParaRPr lang="de-DE" dirty="0"/>
          </a:p>
        </p:txBody>
      </p:sp>
      <p:sp>
        <p:nvSpPr>
          <p:cNvPr id="64" name="Textfeld 63"/>
          <p:cNvSpPr txBox="1"/>
          <p:nvPr/>
        </p:nvSpPr>
        <p:spPr>
          <a:xfrm>
            <a:off x="6041795" y="1252406"/>
            <a:ext cx="396000" cy="3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" tIns="18000" rIns="18000" bIns="18000" rtlCol="0" anchor="ctr">
            <a:spAutoFit/>
          </a:bodyPr>
          <a:lstStyle/>
          <a:p>
            <a:pPr algn="ctr"/>
            <a:r>
              <a:rPr lang="de-DE" sz="3600" dirty="0" smtClean="0"/>
              <a:t>A</a:t>
            </a:r>
            <a:endParaRPr lang="de-DE" sz="3600" dirty="0"/>
          </a:p>
        </p:txBody>
      </p:sp>
      <p:sp>
        <p:nvSpPr>
          <p:cNvPr id="65" name="Textfeld 64"/>
          <p:cNvSpPr txBox="1"/>
          <p:nvPr/>
        </p:nvSpPr>
        <p:spPr>
          <a:xfrm>
            <a:off x="6063239" y="4320149"/>
            <a:ext cx="396000" cy="3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" tIns="18000" rIns="18000" bIns="18000" rtlCol="0" anchor="ctr">
            <a:spAutoFit/>
          </a:bodyPr>
          <a:lstStyle/>
          <a:p>
            <a:pPr algn="ctr"/>
            <a:r>
              <a:rPr lang="de-DE" sz="3600" dirty="0" smtClean="0"/>
              <a:t>B</a:t>
            </a:r>
            <a:endParaRPr lang="de-DE" sz="3600" dirty="0"/>
          </a:p>
        </p:txBody>
      </p:sp>
      <p:sp>
        <p:nvSpPr>
          <p:cNvPr id="67" name="Textfeld 66"/>
          <p:cNvSpPr txBox="1"/>
          <p:nvPr/>
        </p:nvSpPr>
        <p:spPr>
          <a:xfrm rot="5400000">
            <a:off x="5565775" y="2374573"/>
            <a:ext cx="1666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12% SDS-PAGE </a:t>
            </a:r>
          </a:p>
          <a:p>
            <a:r>
              <a:rPr lang="de-DE" dirty="0" smtClean="0"/>
              <a:t>(</a:t>
            </a:r>
            <a:r>
              <a:rPr lang="de-DE" dirty="0" err="1" smtClean="0"/>
              <a:t>old</a:t>
            </a:r>
            <a:r>
              <a:rPr lang="de-DE" dirty="0" smtClean="0"/>
              <a:t> </a:t>
            </a:r>
            <a:r>
              <a:rPr lang="de-DE" dirty="0" err="1"/>
              <a:t>worklfow</a:t>
            </a:r>
            <a:r>
              <a:rPr lang="de-DE" dirty="0"/>
              <a:t>)</a:t>
            </a:r>
            <a:endParaRPr lang="de-DE" dirty="0"/>
          </a:p>
        </p:txBody>
      </p:sp>
      <p:sp>
        <p:nvSpPr>
          <p:cNvPr id="70" name="Textfeld 69"/>
          <p:cNvSpPr txBox="1"/>
          <p:nvPr/>
        </p:nvSpPr>
        <p:spPr>
          <a:xfrm>
            <a:off x="1035429" y="1253431"/>
            <a:ext cx="432048" cy="2564805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r>
              <a:rPr lang="de-DE" sz="800" dirty="0" smtClean="0"/>
              <a:t> &lt;</a:t>
            </a:r>
            <a:r>
              <a:rPr lang="de-DE" sz="800" dirty="0" err="1"/>
              <a:t>kDa</a:t>
            </a:r>
            <a:r>
              <a:rPr lang="de-DE" sz="800" dirty="0"/>
              <a:t>&gt;</a:t>
            </a:r>
          </a:p>
          <a:p>
            <a:r>
              <a:rPr lang="de-DE" sz="800" dirty="0" smtClean="0"/>
              <a:t>- </a:t>
            </a:r>
            <a:r>
              <a:rPr lang="de-DE" sz="800" dirty="0" smtClean="0"/>
              <a:t>180 -</a:t>
            </a:r>
          </a:p>
          <a:p>
            <a:r>
              <a:rPr lang="de-DE" sz="800" dirty="0" smtClean="0"/>
              <a:t>- 130 -</a:t>
            </a:r>
          </a:p>
          <a:p>
            <a:pPr>
              <a:spcBef>
                <a:spcPts val="200"/>
              </a:spcBef>
            </a:pPr>
            <a:r>
              <a:rPr lang="de-DE" sz="800" dirty="0" smtClean="0"/>
              <a:t>-   95 -</a:t>
            </a:r>
          </a:p>
          <a:p>
            <a:pPr>
              <a:spcBef>
                <a:spcPts val="400"/>
              </a:spcBef>
            </a:pPr>
            <a:r>
              <a:rPr lang="de-DE" sz="800" dirty="0" smtClean="0">
                <a:solidFill>
                  <a:srgbClr val="FF0000"/>
                </a:solidFill>
              </a:rPr>
              <a:t>-   72 - </a:t>
            </a:r>
          </a:p>
          <a:p>
            <a:pPr>
              <a:spcBef>
                <a:spcPts val="1100"/>
              </a:spcBef>
            </a:pPr>
            <a:r>
              <a:rPr lang="de-DE" sz="800" dirty="0" smtClean="0"/>
              <a:t>-   55 -</a:t>
            </a:r>
          </a:p>
          <a:p>
            <a:pPr>
              <a:spcBef>
                <a:spcPts val="1000"/>
              </a:spcBef>
            </a:pPr>
            <a:r>
              <a:rPr lang="de-DE" sz="800" dirty="0" smtClean="0"/>
              <a:t>-   43 -</a:t>
            </a:r>
          </a:p>
          <a:p>
            <a:pPr>
              <a:spcBef>
                <a:spcPts val="1500"/>
              </a:spcBef>
            </a:pPr>
            <a:r>
              <a:rPr lang="de-DE" sz="800" dirty="0" smtClean="0"/>
              <a:t>-   34 -</a:t>
            </a:r>
          </a:p>
          <a:p>
            <a:pPr>
              <a:spcBef>
                <a:spcPts val="1800"/>
              </a:spcBef>
            </a:pPr>
            <a:r>
              <a:rPr lang="de-DE" sz="800" dirty="0" smtClean="0"/>
              <a:t>-   26 -</a:t>
            </a:r>
          </a:p>
          <a:p>
            <a:pPr>
              <a:spcBef>
                <a:spcPts val="4400"/>
              </a:spcBef>
            </a:pPr>
            <a:r>
              <a:rPr lang="de-DE" sz="800" dirty="0" smtClean="0"/>
              <a:t>-   17 -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6032764" y="7184780"/>
            <a:ext cx="396000" cy="3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" tIns="18000" rIns="18000" bIns="18000" rtlCol="0" anchor="ctr">
            <a:spAutoFit/>
          </a:bodyPr>
          <a:lstStyle/>
          <a:p>
            <a:pPr algn="ctr"/>
            <a:r>
              <a:rPr lang="de-DE" sz="3600" dirty="0" smtClean="0"/>
              <a:t>C</a:t>
            </a:r>
            <a:endParaRPr lang="de-DE" sz="3600" dirty="0"/>
          </a:p>
        </p:txBody>
      </p:sp>
      <p:sp>
        <p:nvSpPr>
          <p:cNvPr id="69" name="Textfeld 17"/>
          <p:cNvSpPr txBox="1"/>
          <p:nvPr/>
        </p:nvSpPr>
        <p:spPr>
          <a:xfrm rot="1350755">
            <a:off x="2670907" y="10127773"/>
            <a:ext cx="430887" cy="106327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Hgut_3_C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feld 17"/>
          <p:cNvSpPr txBox="1"/>
          <p:nvPr/>
        </p:nvSpPr>
        <p:spPr>
          <a:xfrm rot="1350755">
            <a:off x="2169159" y="10116177"/>
            <a:ext cx="430887" cy="107533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Hgut_3_B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feld 17"/>
          <p:cNvSpPr txBox="1"/>
          <p:nvPr/>
        </p:nvSpPr>
        <p:spPr>
          <a:xfrm rot="1350755">
            <a:off x="3600459" y="10160559"/>
            <a:ext cx="430887" cy="102919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Hgut_2_B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feld 17"/>
          <p:cNvSpPr txBox="1"/>
          <p:nvPr/>
        </p:nvSpPr>
        <p:spPr>
          <a:xfrm rot="1350755">
            <a:off x="3102891" y="10193158"/>
            <a:ext cx="430887" cy="995299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Hgut_2_A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feld 17"/>
          <p:cNvSpPr txBox="1"/>
          <p:nvPr/>
        </p:nvSpPr>
        <p:spPr>
          <a:xfrm rot="1350755">
            <a:off x="4052901" y="10091787"/>
            <a:ext cx="430887" cy="1135577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Hgut_2_C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feld 17"/>
          <p:cNvSpPr txBox="1"/>
          <p:nvPr/>
        </p:nvSpPr>
        <p:spPr>
          <a:xfrm rot="1350755">
            <a:off x="4462314" y="10171954"/>
            <a:ext cx="430887" cy="101734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Hgut_1_A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feld 17"/>
          <p:cNvSpPr txBox="1"/>
          <p:nvPr/>
        </p:nvSpPr>
        <p:spPr>
          <a:xfrm rot="1350755">
            <a:off x="4983474" y="9896776"/>
            <a:ext cx="430887" cy="132768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Hgut_1_B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feld 17"/>
          <p:cNvSpPr txBox="1"/>
          <p:nvPr/>
        </p:nvSpPr>
        <p:spPr>
          <a:xfrm rot="1350755">
            <a:off x="5442967" y="10046254"/>
            <a:ext cx="430887" cy="1184325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Hgut_1_C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551961" y="12241137"/>
            <a:ext cx="7275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Figure</a:t>
            </a:r>
            <a:r>
              <a:rPr lang="de-DE" sz="1200" b="1" dirty="0" smtClean="0"/>
              <a:t> </a:t>
            </a:r>
            <a:r>
              <a:rPr lang="de-DE" sz="1200" b="1" dirty="0" smtClean="0"/>
              <a:t>1B</a:t>
            </a:r>
            <a:r>
              <a:rPr lang="de-DE" sz="1200" b="1" dirty="0"/>
              <a:t>: </a:t>
            </a:r>
            <a:r>
              <a:rPr lang="de-DE" sz="1200" b="1" dirty="0" err="1"/>
              <a:t>Comparison</a:t>
            </a:r>
            <a:r>
              <a:rPr lang="de-DE" sz="1200" b="1" dirty="0"/>
              <a:t> </a:t>
            </a:r>
            <a:r>
              <a:rPr lang="de-DE" sz="1200" b="1" dirty="0" err="1"/>
              <a:t>between</a:t>
            </a:r>
            <a:r>
              <a:rPr lang="de-DE" sz="1200" b="1" dirty="0"/>
              <a:t> </a:t>
            </a:r>
            <a:r>
              <a:rPr lang="de-DE" sz="1200" b="1" dirty="0" err="1"/>
              <a:t>old</a:t>
            </a:r>
            <a:r>
              <a:rPr lang="de-DE" sz="1200" b="1" dirty="0"/>
              <a:t> </a:t>
            </a:r>
            <a:r>
              <a:rPr lang="de-DE" sz="1200" b="1" dirty="0" err="1"/>
              <a:t>and</a:t>
            </a:r>
            <a:r>
              <a:rPr lang="de-DE" sz="1200" b="1" dirty="0"/>
              <a:t> </a:t>
            </a:r>
            <a:r>
              <a:rPr lang="de-DE" sz="1200" b="1" dirty="0" err="1"/>
              <a:t>new</a:t>
            </a:r>
            <a:r>
              <a:rPr lang="de-DE" sz="1200" b="1" dirty="0"/>
              <a:t> </a:t>
            </a:r>
            <a:r>
              <a:rPr lang="de-DE" sz="1200" b="1" dirty="0" err="1"/>
              <a:t>worklfow</a:t>
            </a:r>
            <a:r>
              <a:rPr lang="de-DE" sz="1200" b="1" dirty="0"/>
              <a:t> for </a:t>
            </a:r>
            <a:r>
              <a:rPr lang="de-DE" sz="1200" b="1" dirty="0" err="1" smtClean="0"/>
              <a:t>fecal</a:t>
            </a:r>
            <a:r>
              <a:rPr lang="de-DE" sz="1200" b="1" dirty="0" smtClean="0"/>
              <a:t> samples.</a:t>
            </a:r>
            <a:endParaRPr lang="de-DE" sz="1200" b="1" dirty="0" smtClean="0"/>
          </a:p>
          <a:p>
            <a:r>
              <a:rPr lang="de-DE" sz="1200" dirty="0" err="1" smtClean="0"/>
              <a:t>For</a:t>
            </a:r>
            <a:r>
              <a:rPr lang="de-DE" sz="1200" dirty="0" smtClean="0"/>
              <a:t> protein </a:t>
            </a:r>
            <a:r>
              <a:rPr lang="de-DE" sz="1200" dirty="0" err="1" smtClean="0"/>
              <a:t>separation</a:t>
            </a:r>
            <a:r>
              <a:rPr lang="de-DE" sz="1200" dirty="0" smtClean="0"/>
              <a:t> a 12% SDS-PAGE with 1 mm </a:t>
            </a:r>
            <a:r>
              <a:rPr lang="de-DE" sz="1200" dirty="0" err="1" smtClean="0"/>
              <a:t>gel</a:t>
            </a:r>
            <a:r>
              <a:rPr lang="de-DE" sz="1200" dirty="0" smtClean="0"/>
              <a:t> </a:t>
            </a:r>
            <a:r>
              <a:rPr lang="de-DE" sz="1200" dirty="0" err="1" smtClean="0"/>
              <a:t>thickness</a:t>
            </a:r>
            <a:r>
              <a:rPr lang="de-DE" sz="1200" dirty="0" smtClean="0"/>
              <a:t> was </a:t>
            </a:r>
            <a:r>
              <a:rPr lang="de-DE" sz="1200" dirty="0" err="1" smtClean="0"/>
              <a:t>carried</a:t>
            </a:r>
            <a:r>
              <a:rPr lang="de-DE" sz="1200" dirty="0" smtClean="0"/>
              <a:t> out and </a:t>
            </a:r>
            <a:r>
              <a:rPr lang="de-DE" sz="1200" dirty="0" err="1" smtClean="0"/>
              <a:t>stained</a:t>
            </a:r>
            <a:r>
              <a:rPr lang="de-DE" sz="1200" dirty="0" smtClean="0"/>
              <a:t> with </a:t>
            </a:r>
            <a:r>
              <a:rPr lang="de-DE" sz="1200" dirty="0" err="1" smtClean="0"/>
              <a:t>colloidal</a:t>
            </a:r>
            <a:r>
              <a:rPr lang="de-DE" sz="1200" dirty="0" smtClean="0"/>
              <a:t> coomassie. Proteins </a:t>
            </a:r>
            <a:r>
              <a:rPr lang="de-DE" sz="1200" dirty="0" err="1" smtClean="0"/>
              <a:t>were</a:t>
            </a:r>
            <a:r>
              <a:rPr lang="de-DE" sz="1200" dirty="0" smtClean="0"/>
              <a:t> </a:t>
            </a:r>
            <a:r>
              <a:rPr lang="de-DE" sz="1200" dirty="0" err="1" smtClean="0"/>
              <a:t>extract</a:t>
            </a:r>
            <a:r>
              <a:rPr lang="de-DE" sz="1200" dirty="0" smtClean="0"/>
              <a:t> by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old</a:t>
            </a:r>
            <a:r>
              <a:rPr lang="de-DE" sz="1200" dirty="0" smtClean="0"/>
              <a:t> </a:t>
            </a:r>
            <a:r>
              <a:rPr lang="de-DE" sz="1200" dirty="0" err="1" smtClean="0"/>
              <a:t>workflow</a:t>
            </a:r>
            <a:r>
              <a:rPr lang="de-DE" sz="1200" dirty="0" smtClean="0"/>
              <a:t> (A)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recently</a:t>
            </a:r>
            <a:r>
              <a:rPr lang="de-DE" sz="1200" dirty="0" smtClean="0"/>
              <a:t> </a:t>
            </a:r>
            <a:r>
              <a:rPr lang="de-DE" sz="1200" dirty="0" err="1" smtClean="0"/>
              <a:t>established</a:t>
            </a:r>
            <a:r>
              <a:rPr lang="de-DE" sz="1200" dirty="0" smtClean="0"/>
              <a:t> </a:t>
            </a:r>
            <a:r>
              <a:rPr lang="de-DE" sz="1200" dirty="0" err="1" smtClean="0"/>
              <a:t>workflow</a:t>
            </a:r>
            <a:r>
              <a:rPr lang="de-DE" sz="1200" dirty="0" smtClean="0"/>
              <a:t> (B). </a:t>
            </a:r>
            <a:r>
              <a:rPr lang="de-DE" sz="1200" dirty="0" smtClean="0"/>
              <a:t>Peptide </a:t>
            </a:r>
            <a:r>
              <a:rPr lang="de-DE" sz="1200" dirty="0" err="1" smtClean="0"/>
              <a:t>electrophoresis</a:t>
            </a:r>
            <a:r>
              <a:rPr lang="de-DE" sz="1200" dirty="0" smtClean="0"/>
              <a:t> (C) </a:t>
            </a:r>
            <a:r>
              <a:rPr lang="de-DE" sz="1200" dirty="0" smtClean="0"/>
              <a:t>was </a:t>
            </a:r>
            <a:r>
              <a:rPr lang="de-DE" sz="1200" dirty="0" err="1" smtClean="0"/>
              <a:t>carried</a:t>
            </a:r>
            <a:r>
              <a:rPr lang="de-DE" sz="1200" dirty="0" smtClean="0"/>
              <a:t> </a:t>
            </a:r>
            <a:r>
              <a:rPr lang="de-DE" sz="1200" dirty="0" smtClean="0"/>
              <a:t>out after FASP </a:t>
            </a:r>
            <a:r>
              <a:rPr lang="de-DE" sz="1200" dirty="0" err="1" smtClean="0"/>
              <a:t>digest</a:t>
            </a:r>
            <a:r>
              <a:rPr lang="de-DE" sz="1200" dirty="0" smtClean="0"/>
              <a:t> </a:t>
            </a:r>
            <a:r>
              <a:rPr lang="de-DE" sz="1200" dirty="0" err="1" smtClean="0"/>
              <a:t>according</a:t>
            </a:r>
            <a:r>
              <a:rPr lang="de-DE" sz="1200" dirty="0" smtClean="0"/>
              <a:t> to </a:t>
            </a:r>
            <a:r>
              <a:rPr lang="de-DE" sz="1200" dirty="0" err="1" smtClean="0"/>
              <a:t>Schägger</a:t>
            </a:r>
            <a:r>
              <a:rPr lang="de-DE" sz="1200" dirty="0" smtClean="0"/>
              <a:t> (2006) </a:t>
            </a:r>
            <a:r>
              <a:rPr lang="de-DE" sz="1200" dirty="0" err="1" smtClean="0"/>
              <a:t>using</a:t>
            </a:r>
            <a:r>
              <a:rPr lang="de-DE" sz="1200" dirty="0" smtClean="0"/>
              <a:t> a 10% and a 16%  </a:t>
            </a:r>
            <a:r>
              <a:rPr lang="de-DE" sz="1200" dirty="0" err="1" smtClean="0"/>
              <a:t>acrylamide</a:t>
            </a:r>
            <a:r>
              <a:rPr lang="de-DE" sz="1200" dirty="0" smtClean="0"/>
              <a:t> gel. </a:t>
            </a:r>
            <a:r>
              <a:rPr lang="de-DE" sz="1200" b="1" dirty="0" smtClean="0"/>
              <a:t>(STD)</a:t>
            </a:r>
            <a:r>
              <a:rPr lang="de-DE" sz="1200" dirty="0" smtClean="0"/>
              <a:t> </a:t>
            </a:r>
            <a:r>
              <a:rPr lang="de-DE" sz="1200" dirty="0" err="1" smtClean="0"/>
              <a:t>molecular</a:t>
            </a:r>
            <a:r>
              <a:rPr lang="de-DE" sz="1200" dirty="0" smtClean="0"/>
              <a:t> </a:t>
            </a:r>
            <a:r>
              <a:rPr lang="de-DE" sz="1200" dirty="0" err="1" smtClean="0"/>
              <a:t>weight</a:t>
            </a:r>
            <a:r>
              <a:rPr lang="de-DE" sz="1200" dirty="0" smtClean="0"/>
              <a:t> </a:t>
            </a:r>
            <a:r>
              <a:rPr lang="de-DE" sz="1200" dirty="0" err="1" smtClean="0"/>
              <a:t>standard</a:t>
            </a:r>
            <a:r>
              <a:rPr lang="de-DE" sz="1200" dirty="0" smtClean="0"/>
              <a:t>; </a:t>
            </a:r>
            <a:r>
              <a:rPr lang="de-DE" sz="1200" b="1" dirty="0"/>
              <a:t>(</a:t>
            </a:r>
            <a:r>
              <a:rPr lang="de-DE" sz="1200" b="1" dirty="0" err="1"/>
              <a:t>Hgut</a:t>
            </a:r>
            <a:r>
              <a:rPr lang="de-DE" sz="1200" b="1" dirty="0"/>
              <a:t> </a:t>
            </a:r>
            <a:r>
              <a:rPr lang="de-DE" sz="1200" b="1" dirty="0" smtClean="0"/>
              <a:t>1-3)</a:t>
            </a:r>
            <a:r>
              <a:rPr lang="de-DE" sz="1200" dirty="0" smtClean="0"/>
              <a:t> 100 µg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smtClean="0"/>
              <a:t>human </a:t>
            </a:r>
            <a:r>
              <a:rPr lang="de-DE" sz="1200" dirty="0" err="1" smtClean="0"/>
              <a:t>fecal</a:t>
            </a:r>
            <a:r>
              <a:rPr lang="de-DE" sz="1200" dirty="0" smtClean="0"/>
              <a:t> </a:t>
            </a:r>
            <a:r>
              <a:rPr lang="de-DE" sz="1200" dirty="0" smtClean="0"/>
              <a:t>sample 1-3 resp. 90 µg </a:t>
            </a:r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 err="1" smtClean="0"/>
              <a:t>peptide</a:t>
            </a:r>
            <a:r>
              <a:rPr lang="de-DE" sz="1200" dirty="0" smtClean="0"/>
              <a:t> </a:t>
            </a:r>
            <a:r>
              <a:rPr lang="de-DE" sz="1200" dirty="0" err="1" smtClean="0"/>
              <a:t>electrophoresis</a:t>
            </a:r>
            <a:r>
              <a:rPr lang="de-DE" sz="1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550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2" descr="\\AFS\.urz.uni-magdeburg.de\home\ivt\common\BPT\proteomics\Projekte\Vergleich_FASP_NeuVsAlt\Gelbilder\SDS_neuesProt_2017.07.20_Umwelt_Erde1-3_Kompost4-6_Klär7-9.TIF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8" t="31681" r="5165" b="4976"/>
          <a:stretch/>
        </p:blipFill>
        <p:spPr bwMode="auto">
          <a:xfrm flipH="1">
            <a:off x="1404000" y="4333782"/>
            <a:ext cx="4680000" cy="285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\\AFS\.urz.uni-magdeburg.de\home\ivt\common\BPT\proteomics\Projekte\Vergleich_FASP_NeuVsAlt\Gelbilder\Peptid-GE_2017.07.13_Umwelt_Erde1-3_Kompost4-6_Klär7-9.TIF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" t="27877" r="4156" b="5702"/>
          <a:stretch/>
        </p:blipFill>
        <p:spPr bwMode="auto">
          <a:xfrm>
            <a:off x="1418992" y="7272585"/>
            <a:ext cx="4680000" cy="2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\\AFS\.urz.uni-magdeburg.de\home\ivt\common\BPT\proteomics\Projekte\Vergleich_FASP_NeuVsAlt\2017.07.11_Umwelt_Erde1-3_Kompost4-6_Kläranlage7-9.TIF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0" t="26701" r="4403" b="5223"/>
          <a:stretch/>
        </p:blipFill>
        <p:spPr bwMode="auto">
          <a:xfrm>
            <a:off x="1404000" y="1260000"/>
            <a:ext cx="4680000" cy="296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feld 17"/>
          <p:cNvSpPr txBox="1"/>
          <p:nvPr/>
        </p:nvSpPr>
        <p:spPr>
          <a:xfrm rot="1350755">
            <a:off x="1678254" y="-190621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STD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feld 17"/>
          <p:cNvSpPr txBox="1"/>
          <p:nvPr/>
        </p:nvSpPr>
        <p:spPr>
          <a:xfrm rot="1350755">
            <a:off x="2151622" y="-147589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Soil</a:t>
            </a:r>
            <a:r>
              <a:rPr lang="de-DE" sz="1600" dirty="0" err="1">
                <a:latin typeface="Arial" pitchFamily="34" charset="0"/>
                <a:cs typeface="Arial" pitchFamily="34" charset="0"/>
              </a:rPr>
              <a:t>_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feld 17"/>
          <p:cNvSpPr txBox="1"/>
          <p:nvPr/>
        </p:nvSpPr>
        <p:spPr>
          <a:xfrm rot="1350755">
            <a:off x="3048493" y="-159165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Soil_C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feld 17"/>
          <p:cNvSpPr txBox="1"/>
          <p:nvPr/>
        </p:nvSpPr>
        <p:spPr>
          <a:xfrm rot="1350755">
            <a:off x="2597058" y="-159165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Soil</a:t>
            </a:r>
            <a:r>
              <a:rPr lang="de-DE" sz="1600" dirty="0" err="1">
                <a:latin typeface="Arial" pitchFamily="34" charset="0"/>
                <a:cs typeface="Arial" pitchFamily="34" charset="0"/>
              </a:rPr>
              <a:t>_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feld 17"/>
          <p:cNvSpPr txBox="1"/>
          <p:nvPr/>
        </p:nvSpPr>
        <p:spPr>
          <a:xfrm rot="1350755">
            <a:off x="3983187" y="-142245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err="1">
                <a:latin typeface="Arial" pitchFamily="34" charset="0"/>
                <a:cs typeface="Arial" pitchFamily="34" charset="0"/>
              </a:rPr>
              <a:t>Compost</a:t>
            </a:r>
            <a:r>
              <a:rPr lang="de-DE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feld 17"/>
          <p:cNvSpPr txBox="1"/>
          <p:nvPr/>
        </p:nvSpPr>
        <p:spPr>
          <a:xfrm rot="1350755">
            <a:off x="3507721" y="-159165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Compost_A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feld 17"/>
          <p:cNvSpPr txBox="1"/>
          <p:nvPr/>
        </p:nvSpPr>
        <p:spPr>
          <a:xfrm rot="1350755">
            <a:off x="4448821" y="-159165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err="1">
                <a:latin typeface="Arial" pitchFamily="34" charset="0"/>
                <a:cs typeface="Arial" pitchFamily="34" charset="0"/>
              </a:rPr>
              <a:t>Compost</a:t>
            </a:r>
            <a:r>
              <a:rPr lang="de-DE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>
                <a:latin typeface="Arial" pitchFamily="34" charset="0"/>
                <a:cs typeface="Arial" pitchFamily="34" charset="0"/>
              </a:rPr>
              <a:t>_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feld 17"/>
          <p:cNvSpPr txBox="1"/>
          <p:nvPr/>
        </p:nvSpPr>
        <p:spPr>
          <a:xfrm rot="1350755">
            <a:off x="4965529" y="-415694"/>
            <a:ext cx="430887" cy="172993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WWTP_A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feld 17"/>
          <p:cNvSpPr txBox="1"/>
          <p:nvPr/>
        </p:nvSpPr>
        <p:spPr>
          <a:xfrm rot="1350755">
            <a:off x="5369181" y="-260611"/>
            <a:ext cx="430887" cy="155901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WWTP_B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1043608" y="4393575"/>
            <a:ext cx="432048" cy="2359620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r>
              <a:rPr lang="de-DE" sz="800" dirty="0" smtClean="0"/>
              <a:t> &lt;</a:t>
            </a:r>
            <a:r>
              <a:rPr lang="de-DE" sz="800" dirty="0" err="1"/>
              <a:t>kDa</a:t>
            </a:r>
            <a:r>
              <a:rPr lang="de-DE" sz="800" dirty="0"/>
              <a:t>&gt;</a:t>
            </a:r>
          </a:p>
          <a:p>
            <a:r>
              <a:rPr lang="de-DE" sz="800" dirty="0" smtClean="0"/>
              <a:t>- 180 -</a:t>
            </a:r>
          </a:p>
          <a:p>
            <a:r>
              <a:rPr lang="de-DE" sz="800" dirty="0" smtClean="0"/>
              <a:t>- </a:t>
            </a:r>
            <a:r>
              <a:rPr lang="de-DE" sz="800" dirty="0" smtClean="0"/>
              <a:t>130 -</a:t>
            </a:r>
          </a:p>
          <a:p>
            <a:r>
              <a:rPr lang="de-DE" sz="800" dirty="0" smtClean="0"/>
              <a:t>-   95 -</a:t>
            </a:r>
          </a:p>
          <a:p>
            <a:pPr>
              <a:spcBef>
                <a:spcPts val="400"/>
              </a:spcBef>
            </a:pPr>
            <a:r>
              <a:rPr lang="de-DE" sz="800" dirty="0" smtClean="0">
                <a:solidFill>
                  <a:srgbClr val="FF0000"/>
                </a:solidFill>
              </a:rPr>
              <a:t>-   72 - </a:t>
            </a:r>
          </a:p>
          <a:p>
            <a:pPr>
              <a:spcBef>
                <a:spcPts val="900"/>
              </a:spcBef>
            </a:pPr>
            <a:r>
              <a:rPr lang="de-DE" sz="800" dirty="0" smtClean="0"/>
              <a:t>-   55 -</a:t>
            </a:r>
          </a:p>
          <a:p>
            <a:pPr>
              <a:spcBef>
                <a:spcPts val="800"/>
              </a:spcBef>
            </a:pPr>
            <a:r>
              <a:rPr lang="de-DE" sz="800" dirty="0" smtClean="0"/>
              <a:t>-   43 -</a:t>
            </a:r>
          </a:p>
          <a:p>
            <a:pPr>
              <a:spcBef>
                <a:spcPts val="1500"/>
              </a:spcBef>
            </a:pPr>
            <a:r>
              <a:rPr lang="de-DE" sz="800" dirty="0" smtClean="0"/>
              <a:t>-   34 -</a:t>
            </a:r>
          </a:p>
          <a:p>
            <a:pPr>
              <a:spcBef>
                <a:spcPts val="1400"/>
              </a:spcBef>
            </a:pPr>
            <a:r>
              <a:rPr lang="de-DE" sz="800" dirty="0" smtClean="0"/>
              <a:t>-   26 -</a:t>
            </a:r>
          </a:p>
          <a:p>
            <a:pPr>
              <a:spcBef>
                <a:spcPts val="3800"/>
              </a:spcBef>
            </a:pPr>
            <a:r>
              <a:rPr lang="de-DE" sz="800" dirty="0" smtClean="0"/>
              <a:t>-   17 -</a:t>
            </a:r>
          </a:p>
        </p:txBody>
      </p:sp>
      <p:sp>
        <p:nvSpPr>
          <p:cNvPr id="96" name="Textfeld 17"/>
          <p:cNvSpPr txBox="1"/>
          <p:nvPr/>
        </p:nvSpPr>
        <p:spPr>
          <a:xfrm rot="1350755">
            <a:off x="1153307" y="10398020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STD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Textfeld 17"/>
          <p:cNvSpPr txBox="1"/>
          <p:nvPr/>
        </p:nvSpPr>
        <p:spPr>
          <a:xfrm rot="1350755">
            <a:off x="1636289" y="10369549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err="1">
                <a:latin typeface="Arial" pitchFamily="34" charset="0"/>
                <a:cs typeface="Arial" pitchFamily="34" charset="0"/>
              </a:rPr>
              <a:t>Soil_A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feld 17"/>
          <p:cNvSpPr txBox="1"/>
          <p:nvPr/>
        </p:nvSpPr>
        <p:spPr>
          <a:xfrm rot="1350755">
            <a:off x="5271442" y="10363839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WWTP_C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feld 17"/>
          <p:cNvSpPr txBox="1"/>
          <p:nvPr/>
        </p:nvSpPr>
        <p:spPr>
          <a:xfrm rot="1350755">
            <a:off x="2570176" y="10359969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Soil_C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Textfeld 17"/>
          <p:cNvSpPr txBox="1"/>
          <p:nvPr/>
        </p:nvSpPr>
        <p:spPr>
          <a:xfrm rot="1350755">
            <a:off x="2101540" y="10363840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Soil_B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Textfeld 17"/>
          <p:cNvSpPr txBox="1"/>
          <p:nvPr/>
        </p:nvSpPr>
        <p:spPr>
          <a:xfrm rot="1350755">
            <a:off x="3476835" y="10369548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Compost_B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Textfeld 17"/>
          <p:cNvSpPr txBox="1"/>
          <p:nvPr/>
        </p:nvSpPr>
        <p:spPr>
          <a:xfrm rot="1350755">
            <a:off x="3033016" y="10363840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Compost_A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Textfeld 17"/>
          <p:cNvSpPr txBox="1"/>
          <p:nvPr/>
        </p:nvSpPr>
        <p:spPr>
          <a:xfrm rot="1229740">
            <a:off x="3951539" y="10332488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Compost_C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feld 17"/>
          <p:cNvSpPr txBox="1"/>
          <p:nvPr/>
        </p:nvSpPr>
        <p:spPr>
          <a:xfrm rot="1350755">
            <a:off x="4385649" y="10366898"/>
            <a:ext cx="430887" cy="1359765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WWTP_A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feld 17"/>
          <p:cNvSpPr txBox="1"/>
          <p:nvPr/>
        </p:nvSpPr>
        <p:spPr>
          <a:xfrm rot="1350755">
            <a:off x="4811711" y="10335206"/>
            <a:ext cx="430887" cy="155901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r"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WWTP_B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8" name="Gerade Verbindung 107"/>
          <p:cNvCxnSpPr/>
          <p:nvPr/>
        </p:nvCxnSpPr>
        <p:spPr>
          <a:xfrm>
            <a:off x="1904346" y="1208329"/>
            <a:ext cx="21735" cy="9180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108"/>
          <p:cNvCxnSpPr/>
          <p:nvPr/>
        </p:nvCxnSpPr>
        <p:spPr>
          <a:xfrm rot="5400000">
            <a:off x="954541" y="5813645"/>
            <a:ext cx="9180000" cy="536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109"/>
          <p:cNvCxnSpPr/>
          <p:nvPr/>
        </p:nvCxnSpPr>
        <p:spPr>
          <a:xfrm rot="5400000">
            <a:off x="-2251762" y="5814999"/>
            <a:ext cx="9180000" cy="14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10"/>
          <p:cNvCxnSpPr/>
          <p:nvPr/>
        </p:nvCxnSpPr>
        <p:spPr>
          <a:xfrm rot="5400000">
            <a:off x="492931" y="5813428"/>
            <a:ext cx="9180000" cy="329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111"/>
          <p:cNvCxnSpPr/>
          <p:nvPr/>
        </p:nvCxnSpPr>
        <p:spPr>
          <a:xfrm rot="5400000">
            <a:off x="-1794826" y="5808238"/>
            <a:ext cx="9180000" cy="1135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112"/>
          <p:cNvCxnSpPr/>
          <p:nvPr/>
        </p:nvCxnSpPr>
        <p:spPr>
          <a:xfrm rot="5400000">
            <a:off x="-1334586" y="5812145"/>
            <a:ext cx="9180000" cy="585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113"/>
          <p:cNvCxnSpPr/>
          <p:nvPr/>
        </p:nvCxnSpPr>
        <p:spPr>
          <a:xfrm rot="16200000" flipH="1">
            <a:off x="-863099" y="5850790"/>
            <a:ext cx="9180000" cy="29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114"/>
          <p:cNvCxnSpPr/>
          <p:nvPr/>
        </p:nvCxnSpPr>
        <p:spPr>
          <a:xfrm rot="5400000">
            <a:off x="-386149" y="5811672"/>
            <a:ext cx="9180000" cy="4481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115"/>
          <p:cNvCxnSpPr/>
          <p:nvPr/>
        </p:nvCxnSpPr>
        <p:spPr>
          <a:xfrm rot="5400000">
            <a:off x="63255" y="5813681"/>
            <a:ext cx="9180000" cy="46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17"/>
          <p:cNvSpPr txBox="1"/>
          <p:nvPr/>
        </p:nvSpPr>
        <p:spPr>
          <a:xfrm rot="1350755">
            <a:off x="5833831" y="-142245"/>
            <a:ext cx="430887" cy="1440000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WWTP_C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Straight Connector 92"/>
          <p:cNvCxnSpPr/>
          <p:nvPr/>
        </p:nvCxnSpPr>
        <p:spPr>
          <a:xfrm rot="5400000">
            <a:off x="1148377" y="551984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92"/>
          <p:cNvCxnSpPr/>
          <p:nvPr/>
        </p:nvCxnSpPr>
        <p:spPr>
          <a:xfrm rot="5400000">
            <a:off x="3925042" y="603628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92"/>
          <p:cNvCxnSpPr/>
          <p:nvPr/>
        </p:nvCxnSpPr>
        <p:spPr>
          <a:xfrm rot="5400000">
            <a:off x="3436434" y="585816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92"/>
          <p:cNvCxnSpPr/>
          <p:nvPr/>
        </p:nvCxnSpPr>
        <p:spPr>
          <a:xfrm rot="5400000">
            <a:off x="4362282" y="57253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92"/>
          <p:cNvCxnSpPr/>
          <p:nvPr/>
        </p:nvCxnSpPr>
        <p:spPr>
          <a:xfrm rot="5400000">
            <a:off x="4803320" y="571786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92"/>
          <p:cNvCxnSpPr/>
          <p:nvPr/>
        </p:nvCxnSpPr>
        <p:spPr>
          <a:xfrm rot="5400000">
            <a:off x="5255595" y="579386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92"/>
          <p:cNvCxnSpPr/>
          <p:nvPr/>
        </p:nvCxnSpPr>
        <p:spPr>
          <a:xfrm rot="5400000">
            <a:off x="5748005" y="568362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92"/>
          <p:cNvCxnSpPr/>
          <p:nvPr/>
        </p:nvCxnSpPr>
        <p:spPr>
          <a:xfrm rot="5400000">
            <a:off x="2977252" y="572594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92"/>
          <p:cNvCxnSpPr/>
          <p:nvPr/>
        </p:nvCxnSpPr>
        <p:spPr>
          <a:xfrm rot="5400000">
            <a:off x="1612134" y="57361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92"/>
          <p:cNvCxnSpPr/>
          <p:nvPr/>
        </p:nvCxnSpPr>
        <p:spPr>
          <a:xfrm rot="5400000">
            <a:off x="2063447" y="59437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92"/>
          <p:cNvCxnSpPr/>
          <p:nvPr/>
        </p:nvCxnSpPr>
        <p:spPr>
          <a:xfrm rot="5400000">
            <a:off x="2515241" y="59266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92"/>
          <p:cNvCxnSpPr/>
          <p:nvPr/>
        </p:nvCxnSpPr>
        <p:spPr>
          <a:xfrm rot="5400000">
            <a:off x="766381" y="1064871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92"/>
          <p:cNvCxnSpPr/>
          <p:nvPr/>
        </p:nvCxnSpPr>
        <p:spPr>
          <a:xfrm rot="5400000">
            <a:off x="3543046" y="10700361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92"/>
          <p:cNvCxnSpPr/>
          <p:nvPr/>
        </p:nvCxnSpPr>
        <p:spPr>
          <a:xfrm rot="5400000">
            <a:off x="3054438" y="1068254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92"/>
          <p:cNvCxnSpPr/>
          <p:nvPr/>
        </p:nvCxnSpPr>
        <p:spPr>
          <a:xfrm rot="5400000">
            <a:off x="3980286" y="10669270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92"/>
          <p:cNvCxnSpPr/>
          <p:nvPr/>
        </p:nvCxnSpPr>
        <p:spPr>
          <a:xfrm rot="5400000">
            <a:off x="4421324" y="1066851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92"/>
          <p:cNvCxnSpPr/>
          <p:nvPr/>
        </p:nvCxnSpPr>
        <p:spPr>
          <a:xfrm rot="5400000">
            <a:off x="4873599" y="10676119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92"/>
          <p:cNvCxnSpPr/>
          <p:nvPr/>
        </p:nvCxnSpPr>
        <p:spPr>
          <a:xfrm rot="5400000">
            <a:off x="5366009" y="10665095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92"/>
          <p:cNvCxnSpPr/>
          <p:nvPr/>
        </p:nvCxnSpPr>
        <p:spPr>
          <a:xfrm rot="5400000">
            <a:off x="2595256" y="10669327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92"/>
          <p:cNvCxnSpPr/>
          <p:nvPr/>
        </p:nvCxnSpPr>
        <p:spPr>
          <a:xfrm rot="5400000">
            <a:off x="1230138" y="10670352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92"/>
          <p:cNvCxnSpPr/>
          <p:nvPr/>
        </p:nvCxnSpPr>
        <p:spPr>
          <a:xfrm rot="5400000">
            <a:off x="1681451" y="10691112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92"/>
          <p:cNvCxnSpPr/>
          <p:nvPr/>
        </p:nvCxnSpPr>
        <p:spPr>
          <a:xfrm rot="5400000">
            <a:off x="2133245" y="10689400"/>
            <a:ext cx="909922" cy="37182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 Verbindung 143"/>
          <p:cNvCxnSpPr/>
          <p:nvPr/>
        </p:nvCxnSpPr>
        <p:spPr>
          <a:xfrm rot="5400000">
            <a:off x="1430242" y="5812507"/>
            <a:ext cx="9180000" cy="281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feld 145"/>
          <p:cNvSpPr txBox="1"/>
          <p:nvPr/>
        </p:nvSpPr>
        <p:spPr>
          <a:xfrm>
            <a:off x="1043608" y="7256716"/>
            <a:ext cx="432048" cy="1995418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r>
              <a:rPr lang="de-DE" sz="800" dirty="0" smtClean="0"/>
              <a:t> &lt;</a:t>
            </a:r>
            <a:r>
              <a:rPr lang="de-DE" sz="800" dirty="0" err="1"/>
              <a:t>kDa</a:t>
            </a:r>
            <a:r>
              <a:rPr lang="de-DE" sz="800" dirty="0"/>
              <a:t>&gt;</a:t>
            </a:r>
          </a:p>
          <a:p>
            <a:r>
              <a:rPr lang="de-DE" sz="800" dirty="0" smtClean="0"/>
              <a:t>- </a:t>
            </a:r>
            <a:r>
              <a:rPr lang="de-DE" sz="800" dirty="0" smtClean="0"/>
              <a:t>180 -</a:t>
            </a:r>
          </a:p>
          <a:p>
            <a:r>
              <a:rPr lang="de-DE" sz="800" dirty="0" smtClean="0"/>
              <a:t>- 130 -</a:t>
            </a:r>
          </a:p>
          <a:p>
            <a:r>
              <a:rPr lang="de-DE" sz="800" dirty="0" smtClean="0"/>
              <a:t>-   95 -</a:t>
            </a:r>
          </a:p>
          <a:p>
            <a:r>
              <a:rPr lang="de-DE" sz="800" dirty="0" smtClean="0">
                <a:solidFill>
                  <a:srgbClr val="FF0000"/>
                </a:solidFill>
              </a:rPr>
              <a:t>-   72 - </a:t>
            </a:r>
          </a:p>
          <a:p>
            <a:pPr>
              <a:spcBef>
                <a:spcPts val="600"/>
              </a:spcBef>
            </a:pPr>
            <a:r>
              <a:rPr lang="de-DE" sz="800" dirty="0" smtClean="0"/>
              <a:t>-   55 -</a:t>
            </a:r>
          </a:p>
          <a:p>
            <a:r>
              <a:rPr lang="de-DE" sz="800" dirty="0" smtClean="0"/>
              <a:t>-   43 -</a:t>
            </a:r>
          </a:p>
          <a:p>
            <a:pPr>
              <a:spcBef>
                <a:spcPts val="100"/>
              </a:spcBef>
            </a:pPr>
            <a:r>
              <a:rPr lang="de-DE" sz="800" dirty="0" smtClean="0"/>
              <a:t>-   34 -</a:t>
            </a:r>
          </a:p>
          <a:p>
            <a:pPr>
              <a:spcBef>
                <a:spcPts val="200"/>
              </a:spcBef>
            </a:pPr>
            <a:r>
              <a:rPr lang="de-DE" sz="800" dirty="0" smtClean="0"/>
              <a:t>-   26 -</a:t>
            </a:r>
          </a:p>
          <a:p>
            <a:pPr>
              <a:spcBef>
                <a:spcPts val="1700"/>
              </a:spcBef>
            </a:pPr>
            <a:r>
              <a:rPr lang="de-DE" sz="800" dirty="0" smtClean="0"/>
              <a:t>-   17 -</a:t>
            </a:r>
          </a:p>
          <a:p>
            <a:pPr>
              <a:spcBef>
                <a:spcPts val="2400"/>
              </a:spcBef>
            </a:pPr>
            <a:r>
              <a:rPr lang="de-DE" sz="800" dirty="0" smtClean="0"/>
              <a:t>-   10 -</a:t>
            </a:r>
          </a:p>
        </p:txBody>
      </p:sp>
      <p:sp>
        <p:nvSpPr>
          <p:cNvPr id="162" name="Textfeld 161"/>
          <p:cNvSpPr txBox="1"/>
          <p:nvPr/>
        </p:nvSpPr>
        <p:spPr>
          <a:xfrm rot="5400000">
            <a:off x="5448049" y="5560142"/>
            <a:ext cx="191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12% SDS-PAGE</a:t>
            </a:r>
          </a:p>
          <a:p>
            <a:r>
              <a:rPr lang="de-DE" dirty="0" smtClean="0"/>
              <a:t> (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/>
              <a:t>worklfow</a:t>
            </a:r>
            <a:r>
              <a:rPr lang="de-DE" dirty="0"/>
              <a:t>)</a:t>
            </a:r>
            <a:endParaRPr lang="de-DE" dirty="0"/>
          </a:p>
        </p:txBody>
      </p:sp>
      <p:sp>
        <p:nvSpPr>
          <p:cNvPr id="164" name="Textfeld 163"/>
          <p:cNvSpPr txBox="1"/>
          <p:nvPr/>
        </p:nvSpPr>
        <p:spPr>
          <a:xfrm rot="5400000">
            <a:off x="5868142" y="7865196"/>
            <a:ext cx="749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10% +</a:t>
            </a:r>
            <a:endParaRPr lang="de-DE" dirty="0"/>
          </a:p>
        </p:txBody>
      </p:sp>
      <p:sp>
        <p:nvSpPr>
          <p:cNvPr id="165" name="Textfeld 164"/>
          <p:cNvSpPr txBox="1"/>
          <p:nvPr/>
        </p:nvSpPr>
        <p:spPr>
          <a:xfrm rot="5400000">
            <a:off x="4702953" y="9667666"/>
            <a:ext cx="3143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16% Peptide electrophoresis</a:t>
            </a:r>
            <a:endParaRPr lang="de-DE" dirty="0"/>
          </a:p>
        </p:txBody>
      </p:sp>
      <p:sp>
        <p:nvSpPr>
          <p:cNvPr id="64" name="Textfeld 63"/>
          <p:cNvSpPr txBox="1"/>
          <p:nvPr/>
        </p:nvSpPr>
        <p:spPr>
          <a:xfrm>
            <a:off x="6041795" y="1252406"/>
            <a:ext cx="396000" cy="3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" tIns="18000" rIns="18000" bIns="18000" rtlCol="0" anchor="ctr">
            <a:spAutoFit/>
          </a:bodyPr>
          <a:lstStyle/>
          <a:p>
            <a:pPr algn="ctr"/>
            <a:r>
              <a:rPr lang="de-DE" sz="3600" dirty="0" smtClean="0"/>
              <a:t>A</a:t>
            </a:r>
            <a:endParaRPr lang="de-DE" sz="3600" dirty="0"/>
          </a:p>
        </p:txBody>
      </p:sp>
      <p:sp>
        <p:nvSpPr>
          <p:cNvPr id="65" name="Textfeld 64"/>
          <p:cNvSpPr txBox="1"/>
          <p:nvPr/>
        </p:nvSpPr>
        <p:spPr>
          <a:xfrm>
            <a:off x="6098992" y="4333782"/>
            <a:ext cx="396000" cy="3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" tIns="18000" rIns="18000" bIns="18000" rtlCol="0" anchor="ctr">
            <a:spAutoFit/>
          </a:bodyPr>
          <a:lstStyle/>
          <a:p>
            <a:pPr algn="ctr"/>
            <a:r>
              <a:rPr lang="de-DE" sz="3600" dirty="0" smtClean="0"/>
              <a:t>B</a:t>
            </a:r>
            <a:endParaRPr lang="de-DE" sz="3600" dirty="0"/>
          </a:p>
        </p:txBody>
      </p:sp>
      <p:sp>
        <p:nvSpPr>
          <p:cNvPr id="67" name="Textfeld 66"/>
          <p:cNvSpPr txBox="1"/>
          <p:nvPr/>
        </p:nvSpPr>
        <p:spPr>
          <a:xfrm rot="5400000">
            <a:off x="5565775" y="2374573"/>
            <a:ext cx="1666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12% SDS-PAGE </a:t>
            </a:r>
          </a:p>
          <a:p>
            <a:r>
              <a:rPr lang="de-DE" dirty="0" smtClean="0"/>
              <a:t>(</a:t>
            </a:r>
            <a:r>
              <a:rPr lang="de-DE" dirty="0" err="1" smtClean="0"/>
              <a:t>old</a:t>
            </a:r>
            <a:r>
              <a:rPr lang="de-DE" dirty="0" smtClean="0"/>
              <a:t> </a:t>
            </a:r>
            <a:r>
              <a:rPr lang="de-DE" dirty="0" err="1"/>
              <a:t>worklfow</a:t>
            </a:r>
            <a:r>
              <a:rPr lang="de-DE" dirty="0"/>
              <a:t>)</a:t>
            </a:r>
            <a:endParaRPr lang="de-DE" dirty="0"/>
          </a:p>
        </p:txBody>
      </p:sp>
      <p:sp>
        <p:nvSpPr>
          <p:cNvPr id="70" name="Textfeld 69"/>
          <p:cNvSpPr txBox="1"/>
          <p:nvPr/>
        </p:nvSpPr>
        <p:spPr>
          <a:xfrm>
            <a:off x="1043608" y="1439937"/>
            <a:ext cx="432048" cy="2564805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r>
              <a:rPr lang="de-DE" sz="800" dirty="0" smtClean="0"/>
              <a:t> &lt;</a:t>
            </a:r>
            <a:r>
              <a:rPr lang="de-DE" sz="800" dirty="0" err="1"/>
              <a:t>kDa</a:t>
            </a:r>
            <a:r>
              <a:rPr lang="de-DE" sz="800" dirty="0"/>
              <a:t>&gt;</a:t>
            </a:r>
          </a:p>
          <a:p>
            <a:r>
              <a:rPr lang="de-DE" sz="800" dirty="0" smtClean="0"/>
              <a:t>- 180 -</a:t>
            </a:r>
          </a:p>
          <a:p>
            <a:r>
              <a:rPr lang="de-DE" sz="800" dirty="0" smtClean="0"/>
              <a:t>- </a:t>
            </a:r>
            <a:r>
              <a:rPr lang="de-DE" sz="800" dirty="0" smtClean="0"/>
              <a:t>130 -</a:t>
            </a:r>
          </a:p>
          <a:p>
            <a:pPr>
              <a:spcBef>
                <a:spcPts val="200"/>
              </a:spcBef>
            </a:pPr>
            <a:r>
              <a:rPr lang="de-DE" sz="800" dirty="0" smtClean="0"/>
              <a:t>-   95 -</a:t>
            </a:r>
          </a:p>
          <a:p>
            <a:pPr>
              <a:spcBef>
                <a:spcPts val="400"/>
              </a:spcBef>
            </a:pPr>
            <a:r>
              <a:rPr lang="de-DE" sz="800" dirty="0" smtClean="0">
                <a:solidFill>
                  <a:srgbClr val="FF0000"/>
                </a:solidFill>
              </a:rPr>
              <a:t>-   72 - </a:t>
            </a:r>
          </a:p>
          <a:p>
            <a:pPr>
              <a:spcBef>
                <a:spcPts val="1100"/>
              </a:spcBef>
            </a:pPr>
            <a:r>
              <a:rPr lang="de-DE" sz="800" dirty="0" smtClean="0"/>
              <a:t>-   55 -</a:t>
            </a:r>
          </a:p>
          <a:p>
            <a:pPr>
              <a:spcBef>
                <a:spcPts val="1000"/>
              </a:spcBef>
            </a:pPr>
            <a:r>
              <a:rPr lang="de-DE" sz="800" dirty="0" smtClean="0"/>
              <a:t>-   43 -</a:t>
            </a:r>
          </a:p>
          <a:p>
            <a:pPr>
              <a:spcBef>
                <a:spcPts val="1500"/>
              </a:spcBef>
            </a:pPr>
            <a:r>
              <a:rPr lang="de-DE" sz="800" dirty="0" smtClean="0"/>
              <a:t>-   34 -</a:t>
            </a:r>
          </a:p>
          <a:p>
            <a:pPr>
              <a:spcBef>
                <a:spcPts val="1800"/>
              </a:spcBef>
            </a:pPr>
            <a:r>
              <a:rPr lang="de-DE" sz="800" dirty="0" smtClean="0"/>
              <a:t>-   26 -</a:t>
            </a:r>
          </a:p>
          <a:p>
            <a:pPr>
              <a:spcBef>
                <a:spcPts val="4400"/>
              </a:spcBef>
            </a:pPr>
            <a:r>
              <a:rPr lang="de-DE" sz="800" dirty="0" smtClean="0"/>
              <a:t>-   17 -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6031659" y="7272585"/>
            <a:ext cx="396000" cy="39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" tIns="18000" rIns="18000" bIns="18000" rtlCol="0" anchor="ctr">
            <a:spAutoFit/>
          </a:bodyPr>
          <a:lstStyle/>
          <a:p>
            <a:pPr algn="ctr"/>
            <a:r>
              <a:rPr lang="de-DE" sz="3600" dirty="0" smtClean="0"/>
              <a:t>C</a:t>
            </a:r>
            <a:endParaRPr lang="de-DE" sz="3600" dirty="0"/>
          </a:p>
        </p:txBody>
      </p:sp>
      <p:sp>
        <p:nvSpPr>
          <p:cNvPr id="69" name="Textfeld 68"/>
          <p:cNvSpPr txBox="1"/>
          <p:nvPr/>
        </p:nvSpPr>
        <p:spPr>
          <a:xfrm>
            <a:off x="551961" y="12241137"/>
            <a:ext cx="7275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Figure</a:t>
            </a:r>
            <a:r>
              <a:rPr lang="de-DE" sz="1200" b="1" dirty="0" smtClean="0"/>
              <a:t> </a:t>
            </a:r>
            <a:r>
              <a:rPr lang="de-DE" sz="1200" b="1" dirty="0" smtClean="0"/>
              <a:t>1C</a:t>
            </a:r>
            <a:r>
              <a:rPr lang="de-DE" sz="1200" b="1" dirty="0"/>
              <a:t>: </a:t>
            </a:r>
            <a:r>
              <a:rPr lang="de-DE" sz="1200" b="1" dirty="0" err="1"/>
              <a:t>Comparison</a:t>
            </a:r>
            <a:r>
              <a:rPr lang="de-DE" sz="1200" b="1" dirty="0"/>
              <a:t> </a:t>
            </a:r>
            <a:r>
              <a:rPr lang="de-DE" sz="1200" b="1" dirty="0" err="1"/>
              <a:t>between</a:t>
            </a:r>
            <a:r>
              <a:rPr lang="de-DE" sz="1200" b="1" dirty="0"/>
              <a:t> </a:t>
            </a:r>
            <a:r>
              <a:rPr lang="de-DE" sz="1200" b="1" dirty="0" err="1"/>
              <a:t>old</a:t>
            </a:r>
            <a:r>
              <a:rPr lang="de-DE" sz="1200" b="1" dirty="0"/>
              <a:t> </a:t>
            </a:r>
            <a:r>
              <a:rPr lang="de-DE" sz="1200" b="1" dirty="0" err="1"/>
              <a:t>and</a:t>
            </a:r>
            <a:r>
              <a:rPr lang="de-DE" sz="1200" b="1" dirty="0"/>
              <a:t> </a:t>
            </a:r>
            <a:r>
              <a:rPr lang="de-DE" sz="1200" b="1" dirty="0" err="1"/>
              <a:t>new</a:t>
            </a:r>
            <a:r>
              <a:rPr lang="de-DE" sz="1200" b="1" dirty="0"/>
              <a:t> </a:t>
            </a:r>
            <a:r>
              <a:rPr lang="de-DE" sz="1200" b="1"/>
              <a:t>worklfow </a:t>
            </a:r>
            <a:r>
              <a:rPr lang="de-DE" sz="1200" b="1" dirty="0" smtClean="0"/>
              <a:t>for </a:t>
            </a:r>
            <a:r>
              <a:rPr lang="de-DE" sz="1200" b="1" dirty="0" err="1" smtClean="0"/>
              <a:t>soil</a:t>
            </a:r>
            <a:r>
              <a:rPr lang="de-DE" sz="1200" b="1" dirty="0" smtClean="0"/>
              <a:t>, </a:t>
            </a:r>
            <a:r>
              <a:rPr lang="de-DE" sz="1200" b="1" dirty="0" err="1" smtClean="0"/>
              <a:t>compost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and</a:t>
            </a:r>
            <a:r>
              <a:rPr lang="de-DE" sz="1200" b="1" dirty="0" smtClean="0"/>
              <a:t> WWTP</a:t>
            </a:r>
            <a:endParaRPr lang="de-DE" sz="1200" b="1" dirty="0" smtClean="0"/>
          </a:p>
          <a:p>
            <a:r>
              <a:rPr lang="de-DE" sz="1200" dirty="0" err="1" smtClean="0"/>
              <a:t>For</a:t>
            </a:r>
            <a:r>
              <a:rPr lang="de-DE" sz="1200" dirty="0" smtClean="0"/>
              <a:t> protein </a:t>
            </a:r>
            <a:r>
              <a:rPr lang="de-DE" sz="1200" dirty="0" err="1" smtClean="0"/>
              <a:t>separation</a:t>
            </a:r>
            <a:r>
              <a:rPr lang="de-DE" sz="1200" dirty="0" smtClean="0"/>
              <a:t> a 12% SDS-PAGE with 1 mm </a:t>
            </a:r>
            <a:r>
              <a:rPr lang="de-DE" sz="1200" dirty="0" err="1" smtClean="0"/>
              <a:t>gel</a:t>
            </a:r>
            <a:r>
              <a:rPr lang="de-DE" sz="1200" dirty="0" smtClean="0"/>
              <a:t> </a:t>
            </a:r>
            <a:r>
              <a:rPr lang="de-DE" sz="1200" dirty="0" err="1" smtClean="0"/>
              <a:t>thickness</a:t>
            </a:r>
            <a:r>
              <a:rPr lang="de-DE" sz="1200" dirty="0" smtClean="0"/>
              <a:t> was </a:t>
            </a:r>
            <a:r>
              <a:rPr lang="de-DE" sz="1200" dirty="0" err="1" smtClean="0"/>
              <a:t>carried</a:t>
            </a:r>
            <a:r>
              <a:rPr lang="de-DE" sz="1200" dirty="0" smtClean="0"/>
              <a:t> out and </a:t>
            </a:r>
            <a:r>
              <a:rPr lang="de-DE" sz="1200" dirty="0" err="1" smtClean="0"/>
              <a:t>stained</a:t>
            </a:r>
            <a:r>
              <a:rPr lang="de-DE" sz="1200" dirty="0" smtClean="0"/>
              <a:t> with </a:t>
            </a:r>
            <a:r>
              <a:rPr lang="de-DE" sz="1200" dirty="0" err="1" smtClean="0"/>
              <a:t>colloidal</a:t>
            </a:r>
            <a:r>
              <a:rPr lang="de-DE" sz="1200" dirty="0" smtClean="0"/>
              <a:t> coomassie. Proteins </a:t>
            </a:r>
            <a:r>
              <a:rPr lang="de-DE" sz="1200" dirty="0" err="1" smtClean="0"/>
              <a:t>were</a:t>
            </a:r>
            <a:r>
              <a:rPr lang="de-DE" sz="1200" dirty="0" smtClean="0"/>
              <a:t> </a:t>
            </a:r>
            <a:r>
              <a:rPr lang="de-DE" sz="1200" dirty="0" err="1" smtClean="0"/>
              <a:t>extract</a:t>
            </a:r>
            <a:r>
              <a:rPr lang="de-DE" sz="1200" dirty="0" smtClean="0"/>
              <a:t> by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old</a:t>
            </a:r>
            <a:r>
              <a:rPr lang="de-DE" sz="1200" dirty="0" smtClean="0"/>
              <a:t> </a:t>
            </a:r>
            <a:r>
              <a:rPr lang="de-DE" sz="1200" dirty="0" err="1" smtClean="0"/>
              <a:t>workflow</a:t>
            </a:r>
            <a:r>
              <a:rPr lang="de-DE" sz="1200" dirty="0" smtClean="0"/>
              <a:t> (A)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recently</a:t>
            </a:r>
            <a:r>
              <a:rPr lang="de-DE" sz="1200" dirty="0" smtClean="0"/>
              <a:t> </a:t>
            </a:r>
            <a:r>
              <a:rPr lang="de-DE" sz="1200" dirty="0" err="1" smtClean="0"/>
              <a:t>established</a:t>
            </a:r>
            <a:r>
              <a:rPr lang="de-DE" sz="1200" dirty="0" smtClean="0"/>
              <a:t> </a:t>
            </a:r>
            <a:r>
              <a:rPr lang="de-DE" sz="1200" dirty="0" err="1" smtClean="0"/>
              <a:t>workflow</a:t>
            </a:r>
            <a:r>
              <a:rPr lang="de-DE" sz="1200" dirty="0" smtClean="0"/>
              <a:t> (B). </a:t>
            </a:r>
            <a:r>
              <a:rPr lang="de-DE" sz="1200" dirty="0" smtClean="0"/>
              <a:t>Peptide </a:t>
            </a:r>
            <a:r>
              <a:rPr lang="de-DE" sz="1200" dirty="0" err="1" smtClean="0"/>
              <a:t>electrophoresis</a:t>
            </a:r>
            <a:r>
              <a:rPr lang="de-DE" sz="1200" dirty="0" smtClean="0"/>
              <a:t> (C) </a:t>
            </a:r>
            <a:r>
              <a:rPr lang="de-DE" sz="1200" dirty="0" smtClean="0"/>
              <a:t>was </a:t>
            </a:r>
            <a:r>
              <a:rPr lang="de-DE" sz="1200" dirty="0" err="1" smtClean="0"/>
              <a:t>carried</a:t>
            </a:r>
            <a:r>
              <a:rPr lang="de-DE" sz="1200" dirty="0" smtClean="0"/>
              <a:t> </a:t>
            </a:r>
            <a:r>
              <a:rPr lang="de-DE" sz="1200" dirty="0" smtClean="0"/>
              <a:t>out after FASP </a:t>
            </a:r>
            <a:r>
              <a:rPr lang="de-DE" sz="1200" dirty="0" err="1" smtClean="0"/>
              <a:t>digest</a:t>
            </a:r>
            <a:r>
              <a:rPr lang="de-DE" sz="1200" dirty="0" smtClean="0"/>
              <a:t> </a:t>
            </a:r>
            <a:r>
              <a:rPr lang="de-DE" sz="1200" dirty="0" err="1" smtClean="0"/>
              <a:t>according</a:t>
            </a:r>
            <a:r>
              <a:rPr lang="de-DE" sz="1200" dirty="0" smtClean="0"/>
              <a:t> to </a:t>
            </a:r>
            <a:r>
              <a:rPr lang="de-DE" sz="1200" dirty="0" err="1" smtClean="0"/>
              <a:t>Schägger</a:t>
            </a:r>
            <a:r>
              <a:rPr lang="de-DE" sz="1200" dirty="0" smtClean="0"/>
              <a:t> (2006) </a:t>
            </a:r>
            <a:r>
              <a:rPr lang="de-DE" sz="1200" dirty="0" err="1" smtClean="0"/>
              <a:t>using</a:t>
            </a:r>
            <a:r>
              <a:rPr lang="de-DE" sz="1200" dirty="0" smtClean="0"/>
              <a:t> a 10% and a 16%  </a:t>
            </a:r>
            <a:r>
              <a:rPr lang="de-DE" sz="1200" dirty="0" err="1" smtClean="0"/>
              <a:t>acrylamide</a:t>
            </a:r>
            <a:r>
              <a:rPr lang="de-DE" sz="1200" dirty="0" smtClean="0"/>
              <a:t> gel. </a:t>
            </a:r>
            <a:r>
              <a:rPr lang="de-DE" sz="1200" b="1" dirty="0" smtClean="0"/>
              <a:t>(STD)</a:t>
            </a:r>
            <a:r>
              <a:rPr lang="de-DE" sz="1200" dirty="0" smtClean="0"/>
              <a:t> </a:t>
            </a:r>
            <a:r>
              <a:rPr lang="de-DE" sz="1200" dirty="0" err="1" smtClean="0"/>
              <a:t>molecular</a:t>
            </a:r>
            <a:r>
              <a:rPr lang="de-DE" sz="1200" dirty="0" smtClean="0"/>
              <a:t> </a:t>
            </a:r>
            <a:r>
              <a:rPr lang="de-DE" sz="1200" dirty="0" err="1" smtClean="0"/>
              <a:t>weight</a:t>
            </a:r>
            <a:r>
              <a:rPr lang="de-DE" sz="1200" dirty="0" smtClean="0"/>
              <a:t> </a:t>
            </a:r>
            <a:r>
              <a:rPr lang="de-DE" sz="1200" dirty="0" err="1" smtClean="0"/>
              <a:t>standard</a:t>
            </a:r>
            <a:r>
              <a:rPr lang="de-DE" sz="1200" dirty="0" smtClean="0"/>
              <a:t>; </a:t>
            </a:r>
            <a:r>
              <a:rPr lang="de-DE" sz="1200" b="1" dirty="0" smtClean="0"/>
              <a:t>(</a:t>
            </a:r>
            <a:r>
              <a:rPr lang="de-DE" sz="1200" b="1" dirty="0" err="1" smtClean="0"/>
              <a:t>Soil</a:t>
            </a:r>
            <a:r>
              <a:rPr lang="de-DE" sz="1200" b="1" dirty="0" smtClean="0"/>
              <a:t>)</a:t>
            </a:r>
            <a:r>
              <a:rPr lang="de-DE" sz="1200" dirty="0" smtClean="0"/>
              <a:t> </a:t>
            </a:r>
            <a:r>
              <a:rPr lang="de-DE" sz="1200" dirty="0" smtClean="0"/>
              <a:t>100 µg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soil</a:t>
            </a:r>
            <a:r>
              <a:rPr lang="de-DE" sz="1200" dirty="0" smtClean="0"/>
              <a:t> sample; (</a:t>
            </a:r>
            <a:r>
              <a:rPr lang="de-DE" sz="1200" dirty="0" err="1" smtClean="0"/>
              <a:t>Compost</a:t>
            </a:r>
            <a:r>
              <a:rPr lang="de-DE" sz="1200" dirty="0" smtClean="0"/>
              <a:t>) 100 µg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compost</a:t>
            </a:r>
            <a:r>
              <a:rPr lang="de-DE" sz="1200" dirty="0" smtClean="0"/>
              <a:t> sample,; WWTP 100 µg </a:t>
            </a:r>
            <a:r>
              <a:rPr lang="de-DE" sz="1200" dirty="0" err="1" smtClean="0"/>
              <a:t>of</a:t>
            </a:r>
            <a:r>
              <a:rPr lang="de-DE" sz="1200" dirty="0"/>
              <a:t> </a:t>
            </a:r>
            <a:r>
              <a:rPr lang="de-DE" sz="1200" dirty="0" err="1"/>
              <a:t>waste</a:t>
            </a:r>
            <a:r>
              <a:rPr lang="de-DE" sz="1200" dirty="0"/>
              <a:t> </a:t>
            </a:r>
            <a:r>
              <a:rPr lang="de-DE" sz="1200" dirty="0" err="1"/>
              <a:t>water</a:t>
            </a:r>
            <a:r>
              <a:rPr lang="de-DE" sz="1200" dirty="0"/>
              <a:t> </a:t>
            </a:r>
            <a:r>
              <a:rPr lang="de-DE" sz="1200" dirty="0" err="1"/>
              <a:t>treatment</a:t>
            </a:r>
            <a:r>
              <a:rPr lang="de-DE" sz="1200" dirty="0"/>
              <a:t> plant </a:t>
            </a:r>
            <a:r>
              <a:rPr lang="de-DE" sz="1200" dirty="0" smtClean="0"/>
              <a:t>sample,</a:t>
            </a:r>
            <a:r>
              <a:rPr lang="de-DE" sz="1200" dirty="0" smtClean="0"/>
              <a:t> </a:t>
            </a:r>
            <a:r>
              <a:rPr lang="de-DE" sz="1200" dirty="0" smtClean="0"/>
              <a:t>90 µg for </a:t>
            </a:r>
            <a:r>
              <a:rPr lang="de-DE" sz="1200" dirty="0" err="1" smtClean="0"/>
              <a:t>peptide</a:t>
            </a:r>
            <a:r>
              <a:rPr lang="de-DE" sz="1200" dirty="0" smtClean="0"/>
              <a:t> </a:t>
            </a:r>
            <a:r>
              <a:rPr lang="de-DE" sz="1200" dirty="0" err="1" smtClean="0"/>
              <a:t>electrophoresis</a:t>
            </a:r>
            <a:r>
              <a:rPr lang="de-DE" sz="1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550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763</Words>
  <Application>Microsoft Office PowerPoint</Application>
  <PresentationFormat>Benutzerdefiniert</PresentationFormat>
  <Paragraphs>186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PowerPoint-Präsentation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Biogas01</dc:creator>
  <cp:lastModifiedBy>Robert</cp:lastModifiedBy>
  <cp:revision>40</cp:revision>
  <dcterms:created xsi:type="dcterms:W3CDTF">2016-06-29T14:55:28Z</dcterms:created>
  <dcterms:modified xsi:type="dcterms:W3CDTF">2018-07-12T11:31:59Z</dcterms:modified>
</cp:coreProperties>
</file>