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f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65" r:id="rId3"/>
    <p:sldId id="266" r:id="rId4"/>
  </p:sldIdLst>
  <p:sldSz cx="6858000" cy="9906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>
        <p:scale>
          <a:sx n="150" d="100"/>
          <a:sy n="150" d="100"/>
        </p:scale>
        <p:origin x="2184" y="14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327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267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162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014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24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83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528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863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235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160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4261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B46DA-8175-4E85-8CF9-2207EB919904}" type="datetimeFigureOut">
              <a:rPr lang="en-US" smtClean="0"/>
              <a:t>6/19/19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AF753-6F34-4545-A931-B81CBB36EE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34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jpeg"/><Relationship Id="rId20" Type="http://schemas.openxmlformats.org/officeDocument/2006/relationships/image" Target="../media/image26.jpeg"/><Relationship Id="rId21" Type="http://schemas.openxmlformats.org/officeDocument/2006/relationships/image" Target="../media/image27.jpeg"/><Relationship Id="rId22" Type="http://schemas.openxmlformats.org/officeDocument/2006/relationships/image" Target="../media/image28.jpeg"/><Relationship Id="rId23" Type="http://schemas.openxmlformats.org/officeDocument/2006/relationships/image" Target="../media/image29.jpeg"/><Relationship Id="rId24" Type="http://schemas.openxmlformats.org/officeDocument/2006/relationships/image" Target="../media/image30.jpeg"/><Relationship Id="rId25" Type="http://schemas.openxmlformats.org/officeDocument/2006/relationships/image" Target="../media/image31.jpeg"/><Relationship Id="rId26" Type="http://schemas.openxmlformats.org/officeDocument/2006/relationships/image" Target="../media/image32.jpeg"/><Relationship Id="rId27" Type="http://schemas.openxmlformats.org/officeDocument/2006/relationships/image" Target="../media/image33.jpeg"/><Relationship Id="rId10" Type="http://schemas.openxmlformats.org/officeDocument/2006/relationships/image" Target="../media/image16.jpeg"/><Relationship Id="rId11" Type="http://schemas.openxmlformats.org/officeDocument/2006/relationships/image" Target="../media/image17.jpeg"/><Relationship Id="rId12" Type="http://schemas.openxmlformats.org/officeDocument/2006/relationships/image" Target="../media/image18.jpeg"/><Relationship Id="rId13" Type="http://schemas.openxmlformats.org/officeDocument/2006/relationships/image" Target="../media/image19.jpeg"/><Relationship Id="rId14" Type="http://schemas.openxmlformats.org/officeDocument/2006/relationships/image" Target="../media/image20.jpeg"/><Relationship Id="rId15" Type="http://schemas.openxmlformats.org/officeDocument/2006/relationships/image" Target="../media/image21.jpeg"/><Relationship Id="rId16" Type="http://schemas.openxmlformats.org/officeDocument/2006/relationships/image" Target="../media/image22.jpeg"/><Relationship Id="rId17" Type="http://schemas.openxmlformats.org/officeDocument/2006/relationships/image" Target="../media/image23.jpeg"/><Relationship Id="rId18" Type="http://schemas.openxmlformats.org/officeDocument/2006/relationships/image" Target="../media/image24.jpeg"/><Relationship Id="rId19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"/><Relationship Id="rId3" Type="http://schemas.openxmlformats.org/officeDocument/2006/relationships/image" Target="../media/image9.tif"/><Relationship Id="rId4" Type="http://schemas.openxmlformats.org/officeDocument/2006/relationships/image" Target="../media/image10.tif"/><Relationship Id="rId5" Type="http://schemas.openxmlformats.org/officeDocument/2006/relationships/image" Target="../media/image11.tif"/><Relationship Id="rId6" Type="http://schemas.openxmlformats.org/officeDocument/2006/relationships/image" Target="../media/image12.jpeg"/><Relationship Id="rId7" Type="http://schemas.openxmlformats.org/officeDocument/2006/relationships/image" Target="../media/image13.jpeg"/><Relationship Id="rId8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78463" y="9404973"/>
            <a:ext cx="1870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Figure 1</a:t>
            </a:r>
          </a:p>
        </p:txBody>
      </p:sp>
      <p:sp>
        <p:nvSpPr>
          <p:cNvPr id="5" name="Rectangle 4"/>
          <p:cNvSpPr/>
          <p:nvPr/>
        </p:nvSpPr>
        <p:spPr>
          <a:xfrm>
            <a:off x="218533" y="5978597"/>
            <a:ext cx="6530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Supplementary Fig. 1. Comparison of SETMAR expression in the SM and SMF cell lines. </a:t>
            </a:r>
            <a:r>
              <a:rPr lang="en-US" sz="1400" dirty="0"/>
              <a:t>Western blot for SETMAR and the Flag-tagged SETMAR in the U2OS, SM2, SM3, SETF2 and SMF3 cell lines. The western blot was performed with anti-Hsmar1 transposase, anti-Flag and anti-β-tubulin antibodies.</a:t>
            </a:r>
          </a:p>
        </p:txBody>
      </p:sp>
      <p:pic>
        <p:nvPicPr>
          <p:cNvPr id="7" name="Picture 6" descr="WB_Tubulin.t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22811" b="-414"/>
          <a:stretch/>
        </p:blipFill>
        <p:spPr>
          <a:xfrm>
            <a:off x="449580" y="5226150"/>
            <a:ext cx="3539490" cy="351689"/>
          </a:xfrm>
          <a:prstGeom prst="rect">
            <a:avLst/>
          </a:prstGeom>
        </p:spPr>
      </p:pic>
      <p:pic>
        <p:nvPicPr>
          <p:cNvPr id="8" name="Picture 7" descr="WB_SETMAR.t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164" b="-616"/>
          <a:stretch/>
        </p:blipFill>
        <p:spPr>
          <a:xfrm>
            <a:off x="449580" y="3902965"/>
            <a:ext cx="3523328" cy="352399"/>
          </a:xfrm>
          <a:prstGeom prst="rect">
            <a:avLst/>
          </a:prstGeom>
        </p:spPr>
      </p:pic>
      <p:pic>
        <p:nvPicPr>
          <p:cNvPr id="9" name="Picture 8" descr="WB_SETMAR_FLAG.t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22811" b="-11896"/>
          <a:stretch/>
        </p:blipFill>
        <p:spPr>
          <a:xfrm>
            <a:off x="449580" y="4328684"/>
            <a:ext cx="3539490" cy="391906"/>
          </a:xfrm>
          <a:prstGeom prst="rect">
            <a:avLst/>
          </a:prstGeom>
        </p:spPr>
      </p:pic>
      <p:pic>
        <p:nvPicPr>
          <p:cNvPr id="10" name="Picture 9" descr="WB_SET_FLAG.ti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2811" b="-299"/>
          <a:stretch/>
        </p:blipFill>
        <p:spPr>
          <a:xfrm>
            <a:off x="449580" y="4765912"/>
            <a:ext cx="3539490" cy="35129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49580" y="3891459"/>
            <a:ext cx="3539490" cy="36390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2" name="Rectangle 11"/>
          <p:cNvSpPr/>
          <p:nvPr/>
        </p:nvSpPr>
        <p:spPr>
          <a:xfrm>
            <a:off x="449580" y="4328686"/>
            <a:ext cx="3539490" cy="357597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3" name="Rectangle 12"/>
          <p:cNvSpPr/>
          <p:nvPr/>
        </p:nvSpPr>
        <p:spPr>
          <a:xfrm>
            <a:off x="449580" y="4765912"/>
            <a:ext cx="3539490" cy="366149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4" name="Rectangle 13"/>
          <p:cNvSpPr/>
          <p:nvPr/>
        </p:nvSpPr>
        <p:spPr>
          <a:xfrm>
            <a:off x="449580" y="5209582"/>
            <a:ext cx="3539490" cy="368258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100"/>
          </a:p>
        </p:txBody>
      </p:sp>
      <p:sp>
        <p:nvSpPr>
          <p:cNvPr id="15" name="TextBox 14"/>
          <p:cNvSpPr txBox="1"/>
          <p:nvPr/>
        </p:nvSpPr>
        <p:spPr>
          <a:xfrm>
            <a:off x="3986493" y="3933550"/>
            <a:ext cx="2380780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SETMAR (anti-Hsmar1 transposase)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86493" y="4361811"/>
            <a:ext cx="1282737" cy="3060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SETMAR-FLAG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6493" y="5233126"/>
            <a:ext cx="792060" cy="3060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β-tubulin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86493" y="4798928"/>
            <a:ext cx="935909" cy="3060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SET-FLAG       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65631" y="3297766"/>
            <a:ext cx="551754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U2OS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417409" y="3297766"/>
            <a:ext cx="678391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U2OS-F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622080" y="3593206"/>
            <a:ext cx="284128" cy="3060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2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099507" y="3593206"/>
            <a:ext cx="284128" cy="3060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3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138506" y="3593206"/>
            <a:ext cx="284128" cy="3060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1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89547" y="3297766"/>
            <a:ext cx="603050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SETF2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547853" y="3297766"/>
            <a:ext cx="427902" cy="30609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SM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26390" y="3584995"/>
            <a:ext cx="1154883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482451" y="3297766"/>
            <a:ext cx="567138" cy="25391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050" dirty="0" smtClean="0">
                <a:latin typeface="Helvetica"/>
              </a:rPr>
              <a:t>SMF3</a:t>
            </a:r>
          </a:p>
        </p:txBody>
      </p:sp>
    </p:spTree>
    <p:extLst>
      <p:ext uri="{BB962C8B-B14F-4D97-AF65-F5344CB8AC3E}">
        <p14:creationId xmlns:p14="http://schemas.microsoft.com/office/powerpoint/2010/main" val="31738572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413"/>
          <a:stretch/>
        </p:blipFill>
        <p:spPr>
          <a:xfrm>
            <a:off x="1410052" y="2493186"/>
            <a:ext cx="1517424" cy="27706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-45328" y="3790150"/>
            <a:ext cx="2633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G418</a:t>
            </a:r>
            <a:r>
              <a:rPr lang="en-US" sz="1200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colonies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39302" y="5263818"/>
            <a:ext cx="761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Circular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265101" y="5263818"/>
            <a:ext cx="761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Linear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92534" y="5528081"/>
            <a:ext cx="16681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U2OS-F parental line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542382" y="3150683"/>
            <a:ext cx="0" cy="114648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090093" y="3150683"/>
            <a:ext cx="457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311721" y="4270133"/>
            <a:ext cx="4664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2542382" y="4420765"/>
            <a:ext cx="0" cy="1371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TOcir_F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0690" y="2950662"/>
            <a:ext cx="909613" cy="914801"/>
          </a:xfrm>
          <a:prstGeom prst="rect">
            <a:avLst/>
          </a:prstGeom>
        </p:spPr>
      </p:pic>
      <p:pic>
        <p:nvPicPr>
          <p:cNvPr id="17" name="Picture 16" descr="TOlin_F5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7192" y="2949935"/>
            <a:ext cx="911208" cy="91552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277837" y="2709763"/>
            <a:ext cx="651140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prstClr val="black"/>
                </a:solidFill>
                <a:latin typeface="Helvetica"/>
              </a:rPr>
              <a:t>C</a:t>
            </a:r>
            <a:r>
              <a:rPr lang="en-US" sz="1050" dirty="0" smtClean="0">
                <a:solidFill>
                  <a:prstClr val="black"/>
                </a:solidFill>
                <a:latin typeface="Helvetica"/>
              </a:rPr>
              <a:t>ircular</a:t>
            </a:r>
            <a:endParaRPr lang="en-US" sz="1050" dirty="0">
              <a:solidFill>
                <a:prstClr val="black"/>
              </a:solidFill>
              <a:latin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05697" y="2709763"/>
            <a:ext cx="561372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prstClr val="black"/>
                </a:solidFill>
                <a:latin typeface="Helvetica"/>
              </a:rPr>
              <a:t>L</a:t>
            </a:r>
            <a:r>
              <a:rPr lang="en-US" sz="1050" dirty="0" smtClean="0">
                <a:solidFill>
                  <a:prstClr val="black"/>
                </a:solidFill>
                <a:latin typeface="Helvetica"/>
              </a:rPr>
              <a:t>inear</a:t>
            </a:r>
            <a:endParaRPr lang="en-US" sz="1050" dirty="0">
              <a:solidFill>
                <a:prstClr val="black"/>
              </a:solidFill>
              <a:latin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357540" y="3865463"/>
            <a:ext cx="548285" cy="24622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Helvetica"/>
              </a:rPr>
              <a:t>0.93%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553091" y="3865463"/>
            <a:ext cx="548285" cy="24622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Helvetica"/>
              </a:rPr>
              <a:t>0.27%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78463" y="9404973"/>
            <a:ext cx="1870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832375" y="2481756"/>
            <a:ext cx="353715" cy="327378"/>
          </a:xfrm>
          <a:prstGeom prst="rect">
            <a:avLst/>
          </a:prstGeom>
          <a:noFill/>
          <a:effectLst/>
        </p:spPr>
        <p:txBody>
          <a:bodyPr wrap="none" lIns="110853" tIns="55426" rIns="110853" bIns="55426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903585" y="2481756"/>
            <a:ext cx="353715" cy="327378"/>
          </a:xfrm>
          <a:prstGeom prst="rect">
            <a:avLst/>
          </a:prstGeom>
          <a:noFill/>
          <a:effectLst/>
        </p:spPr>
        <p:txBody>
          <a:bodyPr wrap="none" lIns="110853" tIns="55426" rIns="110853" bIns="55426" rtlCol="0">
            <a:spAutoFit/>
          </a:bodyPr>
          <a:lstStyle/>
          <a:p>
            <a:r>
              <a:rPr lang="en-US" sz="1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" name="Rectangle 1"/>
          <p:cNvSpPr/>
          <p:nvPr/>
        </p:nvSpPr>
        <p:spPr>
          <a:xfrm>
            <a:off x="218533" y="5978597"/>
            <a:ext cx="65306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Supplementary Fig. 2. A circularized plasmid is more efficiently integrated than a linearized plasmid. A</a:t>
            </a:r>
            <a:r>
              <a:rPr lang="en-GB" sz="1400" dirty="0"/>
              <a:t>, Comparison of the integration efficiency in the parental cell line, U2OS-F, of a circularized or linearized pRC1714 plasmid, which encodes a neomycin resistance gene. Average ± S.E.M of three biological replicates. Statistical test: student t-test, ** p-value &lt; 0.01. </a:t>
            </a:r>
            <a:r>
              <a:rPr lang="en-GB" sz="1400" b="1" dirty="0"/>
              <a:t>B</a:t>
            </a:r>
            <a:r>
              <a:rPr lang="en-GB" sz="1400" dirty="0"/>
              <a:t>, Representative pictures of integration plates. The integration rate of each cell line is indicated below each picture.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3466093" y="2510839"/>
            <a:ext cx="1452642" cy="253916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prstClr val="black"/>
                </a:solidFill>
                <a:latin typeface="Helvetica"/>
              </a:rPr>
              <a:t>U2OS-F parental line</a:t>
            </a:r>
            <a:endParaRPr lang="en-US" sz="1050" dirty="0">
              <a:solidFill>
                <a:prstClr val="black"/>
              </a:solidFill>
              <a:latin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573436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Box 89"/>
          <p:cNvSpPr txBox="1"/>
          <p:nvPr/>
        </p:nvSpPr>
        <p:spPr>
          <a:xfrm>
            <a:off x="4878463" y="9404973"/>
            <a:ext cx="18707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Figure </a:t>
            </a:r>
            <a:r>
              <a:rPr lang="en-US" sz="12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US" sz="12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7851" y="6624226"/>
            <a:ext cx="6420751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/>
              <a:t>Supplementary Fig. 3. Representative FACS profiles of each cell lines. </a:t>
            </a:r>
            <a:r>
              <a:rPr lang="en-GB" sz="1400" dirty="0"/>
              <a:t>FACS profiles of a </a:t>
            </a:r>
            <a:r>
              <a:rPr lang="en-GB" sz="1400" dirty="0" err="1"/>
              <a:t>pRFP</a:t>
            </a:r>
            <a:r>
              <a:rPr lang="en-GB" sz="1400" dirty="0"/>
              <a:t> plasmid used together with the pEGFP-Pem1-Ad2 reporter substrate are shown for each cell line. The profiles were generated using </a:t>
            </a:r>
            <a:r>
              <a:rPr lang="en-GB" sz="1400" dirty="0" err="1"/>
              <a:t>HindIII</a:t>
            </a:r>
            <a:r>
              <a:rPr lang="en-GB" sz="1400" dirty="0"/>
              <a:t>- (H3) and I-</a:t>
            </a:r>
            <a:r>
              <a:rPr lang="en-GB" sz="1400" dirty="0" err="1"/>
              <a:t>SceI</a:t>
            </a:r>
            <a:r>
              <a:rPr lang="en-GB" sz="1400" dirty="0"/>
              <a:t>- (SI) linearized plasmids. The proportion of repaired substrate is indicated in the lower right-hand corner of each profile. The percent is calculated from the number of cells that were doubly EGFP (horizontal) and RFP (vertical) positive versus the number of RFP positive.</a:t>
            </a:r>
            <a:endParaRPr lang="en-US" sz="1400" dirty="0"/>
          </a:p>
        </p:txBody>
      </p:sp>
      <p:grpSp>
        <p:nvGrpSpPr>
          <p:cNvPr id="46" name="Group 45"/>
          <p:cNvGrpSpPr/>
          <p:nvPr/>
        </p:nvGrpSpPr>
        <p:grpSpPr>
          <a:xfrm>
            <a:off x="35375" y="1498060"/>
            <a:ext cx="6569778" cy="4980767"/>
            <a:chOff x="35375" y="1498060"/>
            <a:chExt cx="6569778" cy="4980767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72" b="4622"/>
            <a:stretch/>
          </p:blipFill>
          <p:spPr>
            <a:xfrm>
              <a:off x="2681971" y="3884071"/>
              <a:ext cx="795519" cy="822960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71" b="4622"/>
            <a:stretch/>
          </p:blipFill>
          <p:spPr>
            <a:xfrm>
              <a:off x="5743215" y="3913363"/>
              <a:ext cx="813560" cy="82296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411" b="4578"/>
            <a:stretch/>
          </p:blipFill>
          <p:spPr>
            <a:xfrm>
              <a:off x="1893594" y="2684125"/>
              <a:ext cx="816562" cy="82296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69" b="5042"/>
            <a:stretch/>
          </p:blipFill>
          <p:spPr>
            <a:xfrm>
              <a:off x="4962330" y="1590190"/>
              <a:ext cx="792857" cy="822960"/>
            </a:xfrm>
            <a:prstGeom prst="rect">
              <a:avLst/>
            </a:prstGeom>
          </p:spPr>
        </p:pic>
        <p:pic>
          <p:nvPicPr>
            <p:cNvPr id="14" name="Picture 13" descr="TOF1_SI.jp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731" y="3863494"/>
              <a:ext cx="766440" cy="884110"/>
            </a:xfrm>
            <a:prstGeom prst="rect">
              <a:avLst/>
            </a:prstGeom>
          </p:spPr>
        </p:pic>
        <p:pic>
          <p:nvPicPr>
            <p:cNvPr id="15" name="Picture 14" descr="SETF2_SI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9346" y="3863492"/>
              <a:ext cx="767906" cy="885801"/>
            </a:xfrm>
            <a:prstGeom prst="rect">
              <a:avLst/>
            </a:prstGeom>
          </p:spPr>
        </p:pic>
        <p:pic>
          <p:nvPicPr>
            <p:cNvPr id="16" name="Picture 15" descr="TO3_H3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2112" y="1606134"/>
              <a:ext cx="767913" cy="808852"/>
            </a:xfrm>
            <a:prstGeom prst="rect">
              <a:avLst/>
            </a:prstGeom>
          </p:spPr>
        </p:pic>
        <p:pic>
          <p:nvPicPr>
            <p:cNvPr id="17" name="Picture 16" descr="SM6_H3.jp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997" y="1609258"/>
              <a:ext cx="765326" cy="806127"/>
            </a:xfrm>
            <a:prstGeom prst="rect">
              <a:avLst/>
            </a:prstGeom>
          </p:spPr>
        </p:pic>
        <p:pic>
          <p:nvPicPr>
            <p:cNvPr id="18" name="Picture 17" descr="SM3_H3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9320" y="1603009"/>
              <a:ext cx="767915" cy="808853"/>
            </a:xfrm>
            <a:prstGeom prst="rect">
              <a:avLst/>
            </a:prstGeom>
          </p:spPr>
        </p:pic>
        <p:pic>
          <p:nvPicPr>
            <p:cNvPr id="19" name="Picture 18" descr="TOF1_H3.jpg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15804" y="1609259"/>
              <a:ext cx="767915" cy="808853"/>
            </a:xfrm>
            <a:prstGeom prst="rect">
              <a:avLst/>
            </a:prstGeom>
          </p:spPr>
        </p:pic>
        <p:pic>
          <p:nvPicPr>
            <p:cNvPr id="20" name="Picture 19" descr="SETF2_H3.jpg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82289" y="1603009"/>
              <a:ext cx="773635" cy="814878"/>
            </a:xfrm>
            <a:prstGeom prst="rect">
              <a:avLst/>
            </a:prstGeom>
          </p:spPr>
        </p:pic>
        <p:pic>
          <p:nvPicPr>
            <p:cNvPr id="21" name="Picture 20" descr="SETF1_H3.jpg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55925" y="1609258"/>
              <a:ext cx="765326" cy="806127"/>
            </a:xfrm>
            <a:prstGeom prst="rect">
              <a:avLst/>
            </a:prstGeom>
          </p:spPr>
        </p:pic>
        <p:pic>
          <p:nvPicPr>
            <p:cNvPr id="22" name="Picture 21" descr="MARF3_H3.jpg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7658" y="1611325"/>
              <a:ext cx="765325" cy="806126"/>
            </a:xfrm>
            <a:prstGeom prst="rect">
              <a:avLst/>
            </a:prstGeom>
          </p:spPr>
        </p:pic>
        <p:pic>
          <p:nvPicPr>
            <p:cNvPr id="23" name="Picture 22" descr="SMF3_H3.jpg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854" y="2692498"/>
              <a:ext cx="798981" cy="886968"/>
            </a:xfrm>
            <a:prstGeom prst="rect">
              <a:avLst/>
            </a:prstGeom>
          </p:spPr>
        </p:pic>
        <p:pic>
          <p:nvPicPr>
            <p:cNvPr id="24" name="Picture 23" descr="SMF7_H3.jpg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0202" y="2690834"/>
              <a:ext cx="736896" cy="885800"/>
            </a:xfrm>
            <a:prstGeom prst="rect">
              <a:avLst/>
            </a:prstGeom>
          </p:spPr>
        </p:pic>
        <p:pic>
          <p:nvPicPr>
            <p:cNvPr id="25" name="Picture 24" descr="RA104_H3.jpg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65163" y="2690129"/>
              <a:ext cx="767907" cy="885801"/>
            </a:xfrm>
            <a:prstGeom prst="rect">
              <a:avLst/>
            </a:prstGeom>
          </p:spPr>
        </p:pic>
        <p:pic>
          <p:nvPicPr>
            <p:cNvPr id="26" name="Picture 25" descr="DA483_H3.jpg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8129" y="2690129"/>
              <a:ext cx="766441" cy="884110"/>
            </a:xfrm>
            <a:prstGeom prst="rect">
              <a:avLst/>
            </a:prstGeom>
          </p:spPr>
        </p:pic>
        <p:pic>
          <p:nvPicPr>
            <p:cNvPr id="27" name="Picture 26" descr="TO3_SI.jpg"/>
            <p:cNvPicPr>
              <a:picLocks noChangeAspect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78929" y="2690129"/>
              <a:ext cx="766441" cy="884111"/>
            </a:xfrm>
            <a:prstGeom prst="rect">
              <a:avLst/>
            </a:prstGeom>
          </p:spPr>
        </p:pic>
        <p:pic>
          <p:nvPicPr>
            <p:cNvPr id="28" name="Picture 27" descr="SM6_SI.jpg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43633" y="2690131"/>
              <a:ext cx="766441" cy="884110"/>
            </a:xfrm>
            <a:prstGeom prst="rect">
              <a:avLst/>
            </a:prstGeom>
          </p:spPr>
        </p:pic>
        <p:pic>
          <p:nvPicPr>
            <p:cNvPr id="29" name="Picture 28" descr="TOF1_SI.jpg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2241" y="2690129"/>
              <a:ext cx="767907" cy="885801"/>
            </a:xfrm>
            <a:prstGeom prst="rect">
              <a:avLst/>
            </a:prstGeom>
          </p:spPr>
        </p:pic>
        <p:pic>
          <p:nvPicPr>
            <p:cNvPr id="30" name="Picture 29" descr="SETF1_SI.jpg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05339" y="3885514"/>
              <a:ext cx="764702" cy="882105"/>
            </a:xfrm>
            <a:prstGeom prst="rect">
              <a:avLst/>
            </a:prstGeom>
          </p:spPr>
        </p:pic>
        <p:pic>
          <p:nvPicPr>
            <p:cNvPr id="31" name="Picture 30" descr="MARF3_SI.jpg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9906" y="3905099"/>
              <a:ext cx="767907" cy="885801"/>
            </a:xfrm>
            <a:prstGeom prst="rect">
              <a:avLst/>
            </a:prstGeom>
          </p:spPr>
        </p:pic>
        <p:pic>
          <p:nvPicPr>
            <p:cNvPr id="32" name="Picture 31" descr="SMF3_SI.jpg"/>
            <p:cNvPicPr>
              <a:picLocks noChangeAspect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5065" y="3905099"/>
              <a:ext cx="767907" cy="885801"/>
            </a:xfrm>
            <a:prstGeom prst="rect">
              <a:avLst/>
            </a:prstGeom>
          </p:spPr>
        </p:pic>
        <p:pic>
          <p:nvPicPr>
            <p:cNvPr id="33" name="Picture 32" descr="SMF7_SI.jpg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65864" y="3905098"/>
              <a:ext cx="767906" cy="885801"/>
            </a:xfrm>
            <a:prstGeom prst="rect">
              <a:avLst/>
            </a:prstGeom>
          </p:spPr>
        </p:pic>
        <p:pic>
          <p:nvPicPr>
            <p:cNvPr id="34" name="Picture 33" descr="RA104_SI.jpg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00" y="4961345"/>
              <a:ext cx="780344" cy="881642"/>
            </a:xfrm>
            <a:prstGeom prst="rect">
              <a:avLst/>
            </a:prstGeom>
          </p:spPr>
        </p:pic>
        <p:pic>
          <p:nvPicPr>
            <p:cNvPr id="35" name="Picture 34" descr="DA483_SI.jpg"/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23450" y="4961345"/>
              <a:ext cx="780345" cy="881642"/>
            </a:xfrm>
            <a:prstGeom prst="rect">
              <a:avLst/>
            </a:prstGeom>
          </p:spPr>
        </p:pic>
        <p:cxnSp>
          <p:nvCxnSpPr>
            <p:cNvPr id="36" name="Straight Arrow Connector 35"/>
            <p:cNvCxnSpPr/>
            <p:nvPr/>
          </p:nvCxnSpPr>
          <p:spPr>
            <a:xfrm>
              <a:off x="459438" y="6232606"/>
              <a:ext cx="5985543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345731" y="1498060"/>
              <a:ext cx="0" cy="4734547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491304" y="2367330"/>
              <a:ext cx="731290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U2OS </a:t>
              </a:r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224141" y="2360036"/>
              <a:ext cx="184731" cy="40011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24141" y="2377058"/>
              <a:ext cx="646330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SM2 H3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002749" y="2377058"/>
              <a:ext cx="646330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SM3 H3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665648" y="2377058"/>
              <a:ext cx="853119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U2OS-F </a:t>
              </a:r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476541" y="2377058"/>
              <a:ext cx="780983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SETF1 H3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255148" y="2377058"/>
              <a:ext cx="780983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SETF2 H3</a:t>
              </a: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851677" y="2377058"/>
              <a:ext cx="747320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MARF H3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53626" y="3478943"/>
              <a:ext cx="724878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SMF2 H3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151454" y="3478943"/>
              <a:ext cx="724878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SMF3 H3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686595" y="3478943"/>
              <a:ext cx="888384" cy="40011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SMF-R432A</a:t>
              </a:r>
            </a:p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469902" y="3478943"/>
              <a:ext cx="880369" cy="40011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SMF D483A</a:t>
              </a:r>
            </a:p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057976" y="4730130"/>
              <a:ext cx="681597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SMF3 SI</a:t>
              </a: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4326515" y="3478943"/>
              <a:ext cx="688009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U2OS </a:t>
              </a:r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5126118" y="3478943"/>
              <a:ext cx="60305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SM2 SI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5890822" y="3478943"/>
              <a:ext cx="60305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SM3 SI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97156" y="4730130"/>
              <a:ext cx="809837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U2OS-F </a:t>
              </a:r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62312" y="4730130"/>
              <a:ext cx="737702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SETF1 SI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974856" y="4730130"/>
              <a:ext cx="737702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SETF2 SI</a:t>
              </a: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3570280" y="4730130"/>
              <a:ext cx="704039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MARF SI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4314128" y="4730130"/>
              <a:ext cx="724878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SMF2 H3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61854" y="5793083"/>
              <a:ext cx="888384" cy="40011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SMF-R432A</a:t>
              </a:r>
            </a:p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1206933" y="5793083"/>
              <a:ext cx="880369" cy="40011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SMF D483A</a:t>
              </a:r>
            </a:p>
            <a:p>
              <a:pPr algn="ctr"/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5375" y="3416267"/>
              <a:ext cx="338554" cy="348813"/>
            </a:xfrm>
            <a:prstGeom prst="rect">
              <a:avLst/>
            </a:prstGeom>
            <a:noFill/>
            <a:effectLst/>
          </p:spPr>
          <p:txBody>
            <a:bodyPr vert="vert270"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RFP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809163" y="6232606"/>
              <a:ext cx="532518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EGFP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631429" y="2090043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69.1%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356227" y="2098564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71.3%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2116551" y="2080721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69.2%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437885" y="3231431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60.4%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200783" y="3231431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62.2%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5974244" y="3231431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59.2%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900305" y="2090246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69.0%</a:t>
              </a: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427138" y="2090246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61.4%</a:t>
              </a: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986336" y="2101838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80.5%</a:t>
              </a: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50828" y="3232535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70.5%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2938858" y="3231431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71.9%</a:t>
              </a: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3680133" y="3231431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76.1%</a:t>
              </a: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14210" y="4404794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62.1%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2174656" y="4433926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60.9%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3751796" y="4453511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73.2%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479166" y="4453511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63.1%</a:t>
              </a:r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653229" y="5515123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63.7%</a:t>
              </a: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1408407" y="5505598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70.1%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665008" y="2090246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65.5%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369331" y="3231431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67.7%</a:t>
              </a: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408301" y="4404794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64.7%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5239492" y="4463036"/>
              <a:ext cx="54534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64.3%</a:t>
              </a: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923735" y="2377058"/>
              <a:ext cx="971741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SETF N210A </a:t>
              </a:r>
            </a:p>
            <a:p>
              <a:pPr algn="ctr"/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</a:t>
              </a:r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869092" y="3478943"/>
              <a:ext cx="915636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SMF N210A </a:t>
              </a:r>
            </a:p>
            <a:p>
              <a:pPr algn="ctr"/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H3</a:t>
              </a:r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2621568" y="4730130"/>
              <a:ext cx="971741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SETF N210A </a:t>
              </a:r>
            </a:p>
            <a:p>
              <a:pPr algn="ctr"/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689517" y="4730130"/>
              <a:ext cx="915636" cy="400110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SMF N210A </a:t>
              </a:r>
            </a:p>
            <a:p>
              <a:pPr algn="ctr"/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SI</a:t>
              </a:r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5210307" y="2129766"/>
              <a:ext cx="545342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58.0%</a:t>
              </a:r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2189758" y="3230287"/>
              <a:ext cx="545342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51.6%</a:t>
              </a:r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952916" y="4430384"/>
              <a:ext cx="545342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55.3%</a:t>
              </a:r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6050878" y="4446280"/>
              <a:ext cx="545342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48.3%</a:t>
              </a:r>
              <a:endPara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689359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2D262DE-800F-458D-B359-9DBDE8078B12}" vid="{AA320954-F48D-4951-804C-F493EE46129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5326</TotalTime>
  <Words>393</Words>
  <Application>Microsoft Macintosh PowerPoint</Application>
  <PresentationFormat>A4 Paper (210x297 mm)</PresentationFormat>
  <Paragraphs>92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Helvetica</vt:lpstr>
      <vt:lpstr>Office Theme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1</cp:revision>
  <dcterms:modified xsi:type="dcterms:W3CDTF">2019-06-19T10:08:36Z</dcterms:modified>
</cp:coreProperties>
</file>