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31" d="100"/>
          <a:sy n="131" d="100"/>
        </p:scale>
        <p:origin x="90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88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96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62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280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523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22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365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24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98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358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47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E0BBD-EDEB-4AC6-81D5-108D7917AB13}" type="datetimeFigureOut">
              <a:rPr kumimoji="1" lang="ja-JP" altLang="en-US" smtClean="0"/>
              <a:t>2019/6/1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13F9B-359B-460E-9C37-583191D8A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67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621792" y="402337"/>
            <a:ext cx="127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9E83DA8-686E-48AF-A960-5FB3673B220D}"/>
              </a:ext>
            </a:extLst>
          </p:cNvPr>
          <p:cNvGrpSpPr/>
          <p:nvPr/>
        </p:nvGrpSpPr>
        <p:grpSpPr>
          <a:xfrm>
            <a:off x="4501617" y="1193669"/>
            <a:ext cx="3618999" cy="932484"/>
            <a:chOff x="5717219" y="1810444"/>
            <a:chExt cx="2708768" cy="932484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1F3322ED-374F-437A-A55C-AB28C9524CDB}"/>
                </a:ext>
              </a:extLst>
            </p:cNvPr>
            <p:cNvCxnSpPr/>
            <p:nvPr/>
          </p:nvCxnSpPr>
          <p:spPr>
            <a:xfrm>
              <a:off x="5717219" y="1979721"/>
              <a:ext cx="43200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787BAF9C-2EB9-4762-95C1-74FCB534201D}"/>
                </a:ext>
              </a:extLst>
            </p:cNvPr>
            <p:cNvCxnSpPr/>
            <p:nvPr/>
          </p:nvCxnSpPr>
          <p:spPr>
            <a:xfrm>
              <a:off x="5717219" y="2327430"/>
              <a:ext cx="43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92DC0C9-7CD5-483F-9A60-2E617981E5EA}"/>
                </a:ext>
              </a:extLst>
            </p:cNvPr>
            <p:cNvSpPr txBox="1"/>
            <p:nvPr/>
          </p:nvSpPr>
          <p:spPr>
            <a:xfrm>
              <a:off x="6107833" y="1810444"/>
              <a:ext cx="21661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irAE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 discontinuation</a:t>
              </a:r>
              <a:r>
                <a:rPr kumimoji="1" lang="ja-JP" altLang="en-US" sz="16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kumimoji="1" lang="en-US" altLang="ja-JP" sz="16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(n=11)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8420189-6AA4-4B13-9037-21D4A2581304}"/>
                </a:ext>
              </a:extLst>
            </p:cNvPr>
            <p:cNvSpPr txBox="1"/>
            <p:nvPr/>
          </p:nvSpPr>
          <p:spPr>
            <a:xfrm>
              <a:off x="6107832" y="2158153"/>
              <a:ext cx="23181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Non-</a:t>
              </a:r>
              <a:r>
                <a:rPr kumimoji="1" lang="en-US" altLang="ja-JP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irAE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 discontinuation (n=32)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11B6067-D84E-40BA-97CE-176890DBAC31}"/>
              </a:ext>
            </a:extLst>
          </p:cNvPr>
          <p:cNvSpPr txBox="1"/>
          <p:nvPr/>
        </p:nvSpPr>
        <p:spPr>
          <a:xfrm>
            <a:off x="3355759" y="5986416"/>
            <a:ext cx="243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Months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961189" y="1097435"/>
            <a:ext cx="7231837" cy="4838700"/>
            <a:chOff x="961189" y="1009650"/>
            <a:chExt cx="7231837" cy="4838700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/>
            <a:srcRect r="21240"/>
            <a:stretch/>
          </p:blipFill>
          <p:spPr>
            <a:xfrm>
              <a:off x="961189" y="1009650"/>
              <a:ext cx="7231837" cy="4838700"/>
            </a:xfrm>
            <a:prstGeom prst="rect">
              <a:avLst/>
            </a:prstGeom>
          </p:spPr>
        </p:pic>
        <p:sp>
          <p:nvSpPr>
            <p:cNvPr id="16" name="正方形/長方形 15"/>
            <p:cNvSpPr/>
            <p:nvPr/>
          </p:nvSpPr>
          <p:spPr>
            <a:xfrm>
              <a:off x="1199693" y="5618073"/>
              <a:ext cx="6839712" cy="2121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1243585" y="5640021"/>
            <a:ext cx="285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617624" y="5640021"/>
            <a:ext cx="285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20923" y="5640021"/>
            <a:ext cx="285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94961" y="5640021"/>
            <a:ext cx="285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732425" y="5640021"/>
            <a:ext cx="377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-1418236" y="3005853"/>
            <a:ext cx="42556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cs typeface="Arial" panose="020B0604020202020204" pitchFamily="34" charset="0"/>
              </a:rPr>
              <a:t>Period from discontinuation to the next therapy</a:t>
            </a:r>
          </a:p>
          <a:p>
            <a:r>
              <a:rPr kumimoji="1" lang="en-US" altLang="ja-JP" sz="1600" dirty="0" smtClean="0">
                <a:cs typeface="Arial" panose="020B0604020202020204" pitchFamily="34" charset="0"/>
              </a:rPr>
              <a:t> or decision for BSC</a:t>
            </a:r>
            <a:endParaRPr kumimoji="1" lang="ja-JP" altLang="en-US" sz="1600" dirty="0">
              <a:cs typeface="Arial" panose="020B0604020202020204" pitchFamily="34" charset="0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9E83DA8-686E-48AF-A960-5FB3673B220D}"/>
              </a:ext>
            </a:extLst>
          </p:cNvPr>
          <p:cNvGrpSpPr/>
          <p:nvPr/>
        </p:nvGrpSpPr>
        <p:grpSpPr>
          <a:xfrm>
            <a:off x="4516251" y="1691101"/>
            <a:ext cx="3618999" cy="932484"/>
            <a:chOff x="5717219" y="1810444"/>
            <a:chExt cx="2708768" cy="932484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F3322ED-374F-437A-A55C-AB28C9524CDB}"/>
                </a:ext>
              </a:extLst>
            </p:cNvPr>
            <p:cNvCxnSpPr/>
            <p:nvPr/>
          </p:nvCxnSpPr>
          <p:spPr>
            <a:xfrm>
              <a:off x="5717219" y="1979721"/>
              <a:ext cx="43200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787BAF9C-2EB9-4762-95C1-74FCB534201D}"/>
                </a:ext>
              </a:extLst>
            </p:cNvPr>
            <p:cNvCxnSpPr/>
            <p:nvPr/>
          </p:nvCxnSpPr>
          <p:spPr>
            <a:xfrm>
              <a:off x="5717219" y="2327430"/>
              <a:ext cx="43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92DC0C9-7CD5-483F-9A60-2E617981E5EA}"/>
                </a:ext>
              </a:extLst>
            </p:cNvPr>
            <p:cNvSpPr txBox="1"/>
            <p:nvPr/>
          </p:nvSpPr>
          <p:spPr>
            <a:xfrm>
              <a:off x="6107833" y="1810444"/>
              <a:ext cx="21661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irAE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 discontinuation</a:t>
              </a:r>
              <a:r>
                <a:rPr kumimoji="1" lang="ja-JP" altLang="en-US" sz="16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kumimoji="1" lang="en-US" altLang="ja-JP" sz="16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(n=11)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8420189-6AA4-4B13-9037-21D4A2581304}"/>
                </a:ext>
              </a:extLst>
            </p:cNvPr>
            <p:cNvSpPr txBox="1"/>
            <p:nvPr/>
          </p:nvSpPr>
          <p:spPr>
            <a:xfrm>
              <a:off x="6107832" y="2158153"/>
              <a:ext cx="23181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Non-</a:t>
              </a:r>
              <a:r>
                <a:rPr kumimoji="1" lang="en-US" altLang="ja-JP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irAE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 discontinuation (n=32)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9B90EAB-8154-4D19-9E10-7C55374211DF}"/>
              </a:ext>
            </a:extLst>
          </p:cNvPr>
          <p:cNvSpPr txBox="1"/>
          <p:nvPr/>
        </p:nvSpPr>
        <p:spPr>
          <a:xfrm>
            <a:off x="3891151" y="2475006"/>
            <a:ext cx="3928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Median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(months)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dirty="0" smtClean="0">
                <a:solidFill>
                  <a:prstClr val="black"/>
                </a:solidFill>
                <a:ea typeface="游ゴシック" panose="020B0400000000000000" pitchFamily="50" charset="-128"/>
                <a:cs typeface="Arial" panose="020B0604020202020204" pitchFamily="34" charset="0"/>
              </a:rPr>
              <a:t>5.2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(95%CI, </a:t>
            </a:r>
            <a:r>
              <a:rPr lang="en-US" altLang="ja-JP" sz="1600" dirty="0" smtClean="0">
                <a:solidFill>
                  <a:prstClr val="black"/>
                </a:solidFill>
                <a:ea typeface="游ゴシック" panose="020B0400000000000000" pitchFamily="50" charset="-128"/>
                <a:cs typeface="Arial" panose="020B0604020202020204" pitchFamily="34" charset="0"/>
              </a:rPr>
              <a:t>4.4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-5.9)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vs </a:t>
            </a:r>
            <a:r>
              <a:rPr lang="en-US" altLang="ja-JP" sz="1600" dirty="0" smtClean="0">
                <a:solidFill>
                  <a:prstClr val="black"/>
                </a:solidFill>
                <a:ea typeface="游ゴシック" panose="020B0400000000000000" pitchFamily="50" charset="-128"/>
                <a:cs typeface="Arial" panose="020B0604020202020204" pitchFamily="34" charset="0"/>
              </a:rPr>
              <a:t>0.5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(95%CI,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0.44-0.56)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游ゴシック" panose="020B0400000000000000" pitchFamily="50" charset="-128"/>
              <a:cs typeface="Arial" panose="020B0604020202020204" pitchFamily="34" charset="0"/>
            </a:endParaRPr>
          </a:p>
          <a:p>
            <a:pPr defTabSz="914400">
              <a:defRPr/>
            </a:pPr>
            <a:r>
              <a:rPr kumimoji="1" lang="en-US" altLang="ja-JP" sz="1600" dirty="0">
                <a:solidFill>
                  <a:prstClr val="black"/>
                </a:solidFill>
                <a:cs typeface="Arial" panose="020B0604020202020204" pitchFamily="34" charset="0"/>
              </a:rPr>
              <a:t>HR </a:t>
            </a:r>
            <a:r>
              <a:rPr kumimoji="1" lang="en-US" altLang="ja-JP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0.09 </a:t>
            </a:r>
            <a:r>
              <a:rPr kumimoji="1" lang="en-US" altLang="ja-JP" sz="1600" dirty="0">
                <a:solidFill>
                  <a:prstClr val="black"/>
                </a:solidFill>
                <a:cs typeface="Arial" panose="020B0604020202020204" pitchFamily="34" charset="0"/>
              </a:rPr>
              <a:t>(95%CI, </a:t>
            </a:r>
            <a:r>
              <a:rPr kumimoji="1" lang="en-US" altLang="ja-JP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0.02-0.27)</a:t>
            </a:r>
            <a:endParaRPr kumimoji="1" lang="en-US" altLang="ja-JP" sz="1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defTabSz="914400">
              <a:defRPr/>
            </a:pPr>
            <a:r>
              <a:rPr kumimoji="1" lang="en-US" altLang="ja-JP" sz="1600" i="1" dirty="0" smtClean="0">
                <a:solidFill>
                  <a:prstClr val="black"/>
                </a:solidFill>
                <a:cs typeface="Arial" panose="020B0604020202020204" pitchFamily="34" charset="0"/>
              </a:rPr>
              <a:t>P</a:t>
            </a:r>
            <a:r>
              <a:rPr lang="en-US" altLang="ja-JP" sz="1600" dirty="0">
                <a:solidFill>
                  <a:prstClr val="black"/>
                </a:solidFill>
                <a:cs typeface="Arial" panose="020B0604020202020204" pitchFamily="34" charset="0"/>
              </a:rPr>
              <a:t>&lt;</a:t>
            </a:r>
            <a:r>
              <a:rPr kumimoji="1" lang="en-US" altLang="ja-JP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0.001</a:t>
            </a:r>
            <a:endParaRPr kumimoji="1" lang="en-US" altLang="ja-JP" sz="16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6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65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呼吸器内科</dc:creator>
  <cp:lastModifiedBy>呼吸器内科</cp:lastModifiedBy>
  <cp:revision>6</cp:revision>
  <dcterms:created xsi:type="dcterms:W3CDTF">2019-06-01T07:30:47Z</dcterms:created>
  <dcterms:modified xsi:type="dcterms:W3CDTF">2019-06-01T08:24:48Z</dcterms:modified>
</cp:coreProperties>
</file>