
<file path=[Content_Types].xml><?xml version="1.0" encoding="utf-8"?>
<Types xmlns="http://schemas.openxmlformats.org/package/2006/content-types">
  <Default Extension="png" ContentType="image/png"/>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3"/>
  </p:notesMasterIdLst>
  <p:sldIdLst>
    <p:sldId id="287" r:id="rId2"/>
    <p:sldId id="278" r:id="rId3"/>
    <p:sldId id="305" r:id="rId4"/>
    <p:sldId id="279" r:id="rId5"/>
    <p:sldId id="306" r:id="rId6"/>
    <p:sldId id="307" r:id="rId7"/>
    <p:sldId id="308" r:id="rId8"/>
    <p:sldId id="282" r:id="rId9"/>
    <p:sldId id="304" r:id="rId10"/>
    <p:sldId id="309" r:id="rId11"/>
    <p:sldId id="294" r:id="rId1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p:restoredLeft sz="17126" autoAdjust="0"/>
    <p:restoredTop sz="86410" autoAdjust="0"/>
  </p:normalViewPr>
  <p:slideViewPr>
    <p:cSldViewPr>
      <p:cViewPr varScale="1">
        <p:scale>
          <a:sx n="75" d="100"/>
          <a:sy n="75" d="100"/>
        </p:scale>
        <p:origin x="360" y="5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varScale="1">
      <p:scale>
        <a:sx n="1" d="1"/>
        <a:sy n="1" d="1"/>
      </p:scale>
      <p:origin x="0" y="-1652"/>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23.emf"/><Relationship Id="rId1" Type="http://schemas.openxmlformats.org/officeDocument/2006/relationships/image" Target="../media/image22.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5D462B5-C684-455B-BDBD-5EEFD4F7DDFD}" type="datetimeFigureOut">
              <a:rPr lang="en-US" smtClean="0"/>
              <a:pPr/>
              <a:t>6/18/2019</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D5BD749-F956-43CA-8C0A-38D5DFB75DF8}" type="slidenum">
              <a:rPr lang="en-US" smtClean="0"/>
              <a:pPr/>
              <a:t>‹#›</a:t>
            </a:fld>
            <a:endParaRPr lang="en-US"/>
          </a:p>
        </p:txBody>
      </p:sp>
    </p:spTree>
    <p:extLst>
      <p:ext uri="{BB962C8B-B14F-4D97-AF65-F5344CB8AC3E}">
        <p14:creationId xmlns:p14="http://schemas.microsoft.com/office/powerpoint/2010/main" val="411977105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atinLnBrk="1"/>
            <a:r>
              <a:rPr lang="en-US" sz="1200" b="1" kern="1200" dirty="0">
                <a:solidFill>
                  <a:schemeClr val="tx1"/>
                </a:solidFill>
                <a:effectLst/>
                <a:latin typeface="+mn-lt"/>
                <a:ea typeface="+mn-ea"/>
                <a:cs typeface="+mn-cs"/>
              </a:rPr>
              <a:t>Figure S1 Treatment of CB cells with TSA and MS275 leads</a:t>
            </a:r>
            <a:r>
              <a:rPr lang="en-US" sz="1200" b="1" kern="1200" baseline="0" dirty="0">
                <a:solidFill>
                  <a:schemeClr val="tx1"/>
                </a:solidFill>
                <a:effectLst/>
                <a:latin typeface="+mn-lt"/>
                <a:ea typeface="+mn-ea"/>
                <a:cs typeface="+mn-cs"/>
              </a:rPr>
              <a:t> to expansion of CD34+CD90+ and </a:t>
            </a:r>
            <a:r>
              <a:rPr lang="en-US" sz="1200" b="1" kern="1200" dirty="0">
                <a:solidFill>
                  <a:schemeClr val="tx1"/>
                </a:solidFill>
                <a:effectLst/>
                <a:latin typeface="+mn-lt"/>
                <a:ea typeface="+mn-ea"/>
                <a:cs typeface="+mn-cs"/>
              </a:rPr>
              <a:t>enhances the marrow-repopulating potential</a:t>
            </a:r>
            <a:endParaRPr lang="en-US" sz="1200" kern="1200" dirty="0">
              <a:solidFill>
                <a:schemeClr val="tx1"/>
              </a:solidFill>
              <a:effectLst/>
              <a:latin typeface="+mn-lt"/>
              <a:ea typeface="+mn-ea"/>
              <a:cs typeface="+mn-cs"/>
            </a:endParaRPr>
          </a:p>
          <a:p>
            <a:pPr latinLnBrk="1"/>
            <a:r>
              <a:rPr lang="en-US" sz="1200" kern="1200" dirty="0">
                <a:solidFill>
                  <a:schemeClr val="tx1"/>
                </a:solidFill>
                <a:effectLst/>
                <a:latin typeface="+mn-lt"/>
                <a:ea typeface="+mn-ea"/>
                <a:cs typeface="+mn-cs"/>
              </a:rPr>
              <a:t>A, Cord blood CD34</a:t>
            </a:r>
            <a:r>
              <a:rPr lang="en-US" sz="1200" kern="1200" baseline="30000" dirty="0">
                <a:solidFill>
                  <a:schemeClr val="tx1"/>
                </a:solidFill>
                <a:effectLst/>
                <a:latin typeface="+mn-lt"/>
                <a:ea typeface="+mn-ea"/>
                <a:cs typeface="+mn-cs"/>
              </a:rPr>
              <a:t>+</a:t>
            </a:r>
            <a:r>
              <a:rPr lang="en-US" sz="1200" kern="1200" dirty="0">
                <a:solidFill>
                  <a:schemeClr val="tx1"/>
                </a:solidFill>
                <a:effectLst/>
                <a:latin typeface="+mn-lt"/>
                <a:ea typeface="+mn-ea"/>
                <a:cs typeface="+mn-cs"/>
              </a:rPr>
              <a:t> cells were cultured with MS275 and TSA for 5 days. Representative of two independent experiments flow cytometric analysis were shown. Note the percentage of CD34+CD90+ increased</a:t>
            </a:r>
            <a:r>
              <a:rPr lang="en-US" sz="1200" kern="1200" baseline="0" dirty="0">
                <a:solidFill>
                  <a:schemeClr val="tx1"/>
                </a:solidFill>
                <a:effectLst/>
                <a:latin typeface="+mn-lt"/>
                <a:ea typeface="+mn-ea"/>
                <a:cs typeface="+mn-cs"/>
              </a:rPr>
              <a:t> with either </a:t>
            </a:r>
            <a:r>
              <a:rPr lang="en-US" sz="1200" kern="1200" dirty="0">
                <a:solidFill>
                  <a:schemeClr val="tx1"/>
                </a:solidFill>
                <a:effectLst/>
                <a:latin typeface="+mn-lt"/>
                <a:ea typeface="+mn-ea"/>
                <a:cs typeface="+mn-cs"/>
              </a:rPr>
              <a:t>TSA or MS275 treatment. B,  scatter plot showing the levels of human CD45+ cell engraftment in the PB of NSG mice 2 weeks after transplantation with the progeny of 2x 10</a:t>
            </a:r>
            <a:r>
              <a:rPr lang="en-US" sz="1200" kern="1200" baseline="30000" dirty="0">
                <a:solidFill>
                  <a:schemeClr val="tx1"/>
                </a:solidFill>
                <a:effectLst/>
                <a:latin typeface="+mn-lt"/>
                <a:ea typeface="+mn-ea"/>
                <a:cs typeface="+mn-cs"/>
              </a:rPr>
              <a:t>4</a:t>
            </a:r>
            <a:r>
              <a:rPr lang="en-US" sz="1200" kern="1200" dirty="0">
                <a:solidFill>
                  <a:schemeClr val="tx1"/>
                </a:solidFill>
                <a:effectLst/>
                <a:latin typeface="+mn-lt"/>
                <a:ea typeface="+mn-ea"/>
                <a:cs typeface="+mn-cs"/>
              </a:rPr>
              <a:t> CD34+ cells after culture with DMSO, TSA or MS275.</a:t>
            </a:r>
          </a:p>
          <a:p>
            <a:endParaRPr lang="en-US" dirty="0"/>
          </a:p>
        </p:txBody>
      </p:sp>
      <p:sp>
        <p:nvSpPr>
          <p:cNvPr id="4" name="Slide Number Placeholder 3"/>
          <p:cNvSpPr>
            <a:spLocks noGrp="1"/>
          </p:cNvSpPr>
          <p:nvPr>
            <p:ph type="sldNum" sz="quarter" idx="10"/>
          </p:nvPr>
        </p:nvSpPr>
        <p:spPr/>
        <p:txBody>
          <a:bodyPr/>
          <a:lstStyle/>
          <a:p>
            <a:fld id="{72637BB8-E21F-4C67-9DFC-EC6B29903531}" type="slidenum">
              <a:rPr lang="en-US" smtClean="0"/>
              <a:t>3</a:t>
            </a:fld>
            <a:endParaRPr lang="en-US"/>
          </a:p>
        </p:txBody>
      </p:sp>
    </p:spTree>
    <p:extLst>
      <p:ext uri="{BB962C8B-B14F-4D97-AF65-F5344CB8AC3E}">
        <p14:creationId xmlns:p14="http://schemas.microsoft.com/office/powerpoint/2010/main" val="150684891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i="0" u="none" strike="noStrike" kern="1200" baseline="0" dirty="0">
                <a:solidFill>
                  <a:schemeClr val="tx1"/>
                </a:solidFill>
                <a:latin typeface="+mn-lt"/>
                <a:ea typeface="+mn-ea"/>
                <a:cs typeface="+mn-cs"/>
              </a:rPr>
              <a:t>Figure S5 TSA treatment can increase CD34</a:t>
            </a:r>
            <a:r>
              <a:rPr lang="en-US" sz="1200" b="1" i="0" u="none" strike="noStrike" kern="1200" baseline="30000" dirty="0">
                <a:solidFill>
                  <a:schemeClr val="tx1"/>
                </a:solidFill>
                <a:latin typeface="+mn-lt"/>
                <a:ea typeface="+mn-ea"/>
                <a:cs typeface="+mn-cs"/>
              </a:rPr>
              <a:t>+</a:t>
            </a:r>
            <a:r>
              <a:rPr lang="en-US" sz="1200" b="1" i="0" u="none" strike="noStrike" kern="1200" baseline="0" dirty="0">
                <a:solidFill>
                  <a:schemeClr val="tx1"/>
                </a:solidFill>
                <a:latin typeface="+mn-lt"/>
                <a:ea typeface="+mn-ea"/>
                <a:cs typeface="+mn-cs"/>
              </a:rPr>
              <a:t>CD90</a:t>
            </a:r>
            <a:r>
              <a:rPr lang="en-US" sz="1200" b="1" i="0" u="none" strike="noStrike" kern="1200" baseline="30000" dirty="0">
                <a:solidFill>
                  <a:schemeClr val="tx1"/>
                </a:solidFill>
                <a:latin typeface="+mn-lt"/>
                <a:ea typeface="+mn-ea"/>
                <a:cs typeface="+mn-cs"/>
              </a:rPr>
              <a:t>+ </a:t>
            </a:r>
            <a:r>
              <a:rPr lang="en-US" sz="1200" b="1" i="0" u="none" strike="noStrike" kern="1200" baseline="0" dirty="0">
                <a:solidFill>
                  <a:schemeClr val="tx1"/>
                </a:solidFill>
                <a:latin typeface="+mn-lt"/>
                <a:ea typeface="+mn-ea"/>
                <a:cs typeface="+mn-cs"/>
              </a:rPr>
              <a:t>cells in PBMC CD34</a:t>
            </a:r>
            <a:r>
              <a:rPr lang="en-US" sz="1200" b="1" i="0" u="none" strike="noStrike" kern="1200" baseline="30000" dirty="0">
                <a:solidFill>
                  <a:schemeClr val="tx1"/>
                </a:solidFill>
                <a:latin typeface="+mn-lt"/>
                <a:ea typeface="+mn-ea"/>
                <a:cs typeface="+mn-cs"/>
              </a:rPr>
              <a:t>+ </a:t>
            </a:r>
            <a:r>
              <a:rPr lang="en-US" sz="1200" b="1" i="0" u="none" strike="noStrike" kern="1200" baseline="0" dirty="0">
                <a:solidFill>
                  <a:schemeClr val="tx1"/>
                </a:solidFill>
                <a:latin typeface="+mn-lt"/>
                <a:ea typeface="+mn-ea"/>
                <a:cs typeface="+mn-cs"/>
              </a:rPr>
              <a:t>cells cultured in serum free </a:t>
            </a:r>
            <a:r>
              <a:rPr lang="en-US" sz="1200" b="1" i="0" u="none" strike="noStrike" kern="1200" baseline="0" dirty="0" err="1">
                <a:solidFill>
                  <a:schemeClr val="tx1"/>
                </a:solidFill>
                <a:latin typeface="+mn-lt"/>
                <a:ea typeface="+mn-ea"/>
                <a:cs typeface="+mn-cs"/>
              </a:rPr>
              <a:t>StemSpan</a:t>
            </a:r>
            <a:r>
              <a:rPr lang="en-US" sz="1200" b="1" i="0" u="none" strike="noStrike" kern="1200" baseline="30000" dirty="0" err="1">
                <a:solidFill>
                  <a:schemeClr val="tx1"/>
                </a:solidFill>
                <a:latin typeface="+mn-lt"/>
                <a:ea typeface="+mn-ea"/>
                <a:cs typeface="+mn-cs"/>
              </a:rPr>
              <a:t>TM</a:t>
            </a:r>
            <a:r>
              <a:rPr lang="en-US" sz="1200" b="1" i="0" u="none" strike="noStrike" kern="1200" baseline="0" dirty="0">
                <a:solidFill>
                  <a:schemeClr val="tx1"/>
                </a:solidFill>
                <a:latin typeface="+mn-lt"/>
                <a:ea typeface="+mn-ea"/>
                <a:cs typeface="+mn-cs"/>
              </a:rPr>
              <a:t> SFEM II and serum containing IMDM/CC100</a:t>
            </a:r>
            <a:endParaRPr lang="en-US" sz="1200" b="0" i="0" u="none" strike="noStrike" kern="1200" baseline="0" dirty="0">
              <a:solidFill>
                <a:schemeClr val="tx1"/>
              </a:solidFill>
              <a:latin typeface="+mn-lt"/>
              <a:ea typeface="+mn-ea"/>
              <a:cs typeface="+mn-cs"/>
            </a:endParaRPr>
          </a:p>
          <a:p>
            <a:r>
              <a:rPr lang="en-US" sz="1200" b="0" i="0" u="none" strike="noStrike" kern="1200" baseline="0" dirty="0">
                <a:solidFill>
                  <a:schemeClr val="tx1"/>
                </a:solidFill>
                <a:latin typeface="+mn-lt"/>
                <a:ea typeface="+mn-ea"/>
                <a:cs typeface="+mn-cs"/>
              </a:rPr>
              <a:t>(</a:t>
            </a:r>
            <a:r>
              <a:rPr lang="en-US" sz="1400" b="1" i="0" u="none" strike="noStrike" kern="1200" baseline="0" dirty="0">
                <a:solidFill>
                  <a:schemeClr val="tx1"/>
                </a:solidFill>
                <a:latin typeface="+mn-lt"/>
                <a:ea typeface="+mn-ea"/>
                <a:cs typeface="+mn-cs"/>
              </a:rPr>
              <a:t>A) Effect of TSA on CD34 and CD90 expression following the two culture conditions. Each value represents mean ± standard error of two independent experiments. (B) Absolute number of CD34</a:t>
            </a:r>
            <a:r>
              <a:rPr lang="en-US" sz="1400" b="1" i="0" u="none" strike="noStrike" kern="1200" baseline="30000" dirty="0">
                <a:solidFill>
                  <a:schemeClr val="tx1"/>
                </a:solidFill>
                <a:latin typeface="+mn-lt"/>
                <a:ea typeface="+mn-ea"/>
                <a:cs typeface="+mn-cs"/>
              </a:rPr>
              <a:t>+</a:t>
            </a:r>
            <a:r>
              <a:rPr lang="en-US" sz="1400" b="1" i="0" u="none" strike="noStrike" kern="1200" baseline="0" dirty="0">
                <a:solidFill>
                  <a:schemeClr val="tx1"/>
                </a:solidFill>
                <a:latin typeface="+mn-lt"/>
                <a:ea typeface="+mn-ea"/>
                <a:cs typeface="+mn-cs"/>
              </a:rPr>
              <a:t>CD90</a:t>
            </a:r>
            <a:r>
              <a:rPr lang="en-US" sz="1400" b="1" i="0" u="none" strike="noStrike" kern="1200" baseline="30000" dirty="0">
                <a:solidFill>
                  <a:schemeClr val="tx1"/>
                </a:solidFill>
                <a:latin typeface="+mn-lt"/>
                <a:ea typeface="+mn-ea"/>
                <a:cs typeface="+mn-cs"/>
              </a:rPr>
              <a:t>+</a:t>
            </a:r>
            <a:r>
              <a:rPr lang="en-US" sz="1400" b="1" i="0" u="none" strike="noStrike" kern="1200" baseline="0" dirty="0">
                <a:solidFill>
                  <a:schemeClr val="tx1"/>
                </a:solidFill>
                <a:latin typeface="+mn-lt"/>
                <a:ea typeface="+mn-ea"/>
                <a:cs typeface="+mn-cs"/>
              </a:rPr>
              <a:t>cells cultured with the compounds. Each value represents mean ± standard error of two independent experiments. (C) Dose effect of TSA on CD34 and CD90 expression following the two culture conditions. (D) Time course of TSA on CD34 and CD90 expression following the two culture conditions.</a:t>
            </a:r>
            <a:endParaRPr lang="en-US" sz="1400" b="1" dirty="0">
              <a:solidFill>
                <a:schemeClr val="tx1"/>
              </a:solidFill>
            </a:endParaRPr>
          </a:p>
        </p:txBody>
      </p:sp>
      <p:sp>
        <p:nvSpPr>
          <p:cNvPr id="4" name="Slide Number Placeholder 3"/>
          <p:cNvSpPr>
            <a:spLocks noGrp="1"/>
          </p:cNvSpPr>
          <p:nvPr>
            <p:ph type="sldNum" sz="quarter" idx="5"/>
          </p:nvPr>
        </p:nvSpPr>
        <p:spPr/>
        <p:txBody>
          <a:bodyPr/>
          <a:lstStyle/>
          <a:p>
            <a:fld id="{72637BB8-E21F-4C67-9DFC-EC6B29903531}" type="slidenum">
              <a:rPr lang="en-US" smtClean="0"/>
              <a:t>5</a:t>
            </a:fld>
            <a:endParaRPr lang="en-US"/>
          </a:p>
        </p:txBody>
      </p:sp>
    </p:spTree>
    <p:extLst>
      <p:ext uri="{BB962C8B-B14F-4D97-AF65-F5344CB8AC3E}">
        <p14:creationId xmlns:p14="http://schemas.microsoft.com/office/powerpoint/2010/main" val="332552491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6D5BD749-F956-43CA-8C0A-38D5DFB75DF8}" type="slidenum">
              <a:rPr lang="en-US" smtClean="0"/>
              <a:pPr/>
              <a:t>9</a:t>
            </a:fld>
            <a:endParaRPr lang="en-US"/>
          </a:p>
        </p:txBody>
      </p:sp>
    </p:spTree>
    <p:extLst>
      <p:ext uri="{BB962C8B-B14F-4D97-AF65-F5344CB8AC3E}">
        <p14:creationId xmlns:p14="http://schemas.microsoft.com/office/powerpoint/2010/main" val="167851356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2637BB8-E21F-4C67-9DFC-EC6B29903531}" type="slidenum">
              <a:rPr lang="en-US" smtClean="0"/>
              <a:t>10</a:t>
            </a:fld>
            <a:endParaRPr lang="en-US"/>
          </a:p>
        </p:txBody>
      </p:sp>
    </p:spTree>
    <p:extLst>
      <p:ext uri="{BB962C8B-B14F-4D97-AF65-F5344CB8AC3E}">
        <p14:creationId xmlns:p14="http://schemas.microsoft.com/office/powerpoint/2010/main" val="109225344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1D8BD707-D9CF-40AE-B4C6-C98DA3205C09}" type="datetimeFigureOut">
              <a:rPr lang="en-US" smtClean="0"/>
              <a:pPr/>
              <a:t>6/18/2019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6/18/2019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6/18/2019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6/18/2019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6/18/2019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1D8BD707-D9CF-40AE-B4C6-C98DA3205C09}" type="datetimeFigureOut">
              <a:rPr lang="en-US" smtClean="0"/>
              <a:pPr/>
              <a:t>6/18/2019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1D8BD707-D9CF-40AE-B4C6-C98DA3205C09}" type="datetimeFigureOut">
              <a:rPr lang="en-US" smtClean="0"/>
              <a:pPr/>
              <a:t>6/18/2019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1D8BD707-D9CF-40AE-B4C6-C98DA3205C09}" type="datetimeFigureOut">
              <a:rPr lang="en-US" smtClean="0"/>
              <a:pPr/>
              <a:t>6/18/2019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6/18/2019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6/18/2019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6/18/2019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6/18/2019</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64.jpeg"/><Relationship Id="rId2" Type="http://schemas.openxmlformats.org/officeDocument/2006/relationships/notesSlide" Target="../notesSlides/notesSlide4.xml"/><Relationship Id="rId1" Type="http://schemas.openxmlformats.org/officeDocument/2006/relationships/slideLayout" Target="../slideLayouts/slideLayout7.xml"/><Relationship Id="rId6" Type="http://schemas.openxmlformats.org/officeDocument/2006/relationships/image" Target="../media/image67.jpeg"/><Relationship Id="rId5" Type="http://schemas.openxmlformats.org/officeDocument/2006/relationships/image" Target="../media/image66.png"/><Relationship Id="rId4" Type="http://schemas.openxmlformats.org/officeDocument/2006/relationships/image" Target="../media/image65.png"/></Relationships>
</file>

<file path=ppt/slides/_rels/slide11.xml.rels><?xml version="1.0" encoding="UTF-8" standalone="yes"?>
<Relationships xmlns="http://schemas.openxmlformats.org/package/2006/relationships"><Relationship Id="rId2" Type="http://schemas.openxmlformats.org/officeDocument/2006/relationships/image" Target="../media/image68.emf"/><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8" Type="http://schemas.openxmlformats.org/officeDocument/2006/relationships/image" Target="../media/image9.png"/><Relationship Id="rId13" Type="http://schemas.openxmlformats.org/officeDocument/2006/relationships/image" Target="../media/image14.png"/><Relationship Id="rId18" Type="http://schemas.openxmlformats.org/officeDocument/2006/relationships/image" Target="../media/image19.png"/><Relationship Id="rId3" Type="http://schemas.openxmlformats.org/officeDocument/2006/relationships/image" Target="../media/image4.png"/><Relationship Id="rId7" Type="http://schemas.openxmlformats.org/officeDocument/2006/relationships/image" Target="../media/image8.png"/><Relationship Id="rId12" Type="http://schemas.openxmlformats.org/officeDocument/2006/relationships/image" Target="../media/image13.png"/><Relationship Id="rId17" Type="http://schemas.openxmlformats.org/officeDocument/2006/relationships/image" Target="../media/image18.png"/><Relationship Id="rId2" Type="http://schemas.openxmlformats.org/officeDocument/2006/relationships/image" Target="../media/image3.png"/><Relationship Id="rId16" Type="http://schemas.openxmlformats.org/officeDocument/2006/relationships/image" Target="../media/image17.png"/><Relationship Id="rId1" Type="http://schemas.openxmlformats.org/officeDocument/2006/relationships/slideLayout" Target="../slideLayouts/slideLayout7.xml"/><Relationship Id="rId6" Type="http://schemas.openxmlformats.org/officeDocument/2006/relationships/image" Target="../media/image7.png"/><Relationship Id="rId11" Type="http://schemas.openxmlformats.org/officeDocument/2006/relationships/image" Target="../media/image12.png"/><Relationship Id="rId5" Type="http://schemas.openxmlformats.org/officeDocument/2006/relationships/image" Target="../media/image6.png"/><Relationship Id="rId15" Type="http://schemas.openxmlformats.org/officeDocument/2006/relationships/image" Target="../media/image16.png"/><Relationship Id="rId10" Type="http://schemas.openxmlformats.org/officeDocument/2006/relationships/image" Target="../media/image11.png"/><Relationship Id="rId4" Type="http://schemas.openxmlformats.org/officeDocument/2006/relationships/image" Target="../media/image5.png"/><Relationship Id="rId9" Type="http://schemas.openxmlformats.org/officeDocument/2006/relationships/image" Target="../media/image10.png"/><Relationship Id="rId14" Type="http://schemas.openxmlformats.org/officeDocument/2006/relationships/image" Target="../media/image15.png"/></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image" Target="../media/image21.emf"/><Relationship Id="rId5" Type="http://schemas.openxmlformats.org/officeDocument/2006/relationships/image" Target="../media/image13.png"/><Relationship Id="rId4" Type="http://schemas.openxmlformats.org/officeDocument/2006/relationships/image" Target="../media/image20.png"/></Relationships>
</file>

<file path=ppt/slides/_rels/slide4.xml.rels><?xml version="1.0" encoding="UTF-8" standalone="yes"?>
<Relationships xmlns="http://schemas.openxmlformats.org/package/2006/relationships"><Relationship Id="rId8" Type="http://schemas.openxmlformats.org/officeDocument/2006/relationships/image" Target="../media/image25.png"/><Relationship Id="rId13" Type="http://schemas.openxmlformats.org/officeDocument/2006/relationships/image" Target="../media/image30.png"/><Relationship Id="rId3" Type="http://schemas.openxmlformats.org/officeDocument/2006/relationships/oleObject" Target="../embeddings/oleObject1.bin"/><Relationship Id="rId7" Type="http://schemas.openxmlformats.org/officeDocument/2006/relationships/image" Target="../media/image24.png"/><Relationship Id="rId12" Type="http://schemas.openxmlformats.org/officeDocument/2006/relationships/image" Target="../media/image29.png"/><Relationship Id="rId2" Type="http://schemas.openxmlformats.org/officeDocument/2006/relationships/slideLayout" Target="../slideLayouts/slideLayout7.xml"/><Relationship Id="rId1" Type="http://schemas.openxmlformats.org/officeDocument/2006/relationships/vmlDrawing" Target="../drawings/vmlDrawing1.vml"/><Relationship Id="rId6" Type="http://schemas.openxmlformats.org/officeDocument/2006/relationships/image" Target="../media/image23.emf"/><Relationship Id="rId11" Type="http://schemas.openxmlformats.org/officeDocument/2006/relationships/image" Target="../media/image28.png"/><Relationship Id="rId5" Type="http://schemas.openxmlformats.org/officeDocument/2006/relationships/oleObject" Target="../embeddings/oleObject2.bin"/><Relationship Id="rId10" Type="http://schemas.openxmlformats.org/officeDocument/2006/relationships/image" Target="../media/image27.png"/><Relationship Id="rId4" Type="http://schemas.openxmlformats.org/officeDocument/2006/relationships/image" Target="../media/image22.emf"/><Relationship Id="rId9" Type="http://schemas.openxmlformats.org/officeDocument/2006/relationships/image" Target="../media/image26.jpeg"/></Relationships>
</file>

<file path=ppt/slides/_rels/slide5.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2.xml"/><Relationship Id="rId1" Type="http://schemas.openxmlformats.org/officeDocument/2006/relationships/slideLayout" Target="../slideLayouts/slideLayout7.xml"/><Relationship Id="rId4" Type="http://schemas.openxmlformats.org/officeDocument/2006/relationships/image" Target="../media/image32.png"/></Relationships>
</file>

<file path=ppt/slides/_rels/slide6.xml.rels><?xml version="1.0" encoding="UTF-8" standalone="yes"?>
<Relationships xmlns="http://schemas.openxmlformats.org/package/2006/relationships"><Relationship Id="rId8" Type="http://schemas.openxmlformats.org/officeDocument/2006/relationships/image" Target="../media/image39.png"/><Relationship Id="rId3" Type="http://schemas.openxmlformats.org/officeDocument/2006/relationships/image" Target="../media/image34.png"/><Relationship Id="rId7" Type="http://schemas.openxmlformats.org/officeDocument/2006/relationships/image" Target="../media/image38.png"/><Relationship Id="rId2" Type="http://schemas.openxmlformats.org/officeDocument/2006/relationships/image" Target="../media/image33.png"/><Relationship Id="rId1" Type="http://schemas.openxmlformats.org/officeDocument/2006/relationships/slideLayout" Target="../slideLayouts/slideLayout7.xml"/><Relationship Id="rId6" Type="http://schemas.openxmlformats.org/officeDocument/2006/relationships/image" Target="../media/image37.png"/><Relationship Id="rId5" Type="http://schemas.openxmlformats.org/officeDocument/2006/relationships/image" Target="../media/image36.png"/><Relationship Id="rId4" Type="http://schemas.openxmlformats.org/officeDocument/2006/relationships/image" Target="../media/image35.png"/><Relationship Id="rId9" Type="http://schemas.openxmlformats.org/officeDocument/2006/relationships/image" Target="../media/image40.png"/></Relationships>
</file>

<file path=ppt/slides/_rels/slide7.xml.rels><?xml version="1.0" encoding="UTF-8" standalone="yes"?>
<Relationships xmlns="http://schemas.openxmlformats.org/package/2006/relationships"><Relationship Id="rId8" Type="http://schemas.openxmlformats.org/officeDocument/2006/relationships/image" Target="../media/image39.png"/><Relationship Id="rId13" Type="http://schemas.openxmlformats.org/officeDocument/2006/relationships/image" Target="../media/image50.png"/><Relationship Id="rId3" Type="http://schemas.openxmlformats.org/officeDocument/2006/relationships/image" Target="../media/image42.png"/><Relationship Id="rId7" Type="http://schemas.openxmlformats.org/officeDocument/2006/relationships/image" Target="../media/image46.png"/><Relationship Id="rId12" Type="http://schemas.openxmlformats.org/officeDocument/2006/relationships/image" Target="../media/image49.png"/><Relationship Id="rId2" Type="http://schemas.openxmlformats.org/officeDocument/2006/relationships/image" Target="../media/image41.png"/><Relationship Id="rId1" Type="http://schemas.openxmlformats.org/officeDocument/2006/relationships/slideLayout" Target="../slideLayouts/slideLayout7.xml"/><Relationship Id="rId6" Type="http://schemas.openxmlformats.org/officeDocument/2006/relationships/image" Target="../media/image45.png"/><Relationship Id="rId11" Type="http://schemas.openxmlformats.org/officeDocument/2006/relationships/image" Target="../media/image48.png"/><Relationship Id="rId5" Type="http://schemas.openxmlformats.org/officeDocument/2006/relationships/image" Target="../media/image44.png"/><Relationship Id="rId10" Type="http://schemas.openxmlformats.org/officeDocument/2006/relationships/image" Target="../media/image40.png"/><Relationship Id="rId4" Type="http://schemas.openxmlformats.org/officeDocument/2006/relationships/image" Target="../media/image43.png"/><Relationship Id="rId9" Type="http://schemas.openxmlformats.org/officeDocument/2006/relationships/image" Target="../media/image47.png"/><Relationship Id="rId14" Type="http://schemas.openxmlformats.org/officeDocument/2006/relationships/image" Target="../media/image51.png"/></Relationships>
</file>

<file path=ppt/slides/_rels/slide8.xml.rels><?xml version="1.0" encoding="UTF-8" standalone="yes"?>
<Relationships xmlns="http://schemas.openxmlformats.org/package/2006/relationships"><Relationship Id="rId2" Type="http://schemas.openxmlformats.org/officeDocument/2006/relationships/image" Target="../media/image52.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8" Type="http://schemas.openxmlformats.org/officeDocument/2006/relationships/image" Target="../media/image58.png"/><Relationship Id="rId13" Type="http://schemas.openxmlformats.org/officeDocument/2006/relationships/image" Target="../media/image63.emf"/><Relationship Id="rId3" Type="http://schemas.openxmlformats.org/officeDocument/2006/relationships/image" Target="../media/image53.jpeg"/><Relationship Id="rId7" Type="http://schemas.openxmlformats.org/officeDocument/2006/relationships/image" Target="../media/image57.png"/><Relationship Id="rId12" Type="http://schemas.openxmlformats.org/officeDocument/2006/relationships/image" Target="../media/image62.png"/><Relationship Id="rId2" Type="http://schemas.openxmlformats.org/officeDocument/2006/relationships/notesSlide" Target="../notesSlides/notesSlide3.xml"/><Relationship Id="rId1" Type="http://schemas.openxmlformats.org/officeDocument/2006/relationships/slideLayout" Target="../slideLayouts/slideLayout7.xml"/><Relationship Id="rId6" Type="http://schemas.openxmlformats.org/officeDocument/2006/relationships/image" Target="../media/image56.png"/><Relationship Id="rId11" Type="http://schemas.openxmlformats.org/officeDocument/2006/relationships/image" Target="../media/image61.png"/><Relationship Id="rId5" Type="http://schemas.openxmlformats.org/officeDocument/2006/relationships/image" Target="../media/image55.png"/><Relationship Id="rId10" Type="http://schemas.openxmlformats.org/officeDocument/2006/relationships/image" Target="../media/image60.png"/><Relationship Id="rId4" Type="http://schemas.openxmlformats.org/officeDocument/2006/relationships/image" Target="../media/image54.jpeg"/><Relationship Id="rId9" Type="http://schemas.openxmlformats.org/officeDocument/2006/relationships/image" Target="../media/image5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図 3"/>
          <p:cNvPicPr>
            <a:picLocks noChangeAspect="1"/>
          </p:cNvPicPr>
          <p:nvPr/>
        </p:nvPicPr>
        <p:blipFill>
          <a:blip r:embed="rId2" cstate="print"/>
          <a:stretch>
            <a:fillRect/>
          </a:stretch>
        </p:blipFill>
        <p:spPr>
          <a:xfrm>
            <a:off x="1160762" y="618481"/>
            <a:ext cx="7046798" cy="2572921"/>
          </a:xfrm>
          <a:prstGeom prst="rect">
            <a:avLst/>
          </a:prstGeom>
        </p:spPr>
      </p:pic>
      <p:sp>
        <p:nvSpPr>
          <p:cNvPr id="72" name="Text Box 61"/>
          <p:cNvSpPr txBox="1">
            <a:spLocks noChangeArrowheads="1"/>
          </p:cNvSpPr>
          <p:nvPr/>
        </p:nvSpPr>
        <p:spPr bwMode="auto">
          <a:xfrm>
            <a:off x="3210232" y="533400"/>
            <a:ext cx="2725250" cy="276999"/>
          </a:xfrm>
          <a:prstGeom prst="rect">
            <a:avLst/>
          </a:prstGeom>
          <a:solidFill>
            <a:schemeClr val="bg1"/>
          </a:solidFill>
          <a:ln w="9525">
            <a:noFill/>
            <a:miter lim="800000"/>
            <a:headEnd/>
            <a:tailEnd/>
          </a:ln>
        </p:spPr>
        <p:txBody>
          <a:bodyPr wrap="none">
            <a:spAutoFit/>
          </a:bodyPr>
          <a:lstStyle/>
          <a:p>
            <a:r>
              <a:rPr lang="en-US" altLang="ko-KR" sz="1200" dirty="0">
                <a:latin typeface="Arial"/>
                <a:cs typeface="Arial"/>
              </a:rPr>
              <a:t>Expansion fold of CD34+CD90+ cells</a:t>
            </a:r>
          </a:p>
        </p:txBody>
      </p:sp>
      <p:sp>
        <p:nvSpPr>
          <p:cNvPr id="95" name="Text Box 53"/>
          <p:cNvSpPr txBox="1">
            <a:spLocks noChangeArrowheads="1"/>
          </p:cNvSpPr>
          <p:nvPr/>
        </p:nvSpPr>
        <p:spPr bwMode="auto">
          <a:xfrm>
            <a:off x="817750" y="381000"/>
            <a:ext cx="302912" cy="276999"/>
          </a:xfrm>
          <a:prstGeom prst="rect">
            <a:avLst/>
          </a:prstGeom>
          <a:noFill/>
          <a:ln w="9525">
            <a:noFill/>
            <a:miter lim="800000"/>
            <a:headEnd/>
            <a:tailEnd/>
          </a:ln>
        </p:spPr>
        <p:txBody>
          <a:bodyPr wrap="none">
            <a:spAutoFit/>
          </a:bodyPr>
          <a:lstStyle/>
          <a:p>
            <a:pPr latinLnBrk="0"/>
            <a:r>
              <a:rPr lang="en-US" altLang="ja-JP" sz="1200" b="1" dirty="0">
                <a:latin typeface="Arial"/>
                <a:ea typeface="MS PGothic" pitchFamily="34" charset="-128"/>
                <a:cs typeface="Arial"/>
              </a:rPr>
              <a:t>A</a:t>
            </a:r>
          </a:p>
        </p:txBody>
      </p:sp>
      <p:sp>
        <p:nvSpPr>
          <p:cNvPr id="100" name="Text Box 53"/>
          <p:cNvSpPr txBox="1">
            <a:spLocks noChangeArrowheads="1"/>
          </p:cNvSpPr>
          <p:nvPr/>
        </p:nvSpPr>
        <p:spPr bwMode="auto">
          <a:xfrm>
            <a:off x="762000" y="3609054"/>
            <a:ext cx="295799" cy="276999"/>
          </a:xfrm>
          <a:prstGeom prst="rect">
            <a:avLst/>
          </a:prstGeom>
          <a:noFill/>
          <a:ln w="9525">
            <a:noFill/>
            <a:miter lim="800000"/>
            <a:headEnd/>
            <a:tailEnd/>
          </a:ln>
        </p:spPr>
        <p:txBody>
          <a:bodyPr wrap="none">
            <a:spAutoFit/>
          </a:bodyPr>
          <a:lstStyle/>
          <a:p>
            <a:pPr latinLnBrk="0"/>
            <a:r>
              <a:rPr lang="en-US" altLang="ja-JP" sz="1200" b="1" dirty="0">
                <a:latin typeface="Arial"/>
                <a:ea typeface="MS PGothic" pitchFamily="34" charset="-128"/>
                <a:cs typeface="Arial"/>
              </a:rPr>
              <a:t>B</a:t>
            </a:r>
          </a:p>
        </p:txBody>
      </p:sp>
      <p:cxnSp>
        <p:nvCxnSpPr>
          <p:cNvPr id="54" name="Straight Connector 53"/>
          <p:cNvCxnSpPr/>
          <p:nvPr/>
        </p:nvCxnSpPr>
        <p:spPr>
          <a:xfrm>
            <a:off x="1513744" y="2512144"/>
            <a:ext cx="6639656" cy="2456"/>
          </a:xfrm>
          <a:prstGeom prst="line">
            <a:avLst/>
          </a:prstGeom>
          <a:ln w="19050">
            <a:solidFill>
              <a:srgbClr val="FF0000"/>
            </a:solidFill>
            <a:prstDash val="dash"/>
          </a:ln>
        </p:spPr>
        <p:style>
          <a:lnRef idx="1">
            <a:schemeClr val="accent1"/>
          </a:lnRef>
          <a:fillRef idx="0">
            <a:schemeClr val="accent1"/>
          </a:fillRef>
          <a:effectRef idx="0">
            <a:schemeClr val="accent1"/>
          </a:effectRef>
          <a:fontRef idx="minor">
            <a:schemeClr val="tx1"/>
          </a:fontRef>
        </p:style>
      </p:cxnSp>
      <p:sp>
        <p:nvSpPr>
          <p:cNvPr id="52" name="Text Box 53"/>
          <p:cNvSpPr txBox="1">
            <a:spLocks noChangeArrowheads="1"/>
          </p:cNvSpPr>
          <p:nvPr/>
        </p:nvSpPr>
        <p:spPr bwMode="auto">
          <a:xfrm>
            <a:off x="0" y="0"/>
            <a:ext cx="885880" cy="276999"/>
          </a:xfrm>
          <a:prstGeom prst="rect">
            <a:avLst/>
          </a:prstGeom>
          <a:noFill/>
          <a:ln w="9525">
            <a:noFill/>
            <a:miter lim="800000"/>
            <a:headEnd/>
            <a:tailEnd/>
          </a:ln>
        </p:spPr>
        <p:txBody>
          <a:bodyPr wrap="none">
            <a:spAutoFit/>
          </a:bodyPr>
          <a:lstStyle/>
          <a:p>
            <a:pPr latinLnBrk="0"/>
            <a:r>
              <a:rPr lang="en-US" altLang="ja-JP" sz="1200" b="1" dirty="0">
                <a:latin typeface="Arial"/>
                <a:ea typeface="MS PGothic" pitchFamily="34" charset="-128"/>
                <a:cs typeface="Arial"/>
              </a:rPr>
              <a:t>Figure S1</a:t>
            </a:r>
          </a:p>
        </p:txBody>
      </p:sp>
      <p:sp>
        <p:nvSpPr>
          <p:cNvPr id="135" name="Text Box 9"/>
          <p:cNvSpPr txBox="1">
            <a:spLocks noChangeArrowheads="1"/>
          </p:cNvSpPr>
          <p:nvPr/>
        </p:nvSpPr>
        <p:spPr bwMode="auto">
          <a:xfrm>
            <a:off x="1445423" y="3149268"/>
            <a:ext cx="441146" cy="246221"/>
          </a:xfrm>
          <a:prstGeom prst="rect">
            <a:avLst/>
          </a:prstGeom>
          <a:noFill/>
          <a:ln w="9525">
            <a:noFill/>
            <a:miter lim="800000"/>
            <a:headEnd/>
            <a:tailEnd/>
          </a:ln>
        </p:spPr>
        <p:txBody>
          <a:bodyPr wrap="none">
            <a:spAutoFit/>
          </a:bodyPr>
          <a:lstStyle/>
          <a:p>
            <a:r>
              <a:rPr lang="en-US" altLang="ko-KR" sz="1000" dirty="0">
                <a:latin typeface="Arial"/>
                <a:cs typeface="Arial"/>
              </a:rPr>
              <a:t>TSA</a:t>
            </a:r>
          </a:p>
        </p:txBody>
      </p:sp>
      <p:sp>
        <p:nvSpPr>
          <p:cNvPr id="136" name="Text Box 9"/>
          <p:cNvSpPr txBox="1">
            <a:spLocks noChangeArrowheads="1"/>
          </p:cNvSpPr>
          <p:nvPr/>
        </p:nvSpPr>
        <p:spPr bwMode="auto">
          <a:xfrm>
            <a:off x="2025298" y="3149268"/>
            <a:ext cx="511679" cy="246221"/>
          </a:xfrm>
          <a:prstGeom prst="rect">
            <a:avLst/>
          </a:prstGeom>
          <a:noFill/>
          <a:ln w="9525">
            <a:noFill/>
            <a:miter lim="800000"/>
            <a:headEnd/>
            <a:tailEnd/>
          </a:ln>
        </p:spPr>
        <p:txBody>
          <a:bodyPr wrap="square">
            <a:spAutoFit/>
          </a:bodyPr>
          <a:lstStyle/>
          <a:p>
            <a:r>
              <a:rPr lang="en-US" altLang="ko-KR" sz="1000" dirty="0">
                <a:latin typeface="Arial"/>
                <a:cs typeface="Arial"/>
              </a:rPr>
              <a:t>DLS3</a:t>
            </a:r>
          </a:p>
        </p:txBody>
      </p:sp>
      <p:sp>
        <p:nvSpPr>
          <p:cNvPr id="137" name="Text Box 9"/>
          <p:cNvSpPr txBox="1">
            <a:spLocks noChangeArrowheads="1"/>
          </p:cNvSpPr>
          <p:nvPr/>
        </p:nvSpPr>
        <p:spPr bwMode="auto">
          <a:xfrm>
            <a:off x="2701695" y="3149268"/>
            <a:ext cx="543739" cy="246221"/>
          </a:xfrm>
          <a:prstGeom prst="rect">
            <a:avLst/>
          </a:prstGeom>
          <a:noFill/>
          <a:ln w="9525">
            <a:noFill/>
            <a:miter lim="800000"/>
            <a:headEnd/>
            <a:tailEnd/>
          </a:ln>
        </p:spPr>
        <p:txBody>
          <a:bodyPr wrap="none">
            <a:spAutoFit/>
          </a:bodyPr>
          <a:lstStyle/>
          <a:p>
            <a:r>
              <a:rPr lang="en-US" altLang="ko-KR" sz="1000" dirty="0">
                <a:latin typeface="Arial"/>
                <a:cs typeface="Arial"/>
              </a:rPr>
              <a:t>SAHA</a:t>
            </a:r>
          </a:p>
        </p:txBody>
      </p:sp>
      <p:sp>
        <p:nvSpPr>
          <p:cNvPr id="138" name="Text Box 9"/>
          <p:cNvSpPr txBox="1">
            <a:spLocks noChangeArrowheads="1"/>
          </p:cNvSpPr>
          <p:nvPr/>
        </p:nvSpPr>
        <p:spPr bwMode="auto">
          <a:xfrm>
            <a:off x="5144481" y="3149268"/>
            <a:ext cx="747783" cy="246221"/>
          </a:xfrm>
          <a:prstGeom prst="rect">
            <a:avLst/>
          </a:prstGeom>
          <a:noFill/>
          <a:ln w="9525">
            <a:noFill/>
            <a:miter lim="800000"/>
            <a:headEnd/>
            <a:tailEnd/>
          </a:ln>
        </p:spPr>
        <p:txBody>
          <a:bodyPr wrap="none">
            <a:spAutoFit/>
          </a:bodyPr>
          <a:lstStyle/>
          <a:p>
            <a:r>
              <a:rPr lang="en-US" altLang="ko-KR" sz="1000" dirty="0">
                <a:latin typeface="Arial"/>
                <a:cs typeface="Arial"/>
              </a:rPr>
              <a:t>UNC0638</a:t>
            </a:r>
          </a:p>
        </p:txBody>
      </p:sp>
      <p:sp>
        <p:nvSpPr>
          <p:cNvPr id="139" name="Text Box 9"/>
          <p:cNvSpPr txBox="1">
            <a:spLocks noChangeArrowheads="1"/>
          </p:cNvSpPr>
          <p:nvPr/>
        </p:nvSpPr>
        <p:spPr bwMode="auto">
          <a:xfrm>
            <a:off x="5916158" y="3149268"/>
            <a:ext cx="434133" cy="246221"/>
          </a:xfrm>
          <a:prstGeom prst="rect">
            <a:avLst/>
          </a:prstGeom>
          <a:noFill/>
          <a:ln w="9525">
            <a:noFill/>
            <a:miter lim="800000"/>
            <a:headEnd/>
            <a:tailEnd/>
          </a:ln>
        </p:spPr>
        <p:txBody>
          <a:bodyPr wrap="none">
            <a:spAutoFit/>
          </a:bodyPr>
          <a:lstStyle/>
          <a:p>
            <a:r>
              <a:rPr lang="en-US" altLang="ko-KR" sz="1000" dirty="0">
                <a:latin typeface="Arial"/>
                <a:cs typeface="Arial"/>
              </a:rPr>
              <a:t>SR1</a:t>
            </a:r>
          </a:p>
        </p:txBody>
      </p:sp>
      <p:sp>
        <p:nvSpPr>
          <p:cNvPr id="140" name="Text Box 9"/>
          <p:cNvSpPr txBox="1">
            <a:spLocks noChangeArrowheads="1"/>
          </p:cNvSpPr>
          <p:nvPr/>
        </p:nvSpPr>
        <p:spPr bwMode="auto">
          <a:xfrm>
            <a:off x="3418268" y="3149268"/>
            <a:ext cx="441146" cy="246221"/>
          </a:xfrm>
          <a:prstGeom prst="rect">
            <a:avLst/>
          </a:prstGeom>
          <a:noFill/>
          <a:ln w="9525">
            <a:noFill/>
            <a:miter lim="800000"/>
            <a:headEnd/>
            <a:tailEnd/>
          </a:ln>
        </p:spPr>
        <p:txBody>
          <a:bodyPr wrap="none">
            <a:spAutoFit/>
          </a:bodyPr>
          <a:lstStyle/>
          <a:p>
            <a:r>
              <a:rPr lang="en-US" altLang="ko-KR" sz="1000" dirty="0">
                <a:latin typeface="Arial"/>
                <a:cs typeface="Arial"/>
              </a:rPr>
              <a:t>VPA</a:t>
            </a:r>
          </a:p>
        </p:txBody>
      </p:sp>
      <p:sp>
        <p:nvSpPr>
          <p:cNvPr id="146" name="Rectangle 82"/>
          <p:cNvSpPr>
            <a:spLocks noChangeArrowheads="1"/>
          </p:cNvSpPr>
          <p:nvPr/>
        </p:nvSpPr>
        <p:spPr bwMode="auto">
          <a:xfrm>
            <a:off x="4561268" y="3149268"/>
            <a:ext cx="438830" cy="246221"/>
          </a:xfrm>
          <a:prstGeom prst="rect">
            <a:avLst/>
          </a:prstGeom>
          <a:noFill/>
          <a:ln w="9525">
            <a:noFill/>
            <a:miter lim="800000"/>
            <a:headEnd/>
            <a:tailEnd/>
          </a:ln>
        </p:spPr>
        <p:txBody>
          <a:bodyPr wrap="none">
            <a:spAutoFit/>
          </a:bodyPr>
          <a:lstStyle/>
          <a:p>
            <a:r>
              <a:rPr lang="pt-BR" sz="1000" dirty="0">
                <a:latin typeface="Arial"/>
                <a:cs typeface="Arial"/>
              </a:rPr>
              <a:t>TCP</a:t>
            </a:r>
            <a:endParaRPr lang="en-US" sz="1000" dirty="0">
              <a:latin typeface="Arial"/>
              <a:cs typeface="Arial"/>
            </a:endParaRPr>
          </a:p>
        </p:txBody>
      </p:sp>
      <p:sp>
        <p:nvSpPr>
          <p:cNvPr id="147" name="Rectangle 82"/>
          <p:cNvSpPr>
            <a:spLocks noChangeArrowheads="1"/>
          </p:cNvSpPr>
          <p:nvPr/>
        </p:nvSpPr>
        <p:spPr bwMode="auto">
          <a:xfrm>
            <a:off x="3899435" y="3149268"/>
            <a:ext cx="611065" cy="246221"/>
          </a:xfrm>
          <a:prstGeom prst="rect">
            <a:avLst/>
          </a:prstGeom>
          <a:noFill/>
          <a:ln w="9525">
            <a:noFill/>
            <a:miter lim="800000"/>
            <a:headEnd/>
            <a:tailEnd/>
          </a:ln>
        </p:spPr>
        <p:txBody>
          <a:bodyPr wrap="none">
            <a:spAutoFit/>
          </a:bodyPr>
          <a:lstStyle/>
          <a:p>
            <a:r>
              <a:rPr lang="pt-BR" sz="1000" dirty="0">
                <a:latin typeface="Arial"/>
                <a:cs typeface="Arial"/>
              </a:rPr>
              <a:t>Merk60</a:t>
            </a:r>
            <a:endParaRPr lang="en-US" sz="1000" dirty="0">
              <a:latin typeface="Arial"/>
              <a:cs typeface="Arial"/>
            </a:endParaRPr>
          </a:p>
        </p:txBody>
      </p:sp>
      <p:sp>
        <p:nvSpPr>
          <p:cNvPr id="148" name="Text Box 9"/>
          <p:cNvSpPr txBox="1">
            <a:spLocks noChangeArrowheads="1"/>
          </p:cNvSpPr>
          <p:nvPr/>
        </p:nvSpPr>
        <p:spPr bwMode="auto">
          <a:xfrm>
            <a:off x="6384090" y="3149268"/>
            <a:ext cx="719355" cy="246221"/>
          </a:xfrm>
          <a:prstGeom prst="rect">
            <a:avLst/>
          </a:prstGeom>
          <a:noFill/>
          <a:ln w="9525">
            <a:noFill/>
            <a:miter lim="800000"/>
            <a:headEnd/>
            <a:tailEnd/>
          </a:ln>
        </p:spPr>
        <p:txBody>
          <a:bodyPr wrap="none">
            <a:spAutoFit/>
          </a:bodyPr>
          <a:lstStyle/>
          <a:p>
            <a:r>
              <a:rPr lang="en-US" altLang="ko-KR" sz="1000" dirty="0">
                <a:latin typeface="Arial"/>
                <a:cs typeface="Arial"/>
              </a:rPr>
              <a:t>EPZ4777</a:t>
            </a:r>
          </a:p>
        </p:txBody>
      </p:sp>
      <p:sp>
        <p:nvSpPr>
          <p:cNvPr id="149" name="Text Box 9"/>
          <p:cNvSpPr txBox="1">
            <a:spLocks noChangeArrowheads="1"/>
          </p:cNvSpPr>
          <p:nvPr/>
        </p:nvSpPr>
        <p:spPr bwMode="auto">
          <a:xfrm>
            <a:off x="6993690" y="3149268"/>
            <a:ext cx="719355" cy="246221"/>
          </a:xfrm>
          <a:prstGeom prst="rect">
            <a:avLst/>
          </a:prstGeom>
          <a:noFill/>
          <a:ln w="9525">
            <a:noFill/>
            <a:miter lim="800000"/>
            <a:headEnd/>
            <a:tailEnd/>
          </a:ln>
        </p:spPr>
        <p:txBody>
          <a:bodyPr wrap="none">
            <a:spAutoFit/>
          </a:bodyPr>
          <a:lstStyle/>
          <a:p>
            <a:r>
              <a:rPr lang="en-US" altLang="ko-KR" sz="1000" dirty="0">
                <a:latin typeface="Arial"/>
                <a:cs typeface="Arial"/>
              </a:rPr>
              <a:t>EPZ5676</a:t>
            </a:r>
          </a:p>
        </p:txBody>
      </p:sp>
      <p:cxnSp>
        <p:nvCxnSpPr>
          <p:cNvPr id="150" name="Straight Connector 57"/>
          <p:cNvCxnSpPr/>
          <p:nvPr/>
        </p:nvCxnSpPr>
        <p:spPr>
          <a:xfrm>
            <a:off x="1380166" y="3153452"/>
            <a:ext cx="53340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1" name="Straight Connector 58"/>
          <p:cNvCxnSpPr/>
          <p:nvPr/>
        </p:nvCxnSpPr>
        <p:spPr>
          <a:xfrm>
            <a:off x="1998134" y="3153452"/>
            <a:ext cx="53340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2" name="Straight Connector 59"/>
          <p:cNvCxnSpPr/>
          <p:nvPr/>
        </p:nvCxnSpPr>
        <p:spPr>
          <a:xfrm>
            <a:off x="2678886" y="3153452"/>
            <a:ext cx="53340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3" name="Straight Connector 60"/>
          <p:cNvCxnSpPr/>
          <p:nvPr/>
        </p:nvCxnSpPr>
        <p:spPr>
          <a:xfrm>
            <a:off x="3339590" y="3153452"/>
            <a:ext cx="53340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4" name="Straight Connector 61"/>
          <p:cNvCxnSpPr/>
          <p:nvPr/>
        </p:nvCxnSpPr>
        <p:spPr>
          <a:xfrm>
            <a:off x="3940822" y="3149268"/>
            <a:ext cx="451336"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5" name="Straight Connector 62"/>
          <p:cNvCxnSpPr/>
          <p:nvPr/>
        </p:nvCxnSpPr>
        <p:spPr>
          <a:xfrm>
            <a:off x="4468358" y="3153452"/>
            <a:ext cx="53340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6" name="Straight Connector 63"/>
          <p:cNvCxnSpPr/>
          <p:nvPr/>
        </p:nvCxnSpPr>
        <p:spPr>
          <a:xfrm>
            <a:off x="5154158" y="3153452"/>
            <a:ext cx="53340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7" name="Straight Connector 64"/>
          <p:cNvCxnSpPr/>
          <p:nvPr/>
        </p:nvCxnSpPr>
        <p:spPr>
          <a:xfrm>
            <a:off x="5839958" y="3153452"/>
            <a:ext cx="53340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8" name="Straight Connector 80"/>
          <p:cNvCxnSpPr/>
          <p:nvPr/>
        </p:nvCxnSpPr>
        <p:spPr>
          <a:xfrm>
            <a:off x="7059158" y="3153452"/>
            <a:ext cx="38100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9" name="Straight Connector 86"/>
          <p:cNvCxnSpPr/>
          <p:nvPr/>
        </p:nvCxnSpPr>
        <p:spPr>
          <a:xfrm>
            <a:off x="6525758" y="3149268"/>
            <a:ext cx="38100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pic>
        <p:nvPicPr>
          <p:cNvPr id="53" name="図 52"/>
          <p:cNvPicPr>
            <a:picLocks noChangeAspect="1"/>
          </p:cNvPicPr>
          <p:nvPr/>
        </p:nvPicPr>
        <p:blipFill>
          <a:blip r:embed="rId3" cstate="print"/>
          <a:stretch>
            <a:fillRect/>
          </a:stretch>
        </p:blipFill>
        <p:spPr>
          <a:xfrm>
            <a:off x="1232863" y="3563638"/>
            <a:ext cx="7131375" cy="2590800"/>
          </a:xfrm>
          <a:prstGeom prst="rect">
            <a:avLst/>
          </a:prstGeom>
        </p:spPr>
      </p:pic>
      <p:sp>
        <p:nvSpPr>
          <p:cNvPr id="56" name="Text Box 61"/>
          <p:cNvSpPr txBox="1">
            <a:spLocks noChangeArrowheads="1"/>
          </p:cNvSpPr>
          <p:nvPr/>
        </p:nvSpPr>
        <p:spPr bwMode="auto">
          <a:xfrm>
            <a:off x="3661248" y="3685401"/>
            <a:ext cx="2241945" cy="276999"/>
          </a:xfrm>
          <a:prstGeom prst="rect">
            <a:avLst/>
          </a:prstGeom>
          <a:solidFill>
            <a:schemeClr val="bg1"/>
          </a:solidFill>
          <a:ln w="9525">
            <a:noFill/>
            <a:miter lim="800000"/>
            <a:headEnd/>
            <a:tailEnd/>
          </a:ln>
        </p:spPr>
        <p:txBody>
          <a:bodyPr wrap="none">
            <a:spAutoFit/>
          </a:bodyPr>
          <a:lstStyle/>
          <a:p>
            <a:r>
              <a:rPr lang="en-US" altLang="ko-KR" sz="1200" dirty="0">
                <a:latin typeface="Arial"/>
                <a:cs typeface="Arial"/>
              </a:rPr>
              <a:t>Expansion fold of CD34+ cells</a:t>
            </a:r>
          </a:p>
        </p:txBody>
      </p:sp>
      <p:sp>
        <p:nvSpPr>
          <p:cNvPr id="57" name="Text Box 9"/>
          <p:cNvSpPr txBox="1">
            <a:spLocks noChangeArrowheads="1"/>
          </p:cNvSpPr>
          <p:nvPr/>
        </p:nvSpPr>
        <p:spPr bwMode="auto">
          <a:xfrm>
            <a:off x="1544440" y="6172200"/>
            <a:ext cx="441146" cy="246221"/>
          </a:xfrm>
          <a:prstGeom prst="rect">
            <a:avLst/>
          </a:prstGeom>
          <a:noFill/>
          <a:ln w="9525">
            <a:noFill/>
            <a:miter lim="800000"/>
            <a:headEnd/>
            <a:tailEnd/>
          </a:ln>
        </p:spPr>
        <p:txBody>
          <a:bodyPr wrap="none">
            <a:spAutoFit/>
          </a:bodyPr>
          <a:lstStyle/>
          <a:p>
            <a:r>
              <a:rPr lang="en-US" altLang="ko-KR" sz="1000" dirty="0">
                <a:latin typeface="Arial"/>
                <a:cs typeface="Arial"/>
              </a:rPr>
              <a:t>TSA</a:t>
            </a:r>
          </a:p>
        </p:txBody>
      </p:sp>
      <p:sp>
        <p:nvSpPr>
          <p:cNvPr id="58" name="Text Box 9"/>
          <p:cNvSpPr txBox="1">
            <a:spLocks noChangeArrowheads="1"/>
          </p:cNvSpPr>
          <p:nvPr/>
        </p:nvSpPr>
        <p:spPr bwMode="auto">
          <a:xfrm>
            <a:off x="2124315" y="6172200"/>
            <a:ext cx="511679" cy="246221"/>
          </a:xfrm>
          <a:prstGeom prst="rect">
            <a:avLst/>
          </a:prstGeom>
          <a:noFill/>
          <a:ln w="9525">
            <a:noFill/>
            <a:miter lim="800000"/>
            <a:headEnd/>
            <a:tailEnd/>
          </a:ln>
        </p:spPr>
        <p:txBody>
          <a:bodyPr wrap="square">
            <a:spAutoFit/>
          </a:bodyPr>
          <a:lstStyle/>
          <a:p>
            <a:r>
              <a:rPr lang="en-US" altLang="ko-KR" sz="1000" dirty="0">
                <a:latin typeface="Arial"/>
                <a:cs typeface="Arial"/>
              </a:rPr>
              <a:t>DLS3</a:t>
            </a:r>
          </a:p>
        </p:txBody>
      </p:sp>
      <p:sp>
        <p:nvSpPr>
          <p:cNvPr id="59" name="Text Box 9"/>
          <p:cNvSpPr txBox="1">
            <a:spLocks noChangeArrowheads="1"/>
          </p:cNvSpPr>
          <p:nvPr/>
        </p:nvSpPr>
        <p:spPr bwMode="auto">
          <a:xfrm>
            <a:off x="2800712" y="6172200"/>
            <a:ext cx="543739" cy="246221"/>
          </a:xfrm>
          <a:prstGeom prst="rect">
            <a:avLst/>
          </a:prstGeom>
          <a:noFill/>
          <a:ln w="9525">
            <a:noFill/>
            <a:miter lim="800000"/>
            <a:headEnd/>
            <a:tailEnd/>
          </a:ln>
        </p:spPr>
        <p:txBody>
          <a:bodyPr wrap="none">
            <a:spAutoFit/>
          </a:bodyPr>
          <a:lstStyle/>
          <a:p>
            <a:r>
              <a:rPr lang="en-US" altLang="ko-KR" sz="1000" dirty="0">
                <a:latin typeface="Arial"/>
                <a:cs typeface="Arial"/>
              </a:rPr>
              <a:t>SAHA</a:t>
            </a:r>
          </a:p>
        </p:txBody>
      </p:sp>
      <p:sp>
        <p:nvSpPr>
          <p:cNvPr id="60" name="Text Box 9"/>
          <p:cNvSpPr txBox="1">
            <a:spLocks noChangeArrowheads="1"/>
          </p:cNvSpPr>
          <p:nvPr/>
        </p:nvSpPr>
        <p:spPr bwMode="auto">
          <a:xfrm>
            <a:off x="5243498" y="6172200"/>
            <a:ext cx="747783" cy="246221"/>
          </a:xfrm>
          <a:prstGeom prst="rect">
            <a:avLst/>
          </a:prstGeom>
          <a:noFill/>
          <a:ln w="9525">
            <a:noFill/>
            <a:miter lim="800000"/>
            <a:headEnd/>
            <a:tailEnd/>
          </a:ln>
        </p:spPr>
        <p:txBody>
          <a:bodyPr wrap="none">
            <a:spAutoFit/>
          </a:bodyPr>
          <a:lstStyle/>
          <a:p>
            <a:r>
              <a:rPr lang="en-US" altLang="ko-KR" sz="1000" dirty="0">
                <a:latin typeface="Arial"/>
                <a:cs typeface="Arial"/>
              </a:rPr>
              <a:t>UNC0638</a:t>
            </a:r>
          </a:p>
        </p:txBody>
      </p:sp>
      <p:sp>
        <p:nvSpPr>
          <p:cNvPr id="61" name="Text Box 9"/>
          <p:cNvSpPr txBox="1">
            <a:spLocks noChangeArrowheads="1"/>
          </p:cNvSpPr>
          <p:nvPr/>
        </p:nvSpPr>
        <p:spPr bwMode="auto">
          <a:xfrm>
            <a:off x="6015175" y="6172200"/>
            <a:ext cx="434133" cy="246221"/>
          </a:xfrm>
          <a:prstGeom prst="rect">
            <a:avLst/>
          </a:prstGeom>
          <a:noFill/>
          <a:ln w="9525">
            <a:noFill/>
            <a:miter lim="800000"/>
            <a:headEnd/>
            <a:tailEnd/>
          </a:ln>
        </p:spPr>
        <p:txBody>
          <a:bodyPr wrap="none">
            <a:spAutoFit/>
          </a:bodyPr>
          <a:lstStyle/>
          <a:p>
            <a:r>
              <a:rPr lang="en-US" altLang="ko-KR" sz="1000" dirty="0">
                <a:latin typeface="Arial"/>
                <a:cs typeface="Arial"/>
              </a:rPr>
              <a:t>SR1</a:t>
            </a:r>
          </a:p>
        </p:txBody>
      </p:sp>
      <p:sp>
        <p:nvSpPr>
          <p:cNvPr id="62" name="Text Box 9"/>
          <p:cNvSpPr txBox="1">
            <a:spLocks noChangeArrowheads="1"/>
          </p:cNvSpPr>
          <p:nvPr/>
        </p:nvSpPr>
        <p:spPr bwMode="auto">
          <a:xfrm>
            <a:off x="3517285" y="6172200"/>
            <a:ext cx="441146" cy="246221"/>
          </a:xfrm>
          <a:prstGeom prst="rect">
            <a:avLst/>
          </a:prstGeom>
          <a:noFill/>
          <a:ln w="9525">
            <a:noFill/>
            <a:miter lim="800000"/>
            <a:headEnd/>
            <a:tailEnd/>
          </a:ln>
        </p:spPr>
        <p:txBody>
          <a:bodyPr wrap="none">
            <a:spAutoFit/>
          </a:bodyPr>
          <a:lstStyle/>
          <a:p>
            <a:r>
              <a:rPr lang="en-US" altLang="ko-KR" sz="1000" dirty="0">
                <a:latin typeface="Arial"/>
                <a:cs typeface="Arial"/>
              </a:rPr>
              <a:t>VPA</a:t>
            </a:r>
          </a:p>
        </p:txBody>
      </p:sp>
      <p:sp>
        <p:nvSpPr>
          <p:cNvPr id="63" name="Rectangle 82"/>
          <p:cNvSpPr>
            <a:spLocks noChangeArrowheads="1"/>
          </p:cNvSpPr>
          <p:nvPr/>
        </p:nvSpPr>
        <p:spPr bwMode="auto">
          <a:xfrm>
            <a:off x="4660285" y="6172200"/>
            <a:ext cx="438830" cy="246221"/>
          </a:xfrm>
          <a:prstGeom prst="rect">
            <a:avLst/>
          </a:prstGeom>
          <a:noFill/>
          <a:ln w="9525">
            <a:noFill/>
            <a:miter lim="800000"/>
            <a:headEnd/>
            <a:tailEnd/>
          </a:ln>
        </p:spPr>
        <p:txBody>
          <a:bodyPr wrap="none">
            <a:spAutoFit/>
          </a:bodyPr>
          <a:lstStyle/>
          <a:p>
            <a:r>
              <a:rPr lang="pt-BR" sz="1000" dirty="0">
                <a:latin typeface="Arial"/>
                <a:cs typeface="Arial"/>
              </a:rPr>
              <a:t>TCP</a:t>
            </a:r>
            <a:endParaRPr lang="en-US" sz="1000" dirty="0">
              <a:latin typeface="Arial"/>
              <a:cs typeface="Arial"/>
            </a:endParaRPr>
          </a:p>
        </p:txBody>
      </p:sp>
      <p:sp>
        <p:nvSpPr>
          <p:cNvPr id="64" name="Rectangle 82"/>
          <p:cNvSpPr>
            <a:spLocks noChangeArrowheads="1"/>
          </p:cNvSpPr>
          <p:nvPr/>
        </p:nvSpPr>
        <p:spPr bwMode="auto">
          <a:xfrm>
            <a:off x="3998452" y="6172200"/>
            <a:ext cx="611065" cy="246221"/>
          </a:xfrm>
          <a:prstGeom prst="rect">
            <a:avLst/>
          </a:prstGeom>
          <a:noFill/>
          <a:ln w="9525">
            <a:noFill/>
            <a:miter lim="800000"/>
            <a:headEnd/>
            <a:tailEnd/>
          </a:ln>
        </p:spPr>
        <p:txBody>
          <a:bodyPr wrap="none">
            <a:spAutoFit/>
          </a:bodyPr>
          <a:lstStyle/>
          <a:p>
            <a:r>
              <a:rPr lang="pt-BR" sz="1000" dirty="0">
                <a:latin typeface="Arial"/>
                <a:cs typeface="Arial"/>
              </a:rPr>
              <a:t>Merk60</a:t>
            </a:r>
            <a:endParaRPr lang="en-US" sz="1000" dirty="0">
              <a:latin typeface="Arial"/>
              <a:cs typeface="Arial"/>
            </a:endParaRPr>
          </a:p>
        </p:txBody>
      </p:sp>
      <p:sp>
        <p:nvSpPr>
          <p:cNvPr id="65" name="Text Box 9"/>
          <p:cNvSpPr txBox="1">
            <a:spLocks noChangeArrowheads="1"/>
          </p:cNvSpPr>
          <p:nvPr/>
        </p:nvSpPr>
        <p:spPr bwMode="auto">
          <a:xfrm>
            <a:off x="6483107" y="6172200"/>
            <a:ext cx="719355" cy="246221"/>
          </a:xfrm>
          <a:prstGeom prst="rect">
            <a:avLst/>
          </a:prstGeom>
          <a:noFill/>
          <a:ln w="9525">
            <a:noFill/>
            <a:miter lim="800000"/>
            <a:headEnd/>
            <a:tailEnd/>
          </a:ln>
        </p:spPr>
        <p:txBody>
          <a:bodyPr wrap="none">
            <a:spAutoFit/>
          </a:bodyPr>
          <a:lstStyle/>
          <a:p>
            <a:r>
              <a:rPr lang="en-US" altLang="ko-KR" sz="1000" dirty="0">
                <a:latin typeface="Arial"/>
                <a:cs typeface="Arial"/>
              </a:rPr>
              <a:t>EPZ4777</a:t>
            </a:r>
          </a:p>
        </p:txBody>
      </p:sp>
      <p:sp>
        <p:nvSpPr>
          <p:cNvPr id="66" name="Text Box 9"/>
          <p:cNvSpPr txBox="1">
            <a:spLocks noChangeArrowheads="1"/>
          </p:cNvSpPr>
          <p:nvPr/>
        </p:nvSpPr>
        <p:spPr bwMode="auto">
          <a:xfrm>
            <a:off x="7092707" y="6172200"/>
            <a:ext cx="719355" cy="246221"/>
          </a:xfrm>
          <a:prstGeom prst="rect">
            <a:avLst/>
          </a:prstGeom>
          <a:noFill/>
          <a:ln w="9525">
            <a:noFill/>
            <a:miter lim="800000"/>
            <a:headEnd/>
            <a:tailEnd/>
          </a:ln>
        </p:spPr>
        <p:txBody>
          <a:bodyPr wrap="none">
            <a:spAutoFit/>
          </a:bodyPr>
          <a:lstStyle/>
          <a:p>
            <a:r>
              <a:rPr lang="en-US" altLang="ko-KR" sz="1000" dirty="0">
                <a:latin typeface="Arial"/>
                <a:cs typeface="Arial"/>
              </a:rPr>
              <a:t>EPZ5676</a:t>
            </a:r>
          </a:p>
        </p:txBody>
      </p:sp>
      <p:cxnSp>
        <p:nvCxnSpPr>
          <p:cNvPr id="67" name="Straight Connector 57"/>
          <p:cNvCxnSpPr/>
          <p:nvPr/>
        </p:nvCxnSpPr>
        <p:spPr>
          <a:xfrm>
            <a:off x="1479183" y="6176384"/>
            <a:ext cx="53340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8" name="Straight Connector 58"/>
          <p:cNvCxnSpPr/>
          <p:nvPr/>
        </p:nvCxnSpPr>
        <p:spPr>
          <a:xfrm>
            <a:off x="2097151" y="6176384"/>
            <a:ext cx="53340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9" name="Straight Connector 59"/>
          <p:cNvCxnSpPr/>
          <p:nvPr/>
        </p:nvCxnSpPr>
        <p:spPr>
          <a:xfrm>
            <a:off x="2777903" y="6176384"/>
            <a:ext cx="53340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0" name="Straight Connector 60"/>
          <p:cNvCxnSpPr/>
          <p:nvPr/>
        </p:nvCxnSpPr>
        <p:spPr>
          <a:xfrm>
            <a:off x="3438607" y="6176384"/>
            <a:ext cx="53340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1" name="Straight Connector 61"/>
          <p:cNvCxnSpPr/>
          <p:nvPr/>
        </p:nvCxnSpPr>
        <p:spPr>
          <a:xfrm>
            <a:off x="4039839" y="6172200"/>
            <a:ext cx="451336"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3" name="Straight Connector 62"/>
          <p:cNvCxnSpPr/>
          <p:nvPr/>
        </p:nvCxnSpPr>
        <p:spPr>
          <a:xfrm>
            <a:off x="4567375" y="6176384"/>
            <a:ext cx="53340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4" name="Straight Connector 63"/>
          <p:cNvCxnSpPr/>
          <p:nvPr/>
        </p:nvCxnSpPr>
        <p:spPr>
          <a:xfrm>
            <a:off x="5253175" y="6176384"/>
            <a:ext cx="53340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5" name="Straight Connector 64"/>
          <p:cNvCxnSpPr/>
          <p:nvPr/>
        </p:nvCxnSpPr>
        <p:spPr>
          <a:xfrm>
            <a:off x="5938975" y="6176384"/>
            <a:ext cx="53340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6" name="Straight Connector 80"/>
          <p:cNvCxnSpPr/>
          <p:nvPr/>
        </p:nvCxnSpPr>
        <p:spPr>
          <a:xfrm>
            <a:off x="7158175" y="6176384"/>
            <a:ext cx="38100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7" name="Straight Connector 86"/>
          <p:cNvCxnSpPr/>
          <p:nvPr/>
        </p:nvCxnSpPr>
        <p:spPr>
          <a:xfrm>
            <a:off x="6624775" y="6172200"/>
            <a:ext cx="38100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9" name="Straight Connector 53"/>
          <p:cNvCxnSpPr/>
          <p:nvPr/>
        </p:nvCxnSpPr>
        <p:spPr>
          <a:xfrm flipV="1">
            <a:off x="1533934" y="4621557"/>
            <a:ext cx="6654996" cy="28984"/>
          </a:xfrm>
          <a:prstGeom prst="line">
            <a:avLst/>
          </a:prstGeom>
          <a:ln w="19050">
            <a:solidFill>
              <a:srgbClr val="FF0000"/>
            </a:solidFill>
            <a:prstDash val="dash"/>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noChangeArrowheads="1"/>
          </p:cNvPicPr>
          <p:nvPr/>
        </p:nvPicPr>
        <p:blipFill>
          <a:blip r:embed="rId3" cstate="print"/>
          <a:srcRect b="8573"/>
          <a:stretch>
            <a:fillRect/>
          </a:stretch>
        </p:blipFill>
        <p:spPr bwMode="auto">
          <a:xfrm>
            <a:off x="3733800" y="2133600"/>
            <a:ext cx="2057400" cy="1905000"/>
          </a:xfrm>
          <a:prstGeom prst="rect">
            <a:avLst/>
          </a:prstGeom>
          <a:noFill/>
          <a:ln w="9525">
            <a:noFill/>
            <a:miter lim="800000"/>
            <a:headEnd/>
            <a:tailEnd/>
          </a:ln>
          <a:effectLst/>
        </p:spPr>
      </p:pic>
      <p:sp>
        <p:nvSpPr>
          <p:cNvPr id="3" name="Text Box 31"/>
          <p:cNvSpPr txBox="1">
            <a:spLocks noChangeArrowheads="1"/>
          </p:cNvSpPr>
          <p:nvPr/>
        </p:nvSpPr>
        <p:spPr bwMode="auto">
          <a:xfrm>
            <a:off x="1600200" y="4036368"/>
            <a:ext cx="530915" cy="230832"/>
          </a:xfrm>
          <a:prstGeom prst="rect">
            <a:avLst/>
          </a:prstGeom>
          <a:noFill/>
          <a:ln w="9525">
            <a:noFill/>
            <a:miter lim="800000"/>
            <a:headEnd/>
            <a:tailEnd/>
          </a:ln>
        </p:spPr>
        <p:txBody>
          <a:bodyPr wrap="none">
            <a:spAutoFit/>
          </a:bodyPr>
          <a:lstStyle/>
          <a:p>
            <a:pPr latinLnBrk="0"/>
            <a:r>
              <a:rPr lang="en-US" altLang="ja-JP" sz="900" b="1" dirty="0">
                <a:ea typeface="MS PGothic" pitchFamily="34" charset="-128"/>
              </a:rPr>
              <a:t>DMSO</a:t>
            </a:r>
          </a:p>
        </p:txBody>
      </p:sp>
      <p:sp>
        <p:nvSpPr>
          <p:cNvPr id="4" name="Text Box 31"/>
          <p:cNvSpPr txBox="1">
            <a:spLocks noChangeArrowheads="1"/>
          </p:cNvSpPr>
          <p:nvPr/>
        </p:nvSpPr>
        <p:spPr bwMode="auto">
          <a:xfrm>
            <a:off x="2362200" y="4036368"/>
            <a:ext cx="736600" cy="228600"/>
          </a:xfrm>
          <a:prstGeom prst="rect">
            <a:avLst/>
          </a:prstGeom>
          <a:noFill/>
          <a:ln w="9525">
            <a:noFill/>
            <a:miter lim="800000"/>
            <a:headEnd/>
            <a:tailEnd/>
          </a:ln>
        </p:spPr>
        <p:txBody>
          <a:bodyPr wrap="none">
            <a:spAutoFit/>
          </a:bodyPr>
          <a:lstStyle/>
          <a:p>
            <a:pPr latinLnBrk="0"/>
            <a:r>
              <a:rPr lang="en-US" altLang="ja-JP" sz="900" b="1" dirty="0">
                <a:ea typeface="MS PGothic" pitchFamily="34" charset="-128"/>
              </a:rPr>
              <a:t>TSA 50nM</a:t>
            </a:r>
          </a:p>
        </p:txBody>
      </p:sp>
      <p:sp>
        <p:nvSpPr>
          <p:cNvPr id="5" name="Text Box 31"/>
          <p:cNvSpPr txBox="1">
            <a:spLocks noChangeArrowheads="1"/>
          </p:cNvSpPr>
          <p:nvPr/>
        </p:nvSpPr>
        <p:spPr bwMode="auto">
          <a:xfrm>
            <a:off x="4333875" y="4019550"/>
            <a:ext cx="530915" cy="230832"/>
          </a:xfrm>
          <a:prstGeom prst="rect">
            <a:avLst/>
          </a:prstGeom>
          <a:noFill/>
          <a:ln w="9525">
            <a:noFill/>
            <a:miter lim="800000"/>
            <a:headEnd/>
            <a:tailEnd/>
          </a:ln>
        </p:spPr>
        <p:txBody>
          <a:bodyPr wrap="none">
            <a:spAutoFit/>
          </a:bodyPr>
          <a:lstStyle/>
          <a:p>
            <a:pPr latinLnBrk="0"/>
            <a:r>
              <a:rPr lang="en-US" altLang="ja-JP" sz="900" b="1" dirty="0">
                <a:ea typeface="MS PGothic" pitchFamily="34" charset="-128"/>
              </a:rPr>
              <a:t>DMSO</a:t>
            </a:r>
          </a:p>
        </p:txBody>
      </p:sp>
      <p:sp>
        <p:nvSpPr>
          <p:cNvPr id="6" name="Text Box 31"/>
          <p:cNvSpPr txBox="1">
            <a:spLocks noChangeArrowheads="1"/>
          </p:cNvSpPr>
          <p:nvPr/>
        </p:nvSpPr>
        <p:spPr bwMode="auto">
          <a:xfrm>
            <a:off x="4953000" y="4038600"/>
            <a:ext cx="736600" cy="228600"/>
          </a:xfrm>
          <a:prstGeom prst="rect">
            <a:avLst/>
          </a:prstGeom>
          <a:noFill/>
          <a:ln w="9525">
            <a:noFill/>
            <a:miter lim="800000"/>
            <a:headEnd/>
            <a:tailEnd/>
          </a:ln>
        </p:spPr>
        <p:txBody>
          <a:bodyPr wrap="none">
            <a:spAutoFit/>
          </a:bodyPr>
          <a:lstStyle/>
          <a:p>
            <a:pPr latinLnBrk="0"/>
            <a:r>
              <a:rPr lang="en-US" altLang="ja-JP" sz="900" b="1" dirty="0">
                <a:ea typeface="MS PGothic" pitchFamily="34" charset="-128"/>
              </a:rPr>
              <a:t>TSA 50nM</a:t>
            </a:r>
          </a:p>
        </p:txBody>
      </p:sp>
      <p:pic>
        <p:nvPicPr>
          <p:cNvPr id="7" name="Picture 4"/>
          <p:cNvPicPr>
            <a:picLocks noChangeAspect="1" noChangeArrowheads="1"/>
          </p:cNvPicPr>
          <p:nvPr/>
        </p:nvPicPr>
        <p:blipFill>
          <a:blip r:embed="rId4" cstate="print"/>
          <a:srcRect l="11940" t="6283" r="8458" b="14136"/>
          <a:stretch>
            <a:fillRect/>
          </a:stretch>
        </p:blipFill>
        <p:spPr bwMode="auto">
          <a:xfrm>
            <a:off x="6601404" y="1905000"/>
            <a:ext cx="1143000" cy="1085850"/>
          </a:xfrm>
          <a:prstGeom prst="rect">
            <a:avLst/>
          </a:prstGeom>
          <a:noFill/>
          <a:ln w="9525">
            <a:noFill/>
            <a:miter lim="800000"/>
            <a:headEnd/>
            <a:tailEnd/>
          </a:ln>
          <a:effectLst/>
        </p:spPr>
      </p:pic>
      <p:pic>
        <p:nvPicPr>
          <p:cNvPr id="8" name="Picture 5"/>
          <p:cNvPicPr>
            <a:picLocks noChangeAspect="1" noChangeArrowheads="1"/>
          </p:cNvPicPr>
          <p:nvPr/>
        </p:nvPicPr>
        <p:blipFill>
          <a:blip r:embed="rId5" cstate="print"/>
          <a:srcRect l="11940" t="6283" r="8458" b="14136"/>
          <a:stretch>
            <a:fillRect/>
          </a:stretch>
        </p:blipFill>
        <p:spPr bwMode="auto">
          <a:xfrm>
            <a:off x="6621033" y="3431232"/>
            <a:ext cx="1143000" cy="1085850"/>
          </a:xfrm>
          <a:prstGeom prst="rect">
            <a:avLst/>
          </a:prstGeom>
          <a:noFill/>
          <a:ln w="9525">
            <a:noFill/>
            <a:miter lim="800000"/>
            <a:headEnd/>
            <a:tailEnd/>
          </a:ln>
          <a:effectLst/>
        </p:spPr>
      </p:pic>
      <p:sp>
        <p:nvSpPr>
          <p:cNvPr id="9" name="Line 29"/>
          <p:cNvSpPr>
            <a:spLocks noChangeShapeType="1"/>
          </p:cNvSpPr>
          <p:nvPr/>
        </p:nvSpPr>
        <p:spPr bwMode="auto">
          <a:xfrm>
            <a:off x="6499804" y="3086100"/>
            <a:ext cx="609600" cy="0"/>
          </a:xfrm>
          <a:prstGeom prst="line">
            <a:avLst/>
          </a:prstGeom>
          <a:noFill/>
          <a:ln w="9525">
            <a:solidFill>
              <a:schemeClr val="tx1"/>
            </a:solidFill>
            <a:round/>
            <a:headEnd/>
            <a:tailEnd type="triangle" w="med" len="med"/>
          </a:ln>
        </p:spPr>
        <p:txBody>
          <a:bodyPr/>
          <a:lstStyle/>
          <a:p>
            <a:endParaRPr lang="en-US"/>
          </a:p>
        </p:txBody>
      </p:sp>
      <p:sp>
        <p:nvSpPr>
          <p:cNvPr id="10" name="Text Box 30"/>
          <p:cNvSpPr txBox="1">
            <a:spLocks noChangeArrowheads="1"/>
          </p:cNvSpPr>
          <p:nvPr/>
        </p:nvSpPr>
        <p:spPr bwMode="auto">
          <a:xfrm>
            <a:off x="6525204" y="3067050"/>
            <a:ext cx="550151" cy="230832"/>
          </a:xfrm>
          <a:prstGeom prst="rect">
            <a:avLst/>
          </a:prstGeom>
          <a:noFill/>
          <a:ln w="9525">
            <a:noFill/>
            <a:miter lim="800000"/>
            <a:headEnd/>
            <a:tailEnd/>
          </a:ln>
        </p:spPr>
        <p:txBody>
          <a:bodyPr wrap="none">
            <a:spAutoFit/>
          </a:bodyPr>
          <a:lstStyle/>
          <a:p>
            <a:r>
              <a:rPr lang="en-US" altLang="ko-KR" sz="900" dirty="0"/>
              <a:t>hCD45</a:t>
            </a:r>
          </a:p>
        </p:txBody>
      </p:sp>
      <p:sp>
        <p:nvSpPr>
          <p:cNvPr id="11" name="Line 31"/>
          <p:cNvSpPr>
            <a:spLocks noChangeShapeType="1"/>
          </p:cNvSpPr>
          <p:nvPr/>
        </p:nvSpPr>
        <p:spPr bwMode="auto">
          <a:xfrm flipV="1">
            <a:off x="6509329" y="2481262"/>
            <a:ext cx="0" cy="609600"/>
          </a:xfrm>
          <a:prstGeom prst="line">
            <a:avLst/>
          </a:prstGeom>
          <a:noFill/>
          <a:ln w="9525">
            <a:solidFill>
              <a:schemeClr val="tx1"/>
            </a:solidFill>
            <a:round/>
            <a:headEnd/>
            <a:tailEnd type="triangle" w="med" len="med"/>
          </a:ln>
        </p:spPr>
        <p:txBody>
          <a:bodyPr/>
          <a:lstStyle/>
          <a:p>
            <a:endParaRPr lang="en-US"/>
          </a:p>
        </p:txBody>
      </p:sp>
      <p:sp>
        <p:nvSpPr>
          <p:cNvPr id="12" name="Text Box 32"/>
          <p:cNvSpPr txBox="1">
            <a:spLocks noChangeArrowheads="1"/>
          </p:cNvSpPr>
          <p:nvPr/>
        </p:nvSpPr>
        <p:spPr bwMode="auto">
          <a:xfrm rot="-5400000">
            <a:off x="6200207" y="2669345"/>
            <a:ext cx="479618" cy="230832"/>
          </a:xfrm>
          <a:prstGeom prst="rect">
            <a:avLst/>
          </a:prstGeom>
          <a:noFill/>
          <a:ln w="9525">
            <a:noFill/>
            <a:miter lim="800000"/>
            <a:headEnd/>
            <a:tailEnd/>
          </a:ln>
        </p:spPr>
        <p:txBody>
          <a:bodyPr wrap="none">
            <a:spAutoFit/>
          </a:bodyPr>
          <a:lstStyle/>
          <a:p>
            <a:r>
              <a:rPr lang="en-US" altLang="ko-KR" sz="900" dirty="0"/>
              <a:t>CD10</a:t>
            </a:r>
          </a:p>
        </p:txBody>
      </p:sp>
      <p:sp>
        <p:nvSpPr>
          <p:cNvPr id="13" name="Line 29"/>
          <p:cNvSpPr>
            <a:spLocks noChangeShapeType="1"/>
          </p:cNvSpPr>
          <p:nvPr/>
        </p:nvSpPr>
        <p:spPr bwMode="auto">
          <a:xfrm>
            <a:off x="6519433" y="4536132"/>
            <a:ext cx="609600" cy="0"/>
          </a:xfrm>
          <a:prstGeom prst="line">
            <a:avLst/>
          </a:prstGeom>
          <a:noFill/>
          <a:ln w="9525">
            <a:solidFill>
              <a:schemeClr val="tx1"/>
            </a:solidFill>
            <a:round/>
            <a:headEnd/>
            <a:tailEnd type="triangle" w="med" len="med"/>
          </a:ln>
        </p:spPr>
        <p:txBody>
          <a:bodyPr/>
          <a:lstStyle/>
          <a:p>
            <a:endParaRPr lang="en-US"/>
          </a:p>
        </p:txBody>
      </p:sp>
      <p:sp>
        <p:nvSpPr>
          <p:cNvPr id="14" name="Text Box 30"/>
          <p:cNvSpPr txBox="1">
            <a:spLocks noChangeArrowheads="1"/>
          </p:cNvSpPr>
          <p:nvPr/>
        </p:nvSpPr>
        <p:spPr bwMode="auto">
          <a:xfrm>
            <a:off x="6544833" y="4517082"/>
            <a:ext cx="550151" cy="230832"/>
          </a:xfrm>
          <a:prstGeom prst="rect">
            <a:avLst/>
          </a:prstGeom>
          <a:noFill/>
          <a:ln w="9525">
            <a:noFill/>
            <a:miter lim="800000"/>
            <a:headEnd/>
            <a:tailEnd/>
          </a:ln>
        </p:spPr>
        <p:txBody>
          <a:bodyPr wrap="none">
            <a:spAutoFit/>
          </a:bodyPr>
          <a:lstStyle/>
          <a:p>
            <a:r>
              <a:rPr lang="en-US" altLang="ko-KR" sz="900" dirty="0"/>
              <a:t>hCD45</a:t>
            </a:r>
          </a:p>
        </p:txBody>
      </p:sp>
      <p:sp>
        <p:nvSpPr>
          <p:cNvPr id="15" name="Line 31"/>
          <p:cNvSpPr>
            <a:spLocks noChangeShapeType="1"/>
          </p:cNvSpPr>
          <p:nvPr/>
        </p:nvSpPr>
        <p:spPr bwMode="auto">
          <a:xfrm flipV="1">
            <a:off x="6528958" y="3931294"/>
            <a:ext cx="0" cy="609600"/>
          </a:xfrm>
          <a:prstGeom prst="line">
            <a:avLst/>
          </a:prstGeom>
          <a:noFill/>
          <a:ln w="9525">
            <a:solidFill>
              <a:schemeClr val="tx1"/>
            </a:solidFill>
            <a:round/>
            <a:headEnd/>
            <a:tailEnd type="triangle" w="med" len="med"/>
          </a:ln>
        </p:spPr>
        <p:txBody>
          <a:bodyPr/>
          <a:lstStyle/>
          <a:p>
            <a:endParaRPr lang="en-US"/>
          </a:p>
        </p:txBody>
      </p:sp>
      <p:sp>
        <p:nvSpPr>
          <p:cNvPr id="16" name="Text Box 32"/>
          <p:cNvSpPr txBox="1">
            <a:spLocks noChangeArrowheads="1"/>
          </p:cNvSpPr>
          <p:nvPr/>
        </p:nvSpPr>
        <p:spPr bwMode="auto">
          <a:xfrm rot="-5400000">
            <a:off x="6219836" y="4119377"/>
            <a:ext cx="479618" cy="230832"/>
          </a:xfrm>
          <a:prstGeom prst="rect">
            <a:avLst/>
          </a:prstGeom>
          <a:noFill/>
          <a:ln w="9525">
            <a:noFill/>
            <a:miter lim="800000"/>
            <a:headEnd/>
            <a:tailEnd/>
          </a:ln>
        </p:spPr>
        <p:txBody>
          <a:bodyPr wrap="none">
            <a:spAutoFit/>
          </a:bodyPr>
          <a:lstStyle/>
          <a:p>
            <a:r>
              <a:rPr lang="en-US" altLang="ko-KR" sz="900" dirty="0"/>
              <a:t>CD19</a:t>
            </a:r>
          </a:p>
        </p:txBody>
      </p:sp>
      <p:cxnSp>
        <p:nvCxnSpPr>
          <p:cNvPr id="17" name="Straight Connector 16"/>
          <p:cNvCxnSpPr/>
          <p:nvPr/>
        </p:nvCxnSpPr>
        <p:spPr bwMode="auto">
          <a:xfrm>
            <a:off x="5181600" y="3676650"/>
            <a:ext cx="304800" cy="0"/>
          </a:xfrm>
          <a:prstGeom prst="line">
            <a:avLst/>
          </a:prstGeom>
          <a:solidFill>
            <a:schemeClr val="accent1"/>
          </a:solidFill>
          <a:ln w="19050" cap="flat" cmpd="sng" algn="ctr">
            <a:solidFill>
              <a:schemeClr val="tx1"/>
            </a:solidFill>
            <a:prstDash val="solid"/>
            <a:round/>
            <a:headEnd type="none" w="med" len="med"/>
            <a:tailEnd type="none" w="med" len="med"/>
          </a:ln>
          <a:effectLst/>
        </p:spPr>
      </p:cxnSp>
      <p:sp>
        <p:nvSpPr>
          <p:cNvPr id="18" name="Oval 17"/>
          <p:cNvSpPr/>
          <p:nvPr/>
        </p:nvSpPr>
        <p:spPr bwMode="auto">
          <a:xfrm>
            <a:off x="5278756" y="2581275"/>
            <a:ext cx="45719" cy="46266"/>
          </a:xfrm>
          <a:prstGeom prst="ellipse">
            <a:avLst/>
          </a:prstGeom>
          <a:solidFill>
            <a:schemeClr val="tx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1" hangingPunct="1">
              <a:lnSpc>
                <a:spcPct val="100000"/>
              </a:lnSpc>
              <a:spcBef>
                <a:spcPct val="0"/>
              </a:spcBef>
              <a:spcAft>
                <a:spcPct val="0"/>
              </a:spcAft>
              <a:buClrTx/>
              <a:buSzTx/>
              <a:buFontTx/>
              <a:buNone/>
              <a:tabLst/>
            </a:pPr>
            <a:endParaRPr kumimoji="1" lang="en-US" sz="1800" i="0" u="none" strike="noStrike" cap="none" normalizeH="0" baseline="0" dirty="0">
              <a:ln>
                <a:noFill/>
              </a:ln>
              <a:solidFill>
                <a:schemeClr val="tx1"/>
              </a:solidFill>
              <a:effectLst/>
              <a:latin typeface="굴림" pitchFamily="34" charset="-127"/>
              <a:ea typeface="굴림" pitchFamily="34" charset="-127"/>
            </a:endParaRPr>
          </a:p>
        </p:txBody>
      </p:sp>
      <p:sp>
        <p:nvSpPr>
          <p:cNvPr id="19" name="Oval 18"/>
          <p:cNvSpPr/>
          <p:nvPr/>
        </p:nvSpPr>
        <p:spPr bwMode="auto">
          <a:xfrm>
            <a:off x="4552950" y="3695700"/>
            <a:ext cx="45719" cy="46266"/>
          </a:xfrm>
          <a:prstGeom prst="ellipse">
            <a:avLst/>
          </a:prstGeom>
          <a:solidFill>
            <a:schemeClr val="tx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1" hangingPunct="1">
              <a:lnSpc>
                <a:spcPct val="100000"/>
              </a:lnSpc>
              <a:spcBef>
                <a:spcPct val="0"/>
              </a:spcBef>
              <a:spcAft>
                <a:spcPct val="0"/>
              </a:spcAft>
              <a:buClrTx/>
              <a:buSzTx/>
              <a:buFontTx/>
              <a:buNone/>
              <a:tabLst/>
            </a:pPr>
            <a:endParaRPr kumimoji="1" lang="en-US" sz="1800" i="0" u="none" strike="noStrike" cap="none" normalizeH="0" baseline="0" dirty="0">
              <a:ln>
                <a:noFill/>
              </a:ln>
              <a:solidFill>
                <a:schemeClr val="tx1"/>
              </a:solidFill>
              <a:effectLst/>
              <a:latin typeface="굴림" pitchFamily="34" charset="-127"/>
              <a:ea typeface="굴림" pitchFamily="34" charset="-127"/>
            </a:endParaRPr>
          </a:p>
        </p:txBody>
      </p:sp>
      <p:sp>
        <p:nvSpPr>
          <p:cNvPr id="20" name="Oval 19"/>
          <p:cNvSpPr/>
          <p:nvPr/>
        </p:nvSpPr>
        <p:spPr bwMode="auto">
          <a:xfrm>
            <a:off x="4581525" y="3914775"/>
            <a:ext cx="45719" cy="46266"/>
          </a:xfrm>
          <a:prstGeom prst="ellipse">
            <a:avLst/>
          </a:prstGeom>
          <a:solidFill>
            <a:schemeClr val="tx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1" hangingPunct="1">
              <a:lnSpc>
                <a:spcPct val="100000"/>
              </a:lnSpc>
              <a:spcBef>
                <a:spcPct val="0"/>
              </a:spcBef>
              <a:spcAft>
                <a:spcPct val="0"/>
              </a:spcAft>
              <a:buClrTx/>
              <a:buSzTx/>
              <a:buFontTx/>
              <a:buNone/>
              <a:tabLst/>
            </a:pPr>
            <a:endParaRPr kumimoji="1" lang="en-US" sz="1800" i="0" u="none" strike="noStrike" cap="none" normalizeH="0" baseline="0" dirty="0">
              <a:ln>
                <a:noFill/>
              </a:ln>
              <a:solidFill>
                <a:schemeClr val="tx1"/>
              </a:solidFill>
              <a:effectLst/>
              <a:latin typeface="굴림" pitchFamily="34" charset="-127"/>
              <a:ea typeface="굴림" pitchFamily="34" charset="-127"/>
            </a:endParaRPr>
          </a:p>
        </p:txBody>
      </p:sp>
      <p:sp>
        <p:nvSpPr>
          <p:cNvPr id="21" name="Oval 20"/>
          <p:cNvSpPr/>
          <p:nvPr/>
        </p:nvSpPr>
        <p:spPr bwMode="auto">
          <a:xfrm>
            <a:off x="5316856" y="3857625"/>
            <a:ext cx="45719" cy="46266"/>
          </a:xfrm>
          <a:prstGeom prst="ellipse">
            <a:avLst/>
          </a:prstGeom>
          <a:solidFill>
            <a:schemeClr val="tx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1" hangingPunct="1">
              <a:lnSpc>
                <a:spcPct val="100000"/>
              </a:lnSpc>
              <a:spcBef>
                <a:spcPct val="0"/>
              </a:spcBef>
              <a:spcAft>
                <a:spcPct val="0"/>
              </a:spcAft>
              <a:buClrTx/>
              <a:buSzTx/>
              <a:buFontTx/>
              <a:buNone/>
              <a:tabLst/>
            </a:pPr>
            <a:endParaRPr kumimoji="1" lang="en-US" sz="1800" i="0" u="none" strike="noStrike" cap="none" normalizeH="0" baseline="0" dirty="0">
              <a:ln>
                <a:noFill/>
              </a:ln>
              <a:solidFill>
                <a:schemeClr val="tx1"/>
              </a:solidFill>
              <a:effectLst/>
              <a:latin typeface="굴림" pitchFamily="34" charset="-127"/>
              <a:ea typeface="굴림" pitchFamily="34" charset="-127"/>
            </a:endParaRPr>
          </a:p>
        </p:txBody>
      </p:sp>
      <p:sp>
        <p:nvSpPr>
          <p:cNvPr id="22" name="Oval 21"/>
          <p:cNvSpPr/>
          <p:nvPr/>
        </p:nvSpPr>
        <p:spPr bwMode="auto">
          <a:xfrm>
            <a:off x="5295900" y="3895725"/>
            <a:ext cx="45719" cy="46266"/>
          </a:xfrm>
          <a:prstGeom prst="ellipse">
            <a:avLst/>
          </a:prstGeom>
          <a:solidFill>
            <a:schemeClr val="tx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1" hangingPunct="1">
              <a:lnSpc>
                <a:spcPct val="100000"/>
              </a:lnSpc>
              <a:spcBef>
                <a:spcPct val="0"/>
              </a:spcBef>
              <a:spcAft>
                <a:spcPct val="0"/>
              </a:spcAft>
              <a:buClrTx/>
              <a:buSzTx/>
              <a:buFontTx/>
              <a:buNone/>
              <a:tabLst/>
            </a:pPr>
            <a:endParaRPr kumimoji="1" lang="en-US" sz="1800" i="0" u="none" strike="noStrike" cap="none" normalizeH="0" baseline="0" dirty="0">
              <a:ln>
                <a:noFill/>
              </a:ln>
              <a:solidFill>
                <a:schemeClr val="tx1"/>
              </a:solidFill>
              <a:effectLst/>
              <a:latin typeface="굴림" pitchFamily="34" charset="-127"/>
              <a:ea typeface="굴림" pitchFamily="34" charset="-127"/>
            </a:endParaRPr>
          </a:p>
        </p:txBody>
      </p:sp>
      <p:sp>
        <p:nvSpPr>
          <p:cNvPr id="23" name="Oval 22"/>
          <p:cNvSpPr/>
          <p:nvPr/>
        </p:nvSpPr>
        <p:spPr bwMode="auto">
          <a:xfrm>
            <a:off x="4543425" y="3914775"/>
            <a:ext cx="45719" cy="46266"/>
          </a:xfrm>
          <a:prstGeom prst="ellipse">
            <a:avLst/>
          </a:prstGeom>
          <a:solidFill>
            <a:schemeClr val="tx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1" hangingPunct="1">
              <a:lnSpc>
                <a:spcPct val="100000"/>
              </a:lnSpc>
              <a:spcBef>
                <a:spcPct val="0"/>
              </a:spcBef>
              <a:spcAft>
                <a:spcPct val="0"/>
              </a:spcAft>
              <a:buClrTx/>
              <a:buSzTx/>
              <a:buFontTx/>
              <a:buNone/>
              <a:tabLst/>
            </a:pPr>
            <a:endParaRPr kumimoji="1" lang="en-US" sz="1800" i="0" u="none" strike="noStrike" cap="none" normalizeH="0" baseline="0" dirty="0">
              <a:ln>
                <a:noFill/>
              </a:ln>
              <a:solidFill>
                <a:schemeClr val="tx1"/>
              </a:solidFill>
              <a:effectLst/>
              <a:latin typeface="굴림" pitchFamily="34" charset="-127"/>
              <a:ea typeface="굴림" pitchFamily="34" charset="-127"/>
            </a:endParaRPr>
          </a:p>
        </p:txBody>
      </p:sp>
      <p:sp>
        <p:nvSpPr>
          <p:cNvPr id="24" name="Oval 23"/>
          <p:cNvSpPr/>
          <p:nvPr/>
        </p:nvSpPr>
        <p:spPr bwMode="auto">
          <a:xfrm>
            <a:off x="5343525" y="3895725"/>
            <a:ext cx="45719" cy="46266"/>
          </a:xfrm>
          <a:prstGeom prst="ellipse">
            <a:avLst/>
          </a:prstGeom>
          <a:solidFill>
            <a:schemeClr val="tx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1" hangingPunct="1">
              <a:lnSpc>
                <a:spcPct val="100000"/>
              </a:lnSpc>
              <a:spcBef>
                <a:spcPct val="0"/>
              </a:spcBef>
              <a:spcAft>
                <a:spcPct val="0"/>
              </a:spcAft>
              <a:buClrTx/>
              <a:buSzTx/>
              <a:buFontTx/>
              <a:buNone/>
              <a:tabLst/>
            </a:pPr>
            <a:endParaRPr kumimoji="1" lang="en-US" sz="1800" i="0" u="none" strike="noStrike" cap="none" normalizeH="0" baseline="0" dirty="0">
              <a:ln>
                <a:noFill/>
              </a:ln>
              <a:solidFill>
                <a:schemeClr val="tx1"/>
              </a:solidFill>
              <a:effectLst/>
              <a:latin typeface="굴림" pitchFamily="34" charset="-127"/>
              <a:ea typeface="굴림" pitchFamily="34" charset="-127"/>
            </a:endParaRPr>
          </a:p>
        </p:txBody>
      </p:sp>
      <p:cxnSp>
        <p:nvCxnSpPr>
          <p:cNvPr id="25" name="Straight Connector 24"/>
          <p:cNvCxnSpPr/>
          <p:nvPr/>
        </p:nvCxnSpPr>
        <p:spPr bwMode="auto">
          <a:xfrm>
            <a:off x="4438650" y="3876675"/>
            <a:ext cx="304800" cy="0"/>
          </a:xfrm>
          <a:prstGeom prst="line">
            <a:avLst/>
          </a:prstGeom>
          <a:solidFill>
            <a:schemeClr val="accent1"/>
          </a:solidFill>
          <a:ln w="19050" cap="flat" cmpd="sng" algn="ctr">
            <a:solidFill>
              <a:schemeClr val="tx1"/>
            </a:solidFill>
            <a:prstDash val="solid"/>
            <a:round/>
            <a:headEnd type="none" w="med" len="med"/>
            <a:tailEnd type="none" w="med" len="med"/>
          </a:ln>
          <a:effectLst/>
        </p:spPr>
      </p:cxnSp>
      <p:pic>
        <p:nvPicPr>
          <p:cNvPr id="26" name="Picture 3"/>
          <p:cNvPicPr>
            <a:picLocks noChangeAspect="1" noChangeArrowheads="1"/>
          </p:cNvPicPr>
          <p:nvPr/>
        </p:nvPicPr>
        <p:blipFill>
          <a:blip r:embed="rId6" cstate="print"/>
          <a:srcRect b="7834"/>
          <a:stretch>
            <a:fillRect/>
          </a:stretch>
        </p:blipFill>
        <p:spPr bwMode="auto">
          <a:xfrm>
            <a:off x="1066800" y="2133600"/>
            <a:ext cx="2141537" cy="1905000"/>
          </a:xfrm>
          <a:prstGeom prst="rect">
            <a:avLst/>
          </a:prstGeom>
          <a:noFill/>
          <a:ln w="9525">
            <a:noFill/>
            <a:miter lim="800000"/>
            <a:headEnd/>
            <a:tailEnd/>
          </a:ln>
          <a:effectLst/>
        </p:spPr>
      </p:pic>
      <p:sp>
        <p:nvSpPr>
          <p:cNvPr id="27" name="Oval 26"/>
          <p:cNvSpPr/>
          <p:nvPr/>
        </p:nvSpPr>
        <p:spPr bwMode="auto">
          <a:xfrm>
            <a:off x="1962150" y="3125559"/>
            <a:ext cx="45719" cy="46266"/>
          </a:xfrm>
          <a:prstGeom prst="ellipse">
            <a:avLst/>
          </a:prstGeom>
          <a:solidFill>
            <a:schemeClr val="tx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1" hangingPunct="1">
              <a:lnSpc>
                <a:spcPct val="100000"/>
              </a:lnSpc>
              <a:spcBef>
                <a:spcPct val="0"/>
              </a:spcBef>
              <a:spcAft>
                <a:spcPct val="0"/>
              </a:spcAft>
              <a:buClrTx/>
              <a:buSzTx/>
              <a:buFontTx/>
              <a:buNone/>
              <a:tabLst/>
            </a:pPr>
            <a:endParaRPr kumimoji="1" lang="en-US" sz="1800" i="0" u="none" strike="noStrike" cap="none" normalizeH="0" baseline="0" dirty="0">
              <a:ln>
                <a:noFill/>
              </a:ln>
              <a:solidFill>
                <a:schemeClr val="tx1"/>
              </a:solidFill>
              <a:effectLst/>
              <a:latin typeface="굴림" pitchFamily="34" charset="-127"/>
              <a:ea typeface="굴림" pitchFamily="34" charset="-127"/>
            </a:endParaRPr>
          </a:p>
        </p:txBody>
      </p:sp>
      <p:sp>
        <p:nvSpPr>
          <p:cNvPr id="28" name="Oval 27"/>
          <p:cNvSpPr/>
          <p:nvPr/>
        </p:nvSpPr>
        <p:spPr bwMode="auto">
          <a:xfrm>
            <a:off x="1933575" y="3171825"/>
            <a:ext cx="45719" cy="46266"/>
          </a:xfrm>
          <a:prstGeom prst="ellipse">
            <a:avLst/>
          </a:prstGeom>
          <a:solidFill>
            <a:schemeClr val="tx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1" hangingPunct="1">
              <a:lnSpc>
                <a:spcPct val="100000"/>
              </a:lnSpc>
              <a:spcBef>
                <a:spcPct val="0"/>
              </a:spcBef>
              <a:spcAft>
                <a:spcPct val="0"/>
              </a:spcAft>
              <a:buClrTx/>
              <a:buSzTx/>
              <a:buFontTx/>
              <a:buNone/>
              <a:tabLst/>
            </a:pPr>
            <a:endParaRPr kumimoji="1" lang="en-US" sz="1800" i="0" u="none" strike="noStrike" cap="none" normalizeH="0" baseline="0" dirty="0">
              <a:ln>
                <a:noFill/>
              </a:ln>
              <a:solidFill>
                <a:schemeClr val="tx1"/>
              </a:solidFill>
              <a:effectLst/>
              <a:latin typeface="굴림" pitchFamily="34" charset="-127"/>
              <a:ea typeface="굴림" pitchFamily="34" charset="-127"/>
            </a:endParaRPr>
          </a:p>
        </p:txBody>
      </p:sp>
      <p:sp>
        <p:nvSpPr>
          <p:cNvPr id="29" name="Oval 28"/>
          <p:cNvSpPr/>
          <p:nvPr/>
        </p:nvSpPr>
        <p:spPr bwMode="auto">
          <a:xfrm>
            <a:off x="1981200" y="3171825"/>
            <a:ext cx="45719" cy="46266"/>
          </a:xfrm>
          <a:prstGeom prst="ellipse">
            <a:avLst/>
          </a:prstGeom>
          <a:solidFill>
            <a:schemeClr val="tx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1" hangingPunct="1">
              <a:lnSpc>
                <a:spcPct val="100000"/>
              </a:lnSpc>
              <a:spcBef>
                <a:spcPct val="0"/>
              </a:spcBef>
              <a:spcAft>
                <a:spcPct val="0"/>
              </a:spcAft>
              <a:buClrTx/>
              <a:buSzTx/>
              <a:buFontTx/>
              <a:buNone/>
              <a:tabLst/>
            </a:pPr>
            <a:endParaRPr kumimoji="1" lang="en-US" sz="1800" i="0" u="none" strike="noStrike" cap="none" normalizeH="0" baseline="0" dirty="0">
              <a:ln>
                <a:noFill/>
              </a:ln>
              <a:solidFill>
                <a:schemeClr val="tx1"/>
              </a:solidFill>
              <a:effectLst/>
              <a:latin typeface="굴림" pitchFamily="34" charset="-127"/>
              <a:ea typeface="굴림" pitchFamily="34" charset="-127"/>
            </a:endParaRPr>
          </a:p>
        </p:txBody>
      </p:sp>
      <p:sp>
        <p:nvSpPr>
          <p:cNvPr id="30" name="Oval 29"/>
          <p:cNvSpPr/>
          <p:nvPr/>
        </p:nvSpPr>
        <p:spPr bwMode="auto">
          <a:xfrm>
            <a:off x="2714625" y="2743200"/>
            <a:ext cx="45719" cy="46266"/>
          </a:xfrm>
          <a:prstGeom prst="ellipse">
            <a:avLst/>
          </a:prstGeom>
          <a:solidFill>
            <a:schemeClr val="tx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1" hangingPunct="1">
              <a:lnSpc>
                <a:spcPct val="100000"/>
              </a:lnSpc>
              <a:spcBef>
                <a:spcPct val="0"/>
              </a:spcBef>
              <a:spcAft>
                <a:spcPct val="0"/>
              </a:spcAft>
              <a:buClrTx/>
              <a:buSzTx/>
              <a:buFontTx/>
              <a:buNone/>
              <a:tabLst/>
            </a:pPr>
            <a:endParaRPr kumimoji="1" lang="en-US" sz="1800" i="0" u="none" strike="noStrike" cap="none" normalizeH="0" baseline="0" dirty="0">
              <a:ln>
                <a:noFill/>
              </a:ln>
              <a:solidFill>
                <a:schemeClr val="tx1"/>
              </a:solidFill>
              <a:effectLst/>
              <a:latin typeface="굴림" pitchFamily="34" charset="-127"/>
              <a:ea typeface="굴림" pitchFamily="34" charset="-127"/>
            </a:endParaRPr>
          </a:p>
        </p:txBody>
      </p:sp>
      <p:sp>
        <p:nvSpPr>
          <p:cNvPr id="31" name="Oval 30"/>
          <p:cNvSpPr/>
          <p:nvPr/>
        </p:nvSpPr>
        <p:spPr bwMode="auto">
          <a:xfrm>
            <a:off x="2714625" y="2571750"/>
            <a:ext cx="45719" cy="46266"/>
          </a:xfrm>
          <a:prstGeom prst="ellipse">
            <a:avLst/>
          </a:prstGeom>
          <a:solidFill>
            <a:schemeClr val="tx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1" hangingPunct="1">
              <a:lnSpc>
                <a:spcPct val="100000"/>
              </a:lnSpc>
              <a:spcBef>
                <a:spcPct val="0"/>
              </a:spcBef>
              <a:spcAft>
                <a:spcPct val="0"/>
              </a:spcAft>
              <a:buClrTx/>
              <a:buSzTx/>
              <a:buFontTx/>
              <a:buNone/>
              <a:tabLst/>
            </a:pPr>
            <a:endParaRPr kumimoji="1" lang="en-US" sz="1800" i="0" u="none" strike="noStrike" cap="none" normalizeH="0" baseline="0" dirty="0">
              <a:ln>
                <a:noFill/>
              </a:ln>
              <a:solidFill>
                <a:schemeClr val="tx1"/>
              </a:solidFill>
              <a:effectLst/>
              <a:latin typeface="굴림" pitchFamily="34" charset="-127"/>
              <a:ea typeface="굴림" pitchFamily="34" charset="-127"/>
            </a:endParaRPr>
          </a:p>
        </p:txBody>
      </p:sp>
      <p:sp>
        <p:nvSpPr>
          <p:cNvPr id="32" name="Oval 31"/>
          <p:cNvSpPr/>
          <p:nvPr/>
        </p:nvSpPr>
        <p:spPr bwMode="auto">
          <a:xfrm>
            <a:off x="2714625" y="2514600"/>
            <a:ext cx="45719" cy="46266"/>
          </a:xfrm>
          <a:prstGeom prst="ellipse">
            <a:avLst/>
          </a:prstGeom>
          <a:solidFill>
            <a:schemeClr val="tx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1" hangingPunct="1">
              <a:lnSpc>
                <a:spcPct val="100000"/>
              </a:lnSpc>
              <a:spcBef>
                <a:spcPct val="0"/>
              </a:spcBef>
              <a:spcAft>
                <a:spcPct val="0"/>
              </a:spcAft>
              <a:buClrTx/>
              <a:buSzTx/>
              <a:buFontTx/>
              <a:buNone/>
              <a:tabLst/>
            </a:pPr>
            <a:endParaRPr kumimoji="1" lang="en-US" sz="1800" i="0" u="none" strike="noStrike" cap="none" normalizeH="0" baseline="0" dirty="0">
              <a:ln>
                <a:noFill/>
              </a:ln>
              <a:solidFill>
                <a:schemeClr val="tx1"/>
              </a:solidFill>
              <a:effectLst/>
              <a:latin typeface="굴림" pitchFamily="34" charset="-127"/>
              <a:ea typeface="굴림" pitchFamily="34" charset="-127"/>
            </a:endParaRPr>
          </a:p>
        </p:txBody>
      </p:sp>
      <p:sp>
        <p:nvSpPr>
          <p:cNvPr id="33" name="Oval 32"/>
          <p:cNvSpPr/>
          <p:nvPr/>
        </p:nvSpPr>
        <p:spPr bwMode="auto">
          <a:xfrm>
            <a:off x="2714625" y="2362200"/>
            <a:ext cx="45719" cy="46266"/>
          </a:xfrm>
          <a:prstGeom prst="ellipse">
            <a:avLst/>
          </a:prstGeom>
          <a:solidFill>
            <a:schemeClr val="tx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1" hangingPunct="1">
              <a:lnSpc>
                <a:spcPct val="100000"/>
              </a:lnSpc>
              <a:spcBef>
                <a:spcPct val="0"/>
              </a:spcBef>
              <a:spcAft>
                <a:spcPct val="0"/>
              </a:spcAft>
              <a:buClrTx/>
              <a:buSzTx/>
              <a:buFontTx/>
              <a:buNone/>
              <a:tabLst/>
            </a:pPr>
            <a:endParaRPr kumimoji="1" lang="en-US" sz="1800" i="0" u="none" strike="noStrike" cap="none" normalizeH="0" baseline="0" dirty="0">
              <a:ln>
                <a:noFill/>
              </a:ln>
              <a:solidFill>
                <a:schemeClr val="tx1"/>
              </a:solidFill>
              <a:effectLst/>
              <a:latin typeface="굴림" pitchFamily="34" charset="-127"/>
              <a:ea typeface="굴림" pitchFamily="34" charset="-127"/>
            </a:endParaRPr>
          </a:p>
        </p:txBody>
      </p:sp>
      <p:cxnSp>
        <p:nvCxnSpPr>
          <p:cNvPr id="34" name="Straight Connector 33"/>
          <p:cNvCxnSpPr/>
          <p:nvPr/>
        </p:nvCxnSpPr>
        <p:spPr bwMode="auto">
          <a:xfrm>
            <a:off x="1847850" y="3181350"/>
            <a:ext cx="304800" cy="0"/>
          </a:xfrm>
          <a:prstGeom prst="line">
            <a:avLst/>
          </a:prstGeom>
          <a:solidFill>
            <a:schemeClr val="accent1"/>
          </a:solidFill>
          <a:ln w="19050" cap="flat" cmpd="sng" algn="ctr">
            <a:solidFill>
              <a:schemeClr val="tx1"/>
            </a:solidFill>
            <a:prstDash val="solid"/>
            <a:round/>
            <a:headEnd type="none" w="med" len="med"/>
            <a:tailEnd type="none" w="med" len="med"/>
          </a:ln>
          <a:effectLst/>
        </p:spPr>
      </p:cxnSp>
      <p:cxnSp>
        <p:nvCxnSpPr>
          <p:cNvPr id="35" name="Straight Connector 34"/>
          <p:cNvCxnSpPr/>
          <p:nvPr/>
        </p:nvCxnSpPr>
        <p:spPr bwMode="auto">
          <a:xfrm>
            <a:off x="2609850" y="2581275"/>
            <a:ext cx="304800" cy="0"/>
          </a:xfrm>
          <a:prstGeom prst="line">
            <a:avLst/>
          </a:prstGeom>
          <a:solidFill>
            <a:schemeClr val="accent1"/>
          </a:solidFill>
          <a:ln w="19050" cap="flat" cmpd="sng" algn="ctr">
            <a:solidFill>
              <a:schemeClr val="tx1"/>
            </a:solidFill>
            <a:prstDash val="solid"/>
            <a:round/>
            <a:headEnd type="none" w="med" len="med"/>
            <a:tailEnd type="none" w="med" len="med"/>
          </a:ln>
          <a:effectLst/>
        </p:spPr>
      </p:cxnSp>
      <p:sp>
        <p:nvSpPr>
          <p:cNvPr id="36" name="Text Box 53"/>
          <p:cNvSpPr txBox="1">
            <a:spLocks noChangeArrowheads="1"/>
          </p:cNvSpPr>
          <p:nvPr/>
        </p:nvSpPr>
        <p:spPr bwMode="auto">
          <a:xfrm>
            <a:off x="123825" y="115888"/>
            <a:ext cx="860748" cy="307777"/>
          </a:xfrm>
          <a:prstGeom prst="rect">
            <a:avLst/>
          </a:prstGeom>
          <a:noFill/>
          <a:ln w="9525">
            <a:noFill/>
            <a:miter lim="800000"/>
            <a:headEnd/>
            <a:tailEnd/>
          </a:ln>
        </p:spPr>
        <p:txBody>
          <a:bodyPr wrap="none">
            <a:spAutoFit/>
          </a:bodyPr>
          <a:lstStyle/>
          <a:p>
            <a:pPr latinLnBrk="0"/>
            <a:r>
              <a:rPr lang="en-US" altLang="ja-JP" sz="1400" b="1" dirty="0">
                <a:ea typeface="MS PGothic" pitchFamily="34" charset="-128"/>
              </a:rPr>
              <a:t>Figure S8</a:t>
            </a:r>
          </a:p>
        </p:txBody>
      </p:sp>
      <p:sp>
        <p:nvSpPr>
          <p:cNvPr id="37" name="Text Box 28"/>
          <p:cNvSpPr txBox="1">
            <a:spLocks noChangeArrowheads="1"/>
          </p:cNvSpPr>
          <p:nvPr/>
        </p:nvSpPr>
        <p:spPr bwMode="auto">
          <a:xfrm>
            <a:off x="838200" y="1371600"/>
            <a:ext cx="293688" cy="274638"/>
          </a:xfrm>
          <a:prstGeom prst="rect">
            <a:avLst/>
          </a:prstGeom>
          <a:noFill/>
          <a:ln w="9525">
            <a:noFill/>
            <a:miter lim="800000"/>
            <a:headEnd/>
            <a:tailEnd/>
          </a:ln>
        </p:spPr>
        <p:txBody>
          <a:bodyPr wrap="none">
            <a:spAutoFit/>
          </a:bodyPr>
          <a:lstStyle/>
          <a:p>
            <a:pPr latinLnBrk="0"/>
            <a:r>
              <a:rPr lang="en-US" altLang="ja-JP" sz="1200" dirty="0">
                <a:ea typeface="MS PGothic" pitchFamily="34" charset="-128"/>
              </a:rPr>
              <a:t>A</a:t>
            </a:r>
          </a:p>
        </p:txBody>
      </p:sp>
      <p:sp>
        <p:nvSpPr>
          <p:cNvPr id="38" name="Text Box 28"/>
          <p:cNvSpPr txBox="1">
            <a:spLocks noChangeArrowheads="1"/>
          </p:cNvSpPr>
          <p:nvPr/>
        </p:nvSpPr>
        <p:spPr bwMode="auto">
          <a:xfrm>
            <a:off x="3657600" y="1477962"/>
            <a:ext cx="293688" cy="274638"/>
          </a:xfrm>
          <a:prstGeom prst="rect">
            <a:avLst/>
          </a:prstGeom>
          <a:noFill/>
          <a:ln w="9525">
            <a:noFill/>
            <a:miter lim="800000"/>
            <a:headEnd/>
            <a:tailEnd/>
          </a:ln>
        </p:spPr>
        <p:txBody>
          <a:bodyPr wrap="none">
            <a:spAutoFit/>
          </a:bodyPr>
          <a:lstStyle/>
          <a:p>
            <a:pPr latinLnBrk="0"/>
            <a:r>
              <a:rPr lang="en-US" altLang="ja-JP" sz="1200" dirty="0">
                <a:ea typeface="MS PGothic" pitchFamily="34" charset="-128"/>
              </a:rPr>
              <a:t>B</a:t>
            </a:r>
          </a:p>
        </p:txBody>
      </p:sp>
      <p:sp>
        <p:nvSpPr>
          <p:cNvPr id="39" name="Text Box 28"/>
          <p:cNvSpPr txBox="1">
            <a:spLocks noChangeArrowheads="1"/>
          </p:cNvSpPr>
          <p:nvPr/>
        </p:nvSpPr>
        <p:spPr bwMode="auto">
          <a:xfrm>
            <a:off x="6324600" y="1524000"/>
            <a:ext cx="293688" cy="274638"/>
          </a:xfrm>
          <a:prstGeom prst="rect">
            <a:avLst/>
          </a:prstGeom>
          <a:noFill/>
          <a:ln w="9525">
            <a:noFill/>
            <a:miter lim="800000"/>
            <a:headEnd/>
            <a:tailEnd/>
          </a:ln>
        </p:spPr>
        <p:txBody>
          <a:bodyPr wrap="none">
            <a:spAutoFit/>
          </a:bodyPr>
          <a:lstStyle/>
          <a:p>
            <a:pPr latinLnBrk="0"/>
            <a:r>
              <a:rPr lang="en-US" altLang="ja-JP" sz="1200" dirty="0">
                <a:ea typeface="MS PGothic" pitchFamily="34" charset="-128"/>
              </a:rPr>
              <a:t>C</a:t>
            </a:r>
          </a:p>
        </p:txBody>
      </p:sp>
      <p:sp>
        <p:nvSpPr>
          <p:cNvPr id="40" name="TextBox 9"/>
          <p:cNvSpPr txBox="1">
            <a:spLocks noChangeArrowheads="1"/>
          </p:cNvSpPr>
          <p:nvPr/>
        </p:nvSpPr>
        <p:spPr bwMode="auto">
          <a:xfrm>
            <a:off x="990600" y="1905000"/>
            <a:ext cx="423514" cy="276999"/>
          </a:xfrm>
          <a:prstGeom prst="rect">
            <a:avLst/>
          </a:prstGeom>
          <a:noFill/>
          <a:ln w="9525">
            <a:noFill/>
            <a:miter lim="800000"/>
            <a:headEnd/>
            <a:tailEnd/>
          </a:ln>
        </p:spPr>
        <p:txBody>
          <a:bodyPr wrap="none">
            <a:spAutoFit/>
          </a:bodyPr>
          <a:lstStyle/>
          <a:p>
            <a:r>
              <a:rPr lang="en-US" sz="1200" dirty="0"/>
              <a:t>(%)</a:t>
            </a:r>
          </a:p>
        </p:txBody>
      </p:sp>
      <p:sp>
        <p:nvSpPr>
          <p:cNvPr id="41" name="TextBox 9"/>
          <p:cNvSpPr txBox="1">
            <a:spLocks noChangeArrowheads="1"/>
          </p:cNvSpPr>
          <p:nvPr/>
        </p:nvSpPr>
        <p:spPr bwMode="auto">
          <a:xfrm>
            <a:off x="3581400" y="1905000"/>
            <a:ext cx="423514" cy="276999"/>
          </a:xfrm>
          <a:prstGeom prst="rect">
            <a:avLst/>
          </a:prstGeom>
          <a:noFill/>
          <a:ln w="9525">
            <a:noFill/>
            <a:miter lim="800000"/>
            <a:headEnd/>
            <a:tailEnd/>
          </a:ln>
        </p:spPr>
        <p:txBody>
          <a:bodyPr wrap="none">
            <a:spAutoFit/>
          </a:bodyPr>
          <a:lstStyle/>
          <a:p>
            <a:r>
              <a:rPr lang="en-US" sz="1200" dirty="0"/>
              <a:t>(%)</a:t>
            </a:r>
          </a:p>
        </p:txBody>
      </p:sp>
    </p:spTree>
    <p:extLst>
      <p:ext uri="{BB962C8B-B14F-4D97-AF65-F5344CB8AC3E}">
        <p14:creationId xmlns:p14="http://schemas.microsoft.com/office/powerpoint/2010/main" val="105036955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図 1"/>
          <p:cNvPicPr>
            <a:picLocks noChangeAspect="1"/>
          </p:cNvPicPr>
          <p:nvPr/>
        </p:nvPicPr>
        <p:blipFill rotWithShape="1">
          <a:blip r:embed="rId2" cstate="print"/>
          <a:srcRect r="17851" b="7441"/>
          <a:stretch/>
        </p:blipFill>
        <p:spPr>
          <a:xfrm>
            <a:off x="1447800" y="1524000"/>
            <a:ext cx="6111587" cy="3313344"/>
          </a:xfrm>
          <a:prstGeom prst="rect">
            <a:avLst/>
          </a:prstGeom>
        </p:spPr>
      </p:pic>
      <p:sp>
        <p:nvSpPr>
          <p:cNvPr id="5" name="TextBox 4"/>
          <p:cNvSpPr txBox="1"/>
          <p:nvPr/>
        </p:nvSpPr>
        <p:spPr>
          <a:xfrm>
            <a:off x="2062141" y="4392221"/>
            <a:ext cx="274434" cy="369332"/>
          </a:xfrm>
          <a:prstGeom prst="rect">
            <a:avLst/>
          </a:prstGeom>
          <a:noFill/>
        </p:spPr>
        <p:txBody>
          <a:bodyPr wrap="none" rtlCol="0">
            <a:spAutoFit/>
          </a:bodyPr>
          <a:lstStyle/>
          <a:p>
            <a:r>
              <a:rPr lang="en-US" dirty="0">
                <a:latin typeface="Arial"/>
                <a:cs typeface="Arial"/>
              </a:rPr>
              <a:t>*</a:t>
            </a:r>
          </a:p>
        </p:txBody>
      </p:sp>
      <p:sp>
        <p:nvSpPr>
          <p:cNvPr id="6" name="TextBox 5"/>
          <p:cNvSpPr txBox="1"/>
          <p:nvPr/>
        </p:nvSpPr>
        <p:spPr>
          <a:xfrm>
            <a:off x="2589331" y="4407461"/>
            <a:ext cx="274434" cy="369332"/>
          </a:xfrm>
          <a:prstGeom prst="rect">
            <a:avLst/>
          </a:prstGeom>
          <a:noFill/>
        </p:spPr>
        <p:txBody>
          <a:bodyPr wrap="none" rtlCol="0">
            <a:spAutoFit/>
          </a:bodyPr>
          <a:lstStyle/>
          <a:p>
            <a:r>
              <a:rPr lang="en-US" dirty="0">
                <a:latin typeface="Arial"/>
                <a:cs typeface="Arial"/>
              </a:rPr>
              <a:t>*</a:t>
            </a:r>
          </a:p>
        </p:txBody>
      </p:sp>
      <p:sp>
        <p:nvSpPr>
          <p:cNvPr id="7" name="TextBox 6"/>
          <p:cNvSpPr txBox="1"/>
          <p:nvPr/>
        </p:nvSpPr>
        <p:spPr>
          <a:xfrm>
            <a:off x="3131875" y="4273349"/>
            <a:ext cx="274434" cy="369332"/>
          </a:xfrm>
          <a:prstGeom prst="rect">
            <a:avLst/>
          </a:prstGeom>
          <a:noFill/>
        </p:spPr>
        <p:txBody>
          <a:bodyPr wrap="none" rtlCol="0">
            <a:spAutoFit/>
          </a:bodyPr>
          <a:lstStyle/>
          <a:p>
            <a:r>
              <a:rPr lang="en-US" dirty="0">
                <a:latin typeface="Arial"/>
                <a:cs typeface="Arial"/>
              </a:rPr>
              <a:t>*</a:t>
            </a:r>
          </a:p>
        </p:txBody>
      </p:sp>
      <p:sp>
        <p:nvSpPr>
          <p:cNvPr id="8" name="TextBox 7"/>
          <p:cNvSpPr txBox="1"/>
          <p:nvPr/>
        </p:nvSpPr>
        <p:spPr>
          <a:xfrm>
            <a:off x="3665275" y="4349549"/>
            <a:ext cx="274434" cy="369332"/>
          </a:xfrm>
          <a:prstGeom prst="rect">
            <a:avLst/>
          </a:prstGeom>
          <a:noFill/>
        </p:spPr>
        <p:txBody>
          <a:bodyPr wrap="none" rtlCol="0">
            <a:spAutoFit/>
          </a:bodyPr>
          <a:lstStyle/>
          <a:p>
            <a:r>
              <a:rPr lang="en-US" dirty="0">
                <a:latin typeface="Arial"/>
                <a:cs typeface="Arial"/>
              </a:rPr>
              <a:t>*</a:t>
            </a:r>
          </a:p>
        </p:txBody>
      </p:sp>
      <p:sp>
        <p:nvSpPr>
          <p:cNvPr id="9" name="TextBox 8"/>
          <p:cNvSpPr txBox="1"/>
          <p:nvPr/>
        </p:nvSpPr>
        <p:spPr>
          <a:xfrm>
            <a:off x="4189531" y="4404413"/>
            <a:ext cx="274434" cy="369332"/>
          </a:xfrm>
          <a:prstGeom prst="rect">
            <a:avLst/>
          </a:prstGeom>
          <a:noFill/>
        </p:spPr>
        <p:txBody>
          <a:bodyPr wrap="none" rtlCol="0">
            <a:spAutoFit/>
          </a:bodyPr>
          <a:lstStyle/>
          <a:p>
            <a:r>
              <a:rPr lang="en-US" dirty="0">
                <a:latin typeface="Arial"/>
                <a:cs typeface="Arial"/>
              </a:rPr>
              <a:t>*</a:t>
            </a:r>
          </a:p>
        </p:txBody>
      </p:sp>
      <p:sp>
        <p:nvSpPr>
          <p:cNvPr id="10" name="TextBox 9"/>
          <p:cNvSpPr txBox="1"/>
          <p:nvPr/>
        </p:nvSpPr>
        <p:spPr>
          <a:xfrm>
            <a:off x="5265475" y="4291637"/>
            <a:ext cx="274434" cy="369332"/>
          </a:xfrm>
          <a:prstGeom prst="rect">
            <a:avLst/>
          </a:prstGeom>
          <a:noFill/>
        </p:spPr>
        <p:txBody>
          <a:bodyPr wrap="none" rtlCol="0">
            <a:spAutoFit/>
          </a:bodyPr>
          <a:lstStyle/>
          <a:p>
            <a:r>
              <a:rPr lang="en-US" dirty="0">
                <a:latin typeface="Arial"/>
                <a:cs typeface="Arial"/>
              </a:rPr>
              <a:t>*</a:t>
            </a:r>
          </a:p>
        </p:txBody>
      </p:sp>
      <p:sp>
        <p:nvSpPr>
          <p:cNvPr id="11" name="TextBox 10"/>
          <p:cNvSpPr txBox="1"/>
          <p:nvPr/>
        </p:nvSpPr>
        <p:spPr>
          <a:xfrm>
            <a:off x="5789731" y="4316021"/>
            <a:ext cx="274434" cy="369332"/>
          </a:xfrm>
          <a:prstGeom prst="rect">
            <a:avLst/>
          </a:prstGeom>
          <a:noFill/>
        </p:spPr>
        <p:txBody>
          <a:bodyPr wrap="none" rtlCol="0">
            <a:spAutoFit/>
          </a:bodyPr>
          <a:lstStyle/>
          <a:p>
            <a:r>
              <a:rPr lang="en-US" dirty="0">
                <a:latin typeface="Arial"/>
                <a:cs typeface="Arial"/>
              </a:rPr>
              <a:t>*</a:t>
            </a:r>
          </a:p>
        </p:txBody>
      </p:sp>
      <p:sp>
        <p:nvSpPr>
          <p:cNvPr id="12" name="TextBox 11"/>
          <p:cNvSpPr txBox="1"/>
          <p:nvPr/>
        </p:nvSpPr>
        <p:spPr>
          <a:xfrm>
            <a:off x="6344467" y="4340405"/>
            <a:ext cx="274434" cy="369332"/>
          </a:xfrm>
          <a:prstGeom prst="rect">
            <a:avLst/>
          </a:prstGeom>
          <a:noFill/>
        </p:spPr>
        <p:txBody>
          <a:bodyPr wrap="none" rtlCol="0">
            <a:spAutoFit/>
          </a:bodyPr>
          <a:lstStyle/>
          <a:p>
            <a:r>
              <a:rPr lang="en-US" dirty="0">
                <a:latin typeface="Arial"/>
                <a:cs typeface="Arial"/>
              </a:rPr>
              <a:t>*</a:t>
            </a:r>
          </a:p>
        </p:txBody>
      </p:sp>
      <p:sp>
        <p:nvSpPr>
          <p:cNvPr id="13" name="TextBox 12"/>
          <p:cNvSpPr txBox="1"/>
          <p:nvPr/>
        </p:nvSpPr>
        <p:spPr>
          <a:xfrm>
            <a:off x="6865675" y="4373933"/>
            <a:ext cx="274434" cy="369332"/>
          </a:xfrm>
          <a:prstGeom prst="rect">
            <a:avLst/>
          </a:prstGeom>
          <a:noFill/>
        </p:spPr>
        <p:txBody>
          <a:bodyPr wrap="none" rtlCol="0">
            <a:spAutoFit/>
          </a:bodyPr>
          <a:lstStyle/>
          <a:p>
            <a:r>
              <a:rPr lang="en-US" dirty="0">
                <a:latin typeface="Arial"/>
                <a:cs typeface="Arial"/>
              </a:rPr>
              <a:t>*</a:t>
            </a:r>
          </a:p>
        </p:txBody>
      </p:sp>
      <p:sp>
        <p:nvSpPr>
          <p:cNvPr id="15" name="Text Box 53"/>
          <p:cNvSpPr txBox="1">
            <a:spLocks noChangeArrowheads="1"/>
          </p:cNvSpPr>
          <p:nvPr/>
        </p:nvSpPr>
        <p:spPr bwMode="auto">
          <a:xfrm>
            <a:off x="0" y="0"/>
            <a:ext cx="886781" cy="276999"/>
          </a:xfrm>
          <a:prstGeom prst="rect">
            <a:avLst/>
          </a:prstGeom>
          <a:noFill/>
          <a:ln w="9525">
            <a:noFill/>
            <a:miter lim="800000"/>
            <a:headEnd/>
            <a:tailEnd/>
          </a:ln>
        </p:spPr>
        <p:txBody>
          <a:bodyPr wrap="none">
            <a:spAutoFit/>
          </a:bodyPr>
          <a:lstStyle/>
          <a:p>
            <a:pPr latinLnBrk="0"/>
            <a:r>
              <a:rPr lang="en-US" altLang="ja-JP" sz="1200" b="1" dirty="0">
                <a:latin typeface="Arial"/>
                <a:ea typeface="MS PGothic" pitchFamily="34" charset="-128"/>
                <a:cs typeface="Arial"/>
              </a:rPr>
              <a:t>Figure S9</a:t>
            </a:r>
          </a:p>
        </p:txBody>
      </p:sp>
      <p:sp>
        <p:nvSpPr>
          <p:cNvPr id="14" name="Text Box 30"/>
          <p:cNvSpPr txBox="1">
            <a:spLocks noChangeArrowheads="1"/>
          </p:cNvSpPr>
          <p:nvPr/>
        </p:nvSpPr>
        <p:spPr bwMode="auto">
          <a:xfrm>
            <a:off x="1752600" y="4782979"/>
            <a:ext cx="586105" cy="246221"/>
          </a:xfrm>
          <a:prstGeom prst="rect">
            <a:avLst/>
          </a:prstGeom>
          <a:noFill/>
          <a:ln w="9525">
            <a:noFill/>
            <a:miter lim="800000"/>
            <a:headEnd/>
            <a:tailEnd/>
          </a:ln>
        </p:spPr>
        <p:txBody>
          <a:bodyPr wrap="none">
            <a:spAutoFit/>
          </a:bodyPr>
          <a:lstStyle/>
          <a:p>
            <a:r>
              <a:rPr lang="en-US" altLang="ko-KR" sz="1000" dirty="0">
                <a:latin typeface="Arial"/>
                <a:cs typeface="Arial"/>
              </a:rPr>
              <a:t>GATA1</a:t>
            </a:r>
          </a:p>
        </p:txBody>
      </p:sp>
      <p:sp>
        <p:nvSpPr>
          <p:cNvPr id="16" name="Text Box 30"/>
          <p:cNvSpPr txBox="1">
            <a:spLocks noChangeArrowheads="1"/>
          </p:cNvSpPr>
          <p:nvPr/>
        </p:nvSpPr>
        <p:spPr bwMode="auto">
          <a:xfrm>
            <a:off x="2368803" y="4782979"/>
            <a:ext cx="586105" cy="246221"/>
          </a:xfrm>
          <a:prstGeom prst="rect">
            <a:avLst/>
          </a:prstGeom>
          <a:noFill/>
          <a:ln w="9525">
            <a:noFill/>
            <a:miter lim="800000"/>
            <a:headEnd/>
            <a:tailEnd/>
          </a:ln>
        </p:spPr>
        <p:txBody>
          <a:bodyPr wrap="none">
            <a:spAutoFit/>
          </a:bodyPr>
          <a:lstStyle/>
          <a:p>
            <a:r>
              <a:rPr lang="en-US" altLang="ko-KR" sz="1000" dirty="0">
                <a:latin typeface="Arial"/>
                <a:cs typeface="Arial"/>
              </a:rPr>
              <a:t>GATA2</a:t>
            </a:r>
          </a:p>
        </p:txBody>
      </p:sp>
      <p:sp>
        <p:nvSpPr>
          <p:cNvPr id="17" name="Text Box 30"/>
          <p:cNvSpPr txBox="1">
            <a:spLocks noChangeArrowheads="1"/>
          </p:cNvSpPr>
          <p:nvPr/>
        </p:nvSpPr>
        <p:spPr bwMode="auto">
          <a:xfrm>
            <a:off x="2985006" y="4782979"/>
            <a:ext cx="483977" cy="246221"/>
          </a:xfrm>
          <a:prstGeom prst="rect">
            <a:avLst/>
          </a:prstGeom>
          <a:noFill/>
          <a:ln w="9525">
            <a:noFill/>
            <a:miter lim="800000"/>
            <a:headEnd/>
            <a:tailEnd/>
          </a:ln>
        </p:spPr>
        <p:txBody>
          <a:bodyPr wrap="none">
            <a:spAutoFit/>
          </a:bodyPr>
          <a:lstStyle/>
          <a:p>
            <a:r>
              <a:rPr lang="en-US" altLang="ko-KR" sz="1000" dirty="0">
                <a:latin typeface="Arial"/>
                <a:cs typeface="Arial"/>
              </a:rPr>
              <a:t>BMI1</a:t>
            </a:r>
          </a:p>
        </p:txBody>
      </p:sp>
      <p:sp>
        <p:nvSpPr>
          <p:cNvPr id="18" name="Text Box 30"/>
          <p:cNvSpPr txBox="1">
            <a:spLocks noChangeArrowheads="1"/>
          </p:cNvSpPr>
          <p:nvPr/>
        </p:nvSpPr>
        <p:spPr bwMode="auto">
          <a:xfrm>
            <a:off x="3499081" y="4782979"/>
            <a:ext cx="620683" cy="246221"/>
          </a:xfrm>
          <a:prstGeom prst="rect">
            <a:avLst/>
          </a:prstGeom>
          <a:noFill/>
          <a:ln w="9525">
            <a:noFill/>
            <a:miter lim="800000"/>
            <a:headEnd/>
            <a:tailEnd/>
          </a:ln>
        </p:spPr>
        <p:txBody>
          <a:bodyPr wrap="none">
            <a:spAutoFit/>
          </a:bodyPr>
          <a:lstStyle/>
          <a:p>
            <a:r>
              <a:rPr lang="en-US" altLang="ko-KR" sz="1000" dirty="0">
                <a:latin typeface="Arial"/>
                <a:cs typeface="Arial"/>
              </a:rPr>
              <a:t>HOXB4</a:t>
            </a:r>
          </a:p>
        </p:txBody>
      </p:sp>
      <p:sp>
        <p:nvSpPr>
          <p:cNvPr id="19" name="Text Box 30"/>
          <p:cNvSpPr txBox="1">
            <a:spLocks noChangeArrowheads="1"/>
          </p:cNvSpPr>
          <p:nvPr/>
        </p:nvSpPr>
        <p:spPr bwMode="auto">
          <a:xfrm>
            <a:off x="4149862" y="4782979"/>
            <a:ext cx="569700" cy="246221"/>
          </a:xfrm>
          <a:prstGeom prst="rect">
            <a:avLst/>
          </a:prstGeom>
          <a:noFill/>
          <a:ln w="9525">
            <a:noFill/>
            <a:miter lim="800000"/>
            <a:headEnd/>
            <a:tailEnd/>
          </a:ln>
        </p:spPr>
        <p:txBody>
          <a:bodyPr wrap="none">
            <a:spAutoFit/>
          </a:bodyPr>
          <a:lstStyle/>
          <a:p>
            <a:r>
              <a:rPr lang="en-US" altLang="ko-KR" sz="1000" dirty="0">
                <a:latin typeface="Arial"/>
                <a:cs typeface="Arial"/>
              </a:rPr>
              <a:t>SALL4</a:t>
            </a:r>
          </a:p>
        </p:txBody>
      </p:sp>
      <p:sp>
        <p:nvSpPr>
          <p:cNvPr id="20" name="Text Box 30"/>
          <p:cNvSpPr txBox="1">
            <a:spLocks noChangeArrowheads="1"/>
          </p:cNvSpPr>
          <p:nvPr/>
        </p:nvSpPr>
        <p:spPr bwMode="auto">
          <a:xfrm>
            <a:off x="4749660" y="4782979"/>
            <a:ext cx="469763" cy="246221"/>
          </a:xfrm>
          <a:prstGeom prst="rect">
            <a:avLst/>
          </a:prstGeom>
          <a:noFill/>
          <a:ln w="9525">
            <a:noFill/>
            <a:miter lim="800000"/>
            <a:headEnd/>
            <a:tailEnd/>
          </a:ln>
        </p:spPr>
        <p:txBody>
          <a:bodyPr wrap="none">
            <a:spAutoFit/>
          </a:bodyPr>
          <a:lstStyle/>
          <a:p>
            <a:r>
              <a:rPr lang="en-US" altLang="ko-KR" sz="1000" dirty="0">
                <a:latin typeface="Arial"/>
                <a:cs typeface="Arial"/>
              </a:rPr>
              <a:t>PU.1</a:t>
            </a:r>
          </a:p>
        </p:txBody>
      </p:sp>
      <p:sp>
        <p:nvSpPr>
          <p:cNvPr id="21" name="Text Box 30"/>
          <p:cNvSpPr txBox="1">
            <a:spLocks noChangeArrowheads="1"/>
          </p:cNvSpPr>
          <p:nvPr/>
        </p:nvSpPr>
        <p:spPr bwMode="auto">
          <a:xfrm>
            <a:off x="5249521" y="4782979"/>
            <a:ext cx="526682" cy="246221"/>
          </a:xfrm>
          <a:prstGeom prst="rect">
            <a:avLst/>
          </a:prstGeom>
          <a:noFill/>
          <a:ln w="9525">
            <a:noFill/>
            <a:miter lim="800000"/>
            <a:headEnd/>
            <a:tailEnd/>
          </a:ln>
        </p:spPr>
        <p:txBody>
          <a:bodyPr wrap="none">
            <a:spAutoFit/>
          </a:bodyPr>
          <a:lstStyle/>
          <a:p>
            <a:r>
              <a:rPr lang="en-US" altLang="ko-KR" sz="1000" dirty="0">
                <a:latin typeface="Arial"/>
                <a:cs typeface="Arial"/>
              </a:rPr>
              <a:t>PTEN</a:t>
            </a:r>
          </a:p>
        </p:txBody>
      </p:sp>
      <p:sp>
        <p:nvSpPr>
          <p:cNvPr id="22" name="Text Box 30"/>
          <p:cNvSpPr txBox="1">
            <a:spLocks noChangeArrowheads="1"/>
          </p:cNvSpPr>
          <p:nvPr/>
        </p:nvSpPr>
        <p:spPr bwMode="auto">
          <a:xfrm>
            <a:off x="5806301" y="4782979"/>
            <a:ext cx="505454" cy="246221"/>
          </a:xfrm>
          <a:prstGeom prst="rect">
            <a:avLst/>
          </a:prstGeom>
          <a:noFill/>
          <a:ln w="9525">
            <a:noFill/>
            <a:miter lim="800000"/>
            <a:headEnd/>
            <a:tailEnd/>
          </a:ln>
        </p:spPr>
        <p:txBody>
          <a:bodyPr wrap="none">
            <a:spAutoFit/>
          </a:bodyPr>
          <a:lstStyle/>
          <a:p>
            <a:r>
              <a:rPr lang="en-US" altLang="ko-KR" sz="1000" dirty="0">
                <a:latin typeface="Arial"/>
                <a:cs typeface="Arial"/>
              </a:rPr>
              <a:t>BCL2</a:t>
            </a:r>
          </a:p>
        </p:txBody>
      </p:sp>
      <p:sp>
        <p:nvSpPr>
          <p:cNvPr id="23" name="Text Box 30"/>
          <p:cNvSpPr txBox="1">
            <a:spLocks noChangeArrowheads="1"/>
          </p:cNvSpPr>
          <p:nvPr/>
        </p:nvSpPr>
        <p:spPr bwMode="auto">
          <a:xfrm>
            <a:off x="6341853" y="4782979"/>
            <a:ext cx="562248" cy="246221"/>
          </a:xfrm>
          <a:prstGeom prst="rect">
            <a:avLst/>
          </a:prstGeom>
          <a:noFill/>
          <a:ln w="9525">
            <a:noFill/>
            <a:miter lim="800000"/>
            <a:headEnd/>
            <a:tailEnd/>
          </a:ln>
        </p:spPr>
        <p:txBody>
          <a:bodyPr wrap="none">
            <a:spAutoFit/>
          </a:bodyPr>
          <a:lstStyle/>
          <a:p>
            <a:r>
              <a:rPr lang="en-US" altLang="ko-KR" sz="1000" dirty="0">
                <a:latin typeface="Arial"/>
                <a:cs typeface="Arial"/>
              </a:rPr>
              <a:t>CMYC</a:t>
            </a:r>
          </a:p>
        </p:txBody>
      </p:sp>
      <p:sp>
        <p:nvSpPr>
          <p:cNvPr id="24" name="Text Box 30"/>
          <p:cNvSpPr txBox="1">
            <a:spLocks noChangeArrowheads="1"/>
          </p:cNvSpPr>
          <p:nvPr/>
        </p:nvSpPr>
        <p:spPr bwMode="auto">
          <a:xfrm>
            <a:off x="6934200" y="4782979"/>
            <a:ext cx="476776" cy="246221"/>
          </a:xfrm>
          <a:prstGeom prst="rect">
            <a:avLst/>
          </a:prstGeom>
          <a:noFill/>
          <a:ln w="9525">
            <a:noFill/>
            <a:miter lim="800000"/>
            <a:headEnd/>
            <a:tailEnd/>
          </a:ln>
        </p:spPr>
        <p:txBody>
          <a:bodyPr wrap="none">
            <a:spAutoFit/>
          </a:bodyPr>
          <a:lstStyle/>
          <a:p>
            <a:r>
              <a:rPr lang="en-US" altLang="ko-KR" sz="1000" dirty="0">
                <a:latin typeface="Arial"/>
                <a:cs typeface="Arial"/>
              </a:rPr>
              <a:t>MPO</a:t>
            </a:r>
          </a:p>
        </p:txBody>
      </p:sp>
      <p:sp>
        <p:nvSpPr>
          <p:cNvPr id="25" name="Rectangle 106"/>
          <p:cNvSpPr/>
          <p:nvPr/>
        </p:nvSpPr>
        <p:spPr>
          <a:xfrm>
            <a:off x="5791200" y="2286000"/>
            <a:ext cx="1600200" cy="7620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a:latin typeface="Arial"/>
              <a:cs typeface="Arial"/>
            </a:endParaRPr>
          </a:p>
        </p:txBody>
      </p:sp>
      <p:sp>
        <p:nvSpPr>
          <p:cNvPr id="26" name="Rectangle 107"/>
          <p:cNvSpPr/>
          <p:nvPr/>
        </p:nvSpPr>
        <p:spPr>
          <a:xfrm>
            <a:off x="5685504" y="2104517"/>
            <a:ext cx="152400" cy="15240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a:latin typeface="Arial"/>
              <a:cs typeface="Arial"/>
            </a:endParaRPr>
          </a:p>
        </p:txBody>
      </p:sp>
      <p:sp>
        <p:nvSpPr>
          <p:cNvPr id="27" name="Rectangle 108"/>
          <p:cNvSpPr/>
          <p:nvPr/>
        </p:nvSpPr>
        <p:spPr>
          <a:xfrm>
            <a:off x="5685504" y="2392109"/>
            <a:ext cx="152400" cy="152400"/>
          </a:xfrm>
          <a:prstGeom prst="rect">
            <a:avLst/>
          </a:prstGeom>
          <a:solidFill>
            <a:schemeClr val="bg1"/>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a:latin typeface="Arial"/>
              <a:cs typeface="Arial"/>
            </a:endParaRPr>
          </a:p>
        </p:txBody>
      </p:sp>
      <p:sp>
        <p:nvSpPr>
          <p:cNvPr id="28" name="Text Box 30"/>
          <p:cNvSpPr txBox="1">
            <a:spLocks noChangeArrowheads="1"/>
          </p:cNvSpPr>
          <p:nvPr/>
        </p:nvSpPr>
        <p:spPr bwMode="auto">
          <a:xfrm>
            <a:off x="5825616" y="2333117"/>
            <a:ext cx="569387" cy="246221"/>
          </a:xfrm>
          <a:prstGeom prst="rect">
            <a:avLst/>
          </a:prstGeom>
          <a:noFill/>
          <a:ln w="9525">
            <a:noFill/>
            <a:miter lim="800000"/>
            <a:headEnd/>
            <a:tailEnd/>
          </a:ln>
        </p:spPr>
        <p:txBody>
          <a:bodyPr wrap="none">
            <a:spAutoFit/>
          </a:bodyPr>
          <a:lstStyle/>
          <a:p>
            <a:r>
              <a:rPr lang="en-US" altLang="ko-KR" sz="1000" dirty="0">
                <a:latin typeface="Arial"/>
                <a:cs typeface="Arial"/>
              </a:rPr>
              <a:t>DMSO</a:t>
            </a:r>
          </a:p>
        </p:txBody>
      </p:sp>
      <p:sp>
        <p:nvSpPr>
          <p:cNvPr id="29" name="Text Box 30"/>
          <p:cNvSpPr txBox="1">
            <a:spLocks noChangeArrowheads="1"/>
          </p:cNvSpPr>
          <p:nvPr/>
        </p:nvSpPr>
        <p:spPr bwMode="auto">
          <a:xfrm>
            <a:off x="5867400" y="2057400"/>
            <a:ext cx="1243024" cy="246221"/>
          </a:xfrm>
          <a:prstGeom prst="rect">
            <a:avLst/>
          </a:prstGeom>
          <a:noFill/>
          <a:ln w="9525">
            <a:noFill/>
            <a:miter lim="800000"/>
            <a:headEnd/>
            <a:tailEnd/>
          </a:ln>
        </p:spPr>
        <p:txBody>
          <a:bodyPr wrap="none">
            <a:spAutoFit/>
          </a:bodyPr>
          <a:lstStyle/>
          <a:p>
            <a:r>
              <a:rPr lang="en-US" altLang="ko-KR" sz="1000" dirty="0">
                <a:latin typeface="Arial"/>
                <a:cs typeface="Arial"/>
              </a:rPr>
              <a:t>Fresh CD34+ cells</a:t>
            </a:r>
          </a:p>
        </p:txBody>
      </p:sp>
      <p:sp>
        <p:nvSpPr>
          <p:cNvPr id="30" name="Text Box 32"/>
          <p:cNvSpPr txBox="1">
            <a:spLocks noChangeArrowheads="1"/>
          </p:cNvSpPr>
          <p:nvPr/>
        </p:nvSpPr>
        <p:spPr bwMode="auto">
          <a:xfrm rot="16200000">
            <a:off x="441509" y="2987491"/>
            <a:ext cx="1527582" cy="276999"/>
          </a:xfrm>
          <a:prstGeom prst="rect">
            <a:avLst/>
          </a:prstGeom>
          <a:noFill/>
          <a:ln w="9525">
            <a:noFill/>
            <a:miter lim="800000"/>
            <a:headEnd/>
            <a:tailEnd/>
          </a:ln>
        </p:spPr>
        <p:txBody>
          <a:bodyPr wrap="none">
            <a:spAutoFit/>
          </a:bodyPr>
          <a:lstStyle/>
          <a:p>
            <a:r>
              <a:rPr lang="en-US" altLang="ko-KR" sz="1200" dirty="0">
                <a:latin typeface="Arial"/>
                <a:cs typeface="Arial"/>
              </a:rPr>
              <a:t>Relative expression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651" name="Picture 5"/>
          <p:cNvPicPr>
            <a:picLocks noChangeAspect="1" noChangeArrowheads="1"/>
          </p:cNvPicPr>
          <p:nvPr/>
        </p:nvPicPr>
        <p:blipFill>
          <a:blip r:embed="rId2" cstate="print"/>
          <a:srcRect l="12148" t="8813" r="10324" b="14572"/>
          <a:stretch>
            <a:fillRect/>
          </a:stretch>
        </p:blipFill>
        <p:spPr bwMode="auto">
          <a:xfrm>
            <a:off x="3581400" y="5180012"/>
            <a:ext cx="1295400" cy="1216025"/>
          </a:xfrm>
          <a:prstGeom prst="rect">
            <a:avLst/>
          </a:prstGeom>
          <a:noFill/>
          <a:ln w="9525">
            <a:noFill/>
            <a:miter lim="800000"/>
            <a:headEnd/>
            <a:tailEnd/>
          </a:ln>
        </p:spPr>
      </p:pic>
      <p:pic>
        <p:nvPicPr>
          <p:cNvPr id="27653" name="Picture 7"/>
          <p:cNvPicPr>
            <a:picLocks noChangeAspect="1" noChangeArrowheads="1"/>
          </p:cNvPicPr>
          <p:nvPr/>
        </p:nvPicPr>
        <p:blipFill>
          <a:blip r:embed="rId3" cstate="print"/>
          <a:srcRect l="13930" t="8159" r="10448" b="14005"/>
          <a:stretch>
            <a:fillRect/>
          </a:stretch>
        </p:blipFill>
        <p:spPr bwMode="auto">
          <a:xfrm>
            <a:off x="6096000" y="4759325"/>
            <a:ext cx="925513" cy="904875"/>
          </a:xfrm>
          <a:prstGeom prst="rect">
            <a:avLst/>
          </a:prstGeom>
          <a:noFill/>
          <a:ln w="9525">
            <a:noFill/>
            <a:miter lim="800000"/>
            <a:headEnd/>
            <a:tailEnd/>
          </a:ln>
        </p:spPr>
      </p:pic>
      <p:pic>
        <p:nvPicPr>
          <p:cNvPr id="27654" name="Picture 8"/>
          <p:cNvPicPr>
            <a:picLocks noChangeAspect="1" noChangeArrowheads="1"/>
          </p:cNvPicPr>
          <p:nvPr/>
        </p:nvPicPr>
        <p:blipFill>
          <a:blip r:embed="rId4" cstate="print"/>
          <a:srcRect l="12273" t="7854" r="10614" b="14703"/>
          <a:stretch>
            <a:fillRect/>
          </a:stretch>
        </p:blipFill>
        <p:spPr bwMode="auto">
          <a:xfrm>
            <a:off x="7239000" y="4748212"/>
            <a:ext cx="942975" cy="900113"/>
          </a:xfrm>
          <a:prstGeom prst="rect">
            <a:avLst/>
          </a:prstGeom>
          <a:noFill/>
          <a:ln w="9525">
            <a:noFill/>
            <a:miter lim="800000"/>
            <a:headEnd/>
            <a:tailEnd/>
          </a:ln>
        </p:spPr>
      </p:pic>
      <p:sp>
        <p:nvSpPr>
          <p:cNvPr id="27658" name="Text Box 35"/>
          <p:cNvSpPr txBox="1">
            <a:spLocks noChangeArrowheads="1"/>
          </p:cNvSpPr>
          <p:nvPr/>
        </p:nvSpPr>
        <p:spPr bwMode="auto">
          <a:xfrm>
            <a:off x="4405313" y="6018212"/>
            <a:ext cx="360996" cy="246221"/>
          </a:xfrm>
          <a:prstGeom prst="rect">
            <a:avLst/>
          </a:prstGeom>
          <a:noFill/>
          <a:ln w="9525">
            <a:noFill/>
            <a:miter lim="800000"/>
            <a:headEnd/>
            <a:tailEnd/>
          </a:ln>
        </p:spPr>
        <p:txBody>
          <a:bodyPr wrap="none">
            <a:spAutoFit/>
          </a:bodyPr>
          <a:lstStyle/>
          <a:p>
            <a:pPr latinLnBrk="0"/>
            <a:r>
              <a:rPr lang="en-US" altLang="ja-JP" sz="1000">
                <a:latin typeface="Arial"/>
                <a:ea typeface="MS PGothic" pitchFamily="34" charset="-128"/>
                <a:cs typeface="Arial"/>
              </a:rPr>
              <a:t>7.6</a:t>
            </a:r>
          </a:p>
        </p:txBody>
      </p:sp>
      <p:sp>
        <p:nvSpPr>
          <p:cNvPr id="27659" name="Text Box 35"/>
          <p:cNvSpPr txBox="1">
            <a:spLocks noChangeArrowheads="1"/>
          </p:cNvSpPr>
          <p:nvPr/>
        </p:nvSpPr>
        <p:spPr bwMode="auto">
          <a:xfrm>
            <a:off x="4376738" y="5222875"/>
            <a:ext cx="434259" cy="246221"/>
          </a:xfrm>
          <a:prstGeom prst="rect">
            <a:avLst/>
          </a:prstGeom>
          <a:noFill/>
          <a:ln w="9525">
            <a:noFill/>
            <a:miter lim="800000"/>
            <a:headEnd/>
            <a:tailEnd/>
          </a:ln>
        </p:spPr>
        <p:txBody>
          <a:bodyPr wrap="none">
            <a:spAutoFit/>
          </a:bodyPr>
          <a:lstStyle/>
          <a:p>
            <a:pPr latinLnBrk="0"/>
            <a:r>
              <a:rPr lang="en-US" altLang="ja-JP" sz="1000">
                <a:latin typeface="Arial"/>
                <a:ea typeface="MS PGothic" pitchFamily="34" charset="-128"/>
                <a:cs typeface="Arial"/>
              </a:rPr>
              <a:t>52.1</a:t>
            </a:r>
          </a:p>
        </p:txBody>
      </p:sp>
      <p:sp>
        <p:nvSpPr>
          <p:cNvPr id="27662" name="Text Box 35"/>
          <p:cNvSpPr txBox="1">
            <a:spLocks noChangeArrowheads="1"/>
          </p:cNvSpPr>
          <p:nvPr/>
        </p:nvSpPr>
        <p:spPr bwMode="auto">
          <a:xfrm>
            <a:off x="6592544" y="5330825"/>
            <a:ext cx="434259" cy="246221"/>
          </a:xfrm>
          <a:prstGeom prst="rect">
            <a:avLst/>
          </a:prstGeom>
          <a:noFill/>
          <a:ln w="9525">
            <a:noFill/>
            <a:miter lim="800000"/>
            <a:headEnd/>
            <a:tailEnd/>
          </a:ln>
        </p:spPr>
        <p:txBody>
          <a:bodyPr wrap="none">
            <a:spAutoFit/>
          </a:bodyPr>
          <a:lstStyle/>
          <a:p>
            <a:pPr latinLnBrk="0"/>
            <a:r>
              <a:rPr lang="en-US" altLang="ja-JP" sz="1000">
                <a:latin typeface="Arial"/>
                <a:ea typeface="MS PGothic" pitchFamily="34" charset="-128"/>
                <a:cs typeface="Arial"/>
              </a:rPr>
              <a:t>0.38</a:t>
            </a:r>
          </a:p>
        </p:txBody>
      </p:sp>
      <p:sp>
        <p:nvSpPr>
          <p:cNvPr id="27663" name="Text Box 35"/>
          <p:cNvSpPr txBox="1">
            <a:spLocks noChangeArrowheads="1"/>
          </p:cNvSpPr>
          <p:nvPr/>
        </p:nvSpPr>
        <p:spPr bwMode="auto">
          <a:xfrm>
            <a:off x="6592544" y="4778375"/>
            <a:ext cx="434259" cy="246221"/>
          </a:xfrm>
          <a:prstGeom prst="rect">
            <a:avLst/>
          </a:prstGeom>
          <a:noFill/>
          <a:ln w="9525">
            <a:noFill/>
            <a:miter lim="800000"/>
            <a:headEnd/>
            <a:tailEnd/>
          </a:ln>
        </p:spPr>
        <p:txBody>
          <a:bodyPr wrap="none">
            <a:spAutoFit/>
          </a:bodyPr>
          <a:lstStyle/>
          <a:p>
            <a:pPr latinLnBrk="0"/>
            <a:r>
              <a:rPr lang="en-US" altLang="ja-JP" sz="1000">
                <a:latin typeface="Arial"/>
                <a:ea typeface="MS PGothic" pitchFamily="34" charset="-128"/>
                <a:cs typeface="Arial"/>
              </a:rPr>
              <a:t>62.7</a:t>
            </a:r>
          </a:p>
        </p:txBody>
      </p:sp>
      <p:sp>
        <p:nvSpPr>
          <p:cNvPr id="27664" name="Text Box 35"/>
          <p:cNvSpPr txBox="1">
            <a:spLocks noChangeArrowheads="1"/>
          </p:cNvSpPr>
          <p:nvPr/>
        </p:nvSpPr>
        <p:spPr bwMode="auto">
          <a:xfrm>
            <a:off x="7762875" y="5321300"/>
            <a:ext cx="431528" cy="246221"/>
          </a:xfrm>
          <a:prstGeom prst="rect">
            <a:avLst/>
          </a:prstGeom>
          <a:noFill/>
          <a:ln w="9525">
            <a:noFill/>
            <a:miter lim="800000"/>
            <a:headEnd/>
            <a:tailEnd/>
          </a:ln>
        </p:spPr>
        <p:txBody>
          <a:bodyPr wrap="none">
            <a:spAutoFit/>
          </a:bodyPr>
          <a:lstStyle/>
          <a:p>
            <a:pPr latinLnBrk="0"/>
            <a:r>
              <a:rPr lang="en-US" altLang="ja-JP" sz="1000">
                <a:latin typeface="Arial"/>
                <a:ea typeface="MS PGothic" pitchFamily="34" charset="-128"/>
                <a:cs typeface="Arial"/>
              </a:rPr>
              <a:t>11.2</a:t>
            </a:r>
          </a:p>
        </p:txBody>
      </p:sp>
      <p:sp>
        <p:nvSpPr>
          <p:cNvPr id="27665" name="Text Box 35"/>
          <p:cNvSpPr txBox="1">
            <a:spLocks noChangeArrowheads="1"/>
          </p:cNvSpPr>
          <p:nvPr/>
        </p:nvSpPr>
        <p:spPr bwMode="auto">
          <a:xfrm>
            <a:off x="7762875" y="4768850"/>
            <a:ext cx="431528" cy="246221"/>
          </a:xfrm>
          <a:prstGeom prst="rect">
            <a:avLst/>
          </a:prstGeom>
          <a:noFill/>
          <a:ln w="9525">
            <a:noFill/>
            <a:miter lim="800000"/>
            <a:headEnd/>
            <a:tailEnd/>
          </a:ln>
        </p:spPr>
        <p:txBody>
          <a:bodyPr wrap="none">
            <a:spAutoFit/>
          </a:bodyPr>
          <a:lstStyle/>
          <a:p>
            <a:pPr latinLnBrk="0"/>
            <a:r>
              <a:rPr lang="en-US" altLang="ja-JP" sz="1000">
                <a:latin typeface="Arial"/>
                <a:ea typeface="MS PGothic" pitchFamily="34" charset="-128"/>
                <a:cs typeface="Arial"/>
              </a:rPr>
              <a:t>65.6</a:t>
            </a:r>
          </a:p>
        </p:txBody>
      </p:sp>
      <p:pic>
        <p:nvPicPr>
          <p:cNvPr id="27669" name="Picture 37"/>
          <p:cNvPicPr>
            <a:picLocks noChangeAspect="1" noChangeArrowheads="1"/>
          </p:cNvPicPr>
          <p:nvPr/>
        </p:nvPicPr>
        <p:blipFill>
          <a:blip r:embed="rId5" cstate="print"/>
          <a:srcRect l="12727" t="6850" r="9868" b="15009"/>
          <a:stretch>
            <a:fillRect/>
          </a:stretch>
        </p:blipFill>
        <p:spPr bwMode="auto">
          <a:xfrm>
            <a:off x="6096000" y="5783262"/>
            <a:ext cx="955675" cy="915988"/>
          </a:xfrm>
          <a:prstGeom prst="rect">
            <a:avLst/>
          </a:prstGeom>
          <a:noFill/>
          <a:ln w="9525">
            <a:noFill/>
            <a:miter lim="800000"/>
            <a:headEnd/>
            <a:tailEnd/>
          </a:ln>
        </p:spPr>
      </p:pic>
      <p:sp>
        <p:nvSpPr>
          <p:cNvPr id="27670" name="Text Box 35"/>
          <p:cNvSpPr txBox="1">
            <a:spLocks noChangeArrowheads="1"/>
          </p:cNvSpPr>
          <p:nvPr/>
        </p:nvSpPr>
        <p:spPr bwMode="auto">
          <a:xfrm>
            <a:off x="6601184" y="6388100"/>
            <a:ext cx="431528" cy="246221"/>
          </a:xfrm>
          <a:prstGeom prst="rect">
            <a:avLst/>
          </a:prstGeom>
          <a:noFill/>
          <a:ln w="9525">
            <a:noFill/>
            <a:miter lim="800000"/>
            <a:headEnd/>
            <a:tailEnd/>
          </a:ln>
        </p:spPr>
        <p:txBody>
          <a:bodyPr wrap="none">
            <a:spAutoFit/>
          </a:bodyPr>
          <a:lstStyle/>
          <a:p>
            <a:pPr latinLnBrk="0"/>
            <a:r>
              <a:rPr lang="en-US" altLang="ja-JP" sz="1000">
                <a:latin typeface="Arial"/>
                <a:ea typeface="MS PGothic" pitchFamily="34" charset="-128"/>
                <a:cs typeface="Arial"/>
              </a:rPr>
              <a:t>13.6</a:t>
            </a:r>
          </a:p>
        </p:txBody>
      </p:sp>
      <p:sp>
        <p:nvSpPr>
          <p:cNvPr id="27671" name="Text Box 35"/>
          <p:cNvSpPr txBox="1">
            <a:spLocks noChangeArrowheads="1"/>
          </p:cNvSpPr>
          <p:nvPr/>
        </p:nvSpPr>
        <p:spPr bwMode="auto">
          <a:xfrm>
            <a:off x="6601184" y="5797550"/>
            <a:ext cx="441146" cy="246221"/>
          </a:xfrm>
          <a:prstGeom prst="rect">
            <a:avLst/>
          </a:prstGeom>
          <a:noFill/>
          <a:ln w="9525">
            <a:noFill/>
            <a:miter lim="800000"/>
            <a:headEnd/>
            <a:tailEnd/>
          </a:ln>
        </p:spPr>
        <p:txBody>
          <a:bodyPr wrap="none">
            <a:spAutoFit/>
          </a:bodyPr>
          <a:lstStyle/>
          <a:p>
            <a:pPr latinLnBrk="0"/>
            <a:r>
              <a:rPr lang="en-US" altLang="ja-JP" sz="1000">
                <a:latin typeface="Arial"/>
                <a:ea typeface="MS PGothic" pitchFamily="34" charset="-128"/>
                <a:cs typeface="Arial"/>
              </a:rPr>
              <a:t>57.4</a:t>
            </a:r>
          </a:p>
        </p:txBody>
      </p:sp>
      <p:pic>
        <p:nvPicPr>
          <p:cNvPr id="27672" name="Picture 40"/>
          <p:cNvPicPr>
            <a:picLocks noChangeAspect="1" noChangeArrowheads="1"/>
          </p:cNvPicPr>
          <p:nvPr/>
        </p:nvPicPr>
        <p:blipFill>
          <a:blip r:embed="rId6" cstate="print"/>
          <a:srcRect l="12396" t="7155" r="9204" b="14136"/>
          <a:stretch>
            <a:fillRect/>
          </a:stretch>
        </p:blipFill>
        <p:spPr bwMode="auto">
          <a:xfrm>
            <a:off x="7239000" y="5767387"/>
            <a:ext cx="966788" cy="922338"/>
          </a:xfrm>
          <a:prstGeom prst="rect">
            <a:avLst/>
          </a:prstGeom>
          <a:noFill/>
          <a:ln w="9525">
            <a:noFill/>
            <a:miter lim="800000"/>
            <a:headEnd/>
            <a:tailEnd/>
          </a:ln>
        </p:spPr>
      </p:pic>
      <p:sp>
        <p:nvSpPr>
          <p:cNvPr id="27676" name="Text Box 35"/>
          <p:cNvSpPr txBox="1">
            <a:spLocks noChangeArrowheads="1"/>
          </p:cNvSpPr>
          <p:nvPr/>
        </p:nvSpPr>
        <p:spPr bwMode="auto">
          <a:xfrm>
            <a:off x="7762875" y="6369050"/>
            <a:ext cx="434259" cy="246221"/>
          </a:xfrm>
          <a:prstGeom prst="rect">
            <a:avLst/>
          </a:prstGeom>
          <a:noFill/>
          <a:ln w="9525">
            <a:noFill/>
            <a:miter lim="800000"/>
            <a:headEnd/>
            <a:tailEnd/>
          </a:ln>
        </p:spPr>
        <p:txBody>
          <a:bodyPr wrap="none">
            <a:spAutoFit/>
          </a:bodyPr>
          <a:lstStyle/>
          <a:p>
            <a:pPr latinLnBrk="0"/>
            <a:r>
              <a:rPr lang="en-US" altLang="ja-JP" sz="1000">
                <a:latin typeface="Arial"/>
                <a:ea typeface="MS PGothic" pitchFamily="34" charset="-128"/>
                <a:cs typeface="Arial"/>
              </a:rPr>
              <a:t>49.7</a:t>
            </a:r>
          </a:p>
        </p:txBody>
      </p:sp>
      <p:sp>
        <p:nvSpPr>
          <p:cNvPr id="27677" name="Text Box 35"/>
          <p:cNvSpPr txBox="1">
            <a:spLocks noChangeArrowheads="1"/>
          </p:cNvSpPr>
          <p:nvPr/>
        </p:nvSpPr>
        <p:spPr bwMode="auto">
          <a:xfrm>
            <a:off x="7762875" y="5778500"/>
            <a:ext cx="434259" cy="246221"/>
          </a:xfrm>
          <a:prstGeom prst="rect">
            <a:avLst/>
          </a:prstGeom>
          <a:noFill/>
          <a:ln w="9525">
            <a:noFill/>
            <a:miter lim="800000"/>
            <a:headEnd/>
            <a:tailEnd/>
          </a:ln>
        </p:spPr>
        <p:txBody>
          <a:bodyPr wrap="none">
            <a:spAutoFit/>
          </a:bodyPr>
          <a:lstStyle/>
          <a:p>
            <a:pPr latinLnBrk="0"/>
            <a:r>
              <a:rPr lang="en-US" altLang="ja-JP" sz="1000">
                <a:latin typeface="Arial"/>
                <a:ea typeface="MS PGothic" pitchFamily="34" charset="-128"/>
                <a:cs typeface="Arial"/>
              </a:rPr>
              <a:t>21.8</a:t>
            </a:r>
          </a:p>
        </p:txBody>
      </p:sp>
      <p:pic>
        <p:nvPicPr>
          <p:cNvPr id="27680" name="Picture 54"/>
          <p:cNvPicPr>
            <a:picLocks noChangeAspect="1" noChangeArrowheads="1"/>
          </p:cNvPicPr>
          <p:nvPr/>
        </p:nvPicPr>
        <p:blipFill>
          <a:blip r:embed="rId7" cstate="print"/>
          <a:srcRect l="12106" t="7854" r="12273" b="13831"/>
          <a:stretch>
            <a:fillRect/>
          </a:stretch>
        </p:blipFill>
        <p:spPr bwMode="auto">
          <a:xfrm>
            <a:off x="1477963" y="4048125"/>
            <a:ext cx="1265237" cy="1244600"/>
          </a:xfrm>
          <a:prstGeom prst="rect">
            <a:avLst/>
          </a:prstGeom>
          <a:noFill/>
          <a:ln w="9525">
            <a:noFill/>
            <a:miter lim="800000"/>
            <a:headEnd/>
            <a:tailEnd/>
          </a:ln>
        </p:spPr>
      </p:pic>
      <p:sp>
        <p:nvSpPr>
          <p:cNvPr id="27681" name="Text Box 38"/>
          <p:cNvSpPr txBox="1">
            <a:spLocks noChangeArrowheads="1"/>
          </p:cNvSpPr>
          <p:nvPr/>
        </p:nvSpPr>
        <p:spPr bwMode="auto">
          <a:xfrm>
            <a:off x="6426200" y="2465387"/>
            <a:ext cx="519668" cy="246221"/>
          </a:xfrm>
          <a:prstGeom prst="rect">
            <a:avLst/>
          </a:prstGeom>
          <a:noFill/>
          <a:ln w="9525">
            <a:noFill/>
            <a:miter lim="800000"/>
            <a:headEnd/>
            <a:tailEnd/>
          </a:ln>
        </p:spPr>
        <p:txBody>
          <a:bodyPr wrap="none">
            <a:spAutoFit/>
          </a:bodyPr>
          <a:lstStyle/>
          <a:p>
            <a:pPr latinLnBrk="0"/>
            <a:r>
              <a:rPr lang="en-US" altLang="ja-JP" sz="1000">
                <a:latin typeface="Arial"/>
                <a:ea typeface="MS PGothic" pitchFamily="34" charset="-128"/>
                <a:cs typeface="Arial"/>
              </a:rPr>
              <a:t>Day 3</a:t>
            </a:r>
          </a:p>
        </p:txBody>
      </p:sp>
      <p:sp>
        <p:nvSpPr>
          <p:cNvPr id="27682" name="Text Box 39"/>
          <p:cNvSpPr txBox="1">
            <a:spLocks noChangeArrowheads="1"/>
          </p:cNvSpPr>
          <p:nvPr/>
        </p:nvSpPr>
        <p:spPr bwMode="auto">
          <a:xfrm>
            <a:off x="7486650" y="2455862"/>
            <a:ext cx="519668" cy="246221"/>
          </a:xfrm>
          <a:prstGeom prst="rect">
            <a:avLst/>
          </a:prstGeom>
          <a:noFill/>
          <a:ln w="9525">
            <a:noFill/>
            <a:miter lim="800000"/>
            <a:headEnd/>
            <a:tailEnd/>
          </a:ln>
        </p:spPr>
        <p:txBody>
          <a:bodyPr wrap="none">
            <a:spAutoFit/>
          </a:bodyPr>
          <a:lstStyle/>
          <a:p>
            <a:pPr latinLnBrk="0"/>
            <a:r>
              <a:rPr lang="en-US" altLang="ja-JP" sz="1000">
                <a:latin typeface="Arial"/>
                <a:ea typeface="MS PGothic" pitchFamily="34" charset="-128"/>
                <a:cs typeface="Arial"/>
              </a:rPr>
              <a:t>Day 5</a:t>
            </a:r>
          </a:p>
        </p:txBody>
      </p:sp>
      <p:sp>
        <p:nvSpPr>
          <p:cNvPr id="27683" name="Text Box 38"/>
          <p:cNvSpPr txBox="1">
            <a:spLocks noChangeArrowheads="1"/>
          </p:cNvSpPr>
          <p:nvPr/>
        </p:nvSpPr>
        <p:spPr bwMode="auto">
          <a:xfrm>
            <a:off x="3752850" y="2894012"/>
            <a:ext cx="1139768" cy="246221"/>
          </a:xfrm>
          <a:prstGeom prst="rect">
            <a:avLst/>
          </a:prstGeom>
          <a:noFill/>
          <a:ln w="9525">
            <a:noFill/>
            <a:miter lim="800000"/>
            <a:headEnd/>
            <a:tailEnd/>
          </a:ln>
        </p:spPr>
        <p:txBody>
          <a:bodyPr wrap="none">
            <a:spAutoFit/>
          </a:bodyPr>
          <a:lstStyle/>
          <a:p>
            <a:pPr latinLnBrk="0"/>
            <a:r>
              <a:rPr lang="en-US" altLang="ja-JP" sz="1000" dirty="0">
                <a:latin typeface="Arial"/>
                <a:ea typeface="MS PGothic" pitchFamily="34" charset="-128"/>
                <a:cs typeface="Arial"/>
              </a:rPr>
              <a:t>Day 1 (24 hours) </a:t>
            </a:r>
          </a:p>
        </p:txBody>
      </p:sp>
      <p:sp>
        <p:nvSpPr>
          <p:cNvPr id="27684" name="Text Box 31"/>
          <p:cNvSpPr txBox="1">
            <a:spLocks noChangeArrowheads="1"/>
          </p:cNvSpPr>
          <p:nvPr/>
        </p:nvSpPr>
        <p:spPr bwMode="auto">
          <a:xfrm>
            <a:off x="5257800" y="3960812"/>
            <a:ext cx="609600" cy="246221"/>
          </a:xfrm>
          <a:prstGeom prst="rect">
            <a:avLst/>
          </a:prstGeom>
          <a:noFill/>
          <a:ln w="9525">
            <a:noFill/>
            <a:miter lim="800000"/>
            <a:headEnd/>
            <a:tailEnd/>
          </a:ln>
        </p:spPr>
        <p:txBody>
          <a:bodyPr>
            <a:spAutoFit/>
          </a:bodyPr>
          <a:lstStyle/>
          <a:p>
            <a:pPr latinLnBrk="0"/>
            <a:r>
              <a:rPr lang="en-US" altLang="ja-JP" sz="1000">
                <a:latin typeface="Arial"/>
                <a:ea typeface="MS PGothic" pitchFamily="34" charset="-128"/>
                <a:cs typeface="Arial"/>
              </a:rPr>
              <a:t> wash</a:t>
            </a:r>
          </a:p>
        </p:txBody>
      </p:sp>
      <p:sp>
        <p:nvSpPr>
          <p:cNvPr id="27685" name="Line 193"/>
          <p:cNvSpPr>
            <a:spLocks noChangeShapeType="1"/>
          </p:cNvSpPr>
          <p:nvPr/>
        </p:nvSpPr>
        <p:spPr bwMode="auto">
          <a:xfrm>
            <a:off x="4819650" y="3656012"/>
            <a:ext cx="431800" cy="0"/>
          </a:xfrm>
          <a:prstGeom prst="line">
            <a:avLst/>
          </a:prstGeom>
          <a:noFill/>
          <a:ln w="19050">
            <a:solidFill>
              <a:schemeClr val="tx1"/>
            </a:solidFill>
            <a:round/>
            <a:headEnd/>
            <a:tailEnd/>
          </a:ln>
        </p:spPr>
        <p:txBody>
          <a:bodyPr/>
          <a:lstStyle/>
          <a:p>
            <a:endParaRPr lang="en-US" sz="1000">
              <a:latin typeface="Arial"/>
              <a:cs typeface="Arial"/>
            </a:endParaRPr>
          </a:p>
        </p:txBody>
      </p:sp>
      <p:sp>
        <p:nvSpPr>
          <p:cNvPr id="27686" name="Line 195"/>
          <p:cNvSpPr>
            <a:spLocks noChangeShapeType="1"/>
          </p:cNvSpPr>
          <p:nvPr/>
        </p:nvSpPr>
        <p:spPr bwMode="auto">
          <a:xfrm>
            <a:off x="2819400" y="5713412"/>
            <a:ext cx="647700" cy="0"/>
          </a:xfrm>
          <a:prstGeom prst="line">
            <a:avLst/>
          </a:prstGeom>
          <a:noFill/>
          <a:ln w="19050">
            <a:solidFill>
              <a:schemeClr val="tx1"/>
            </a:solidFill>
            <a:round/>
            <a:headEnd/>
            <a:tailEnd type="triangle" w="med" len="med"/>
          </a:ln>
        </p:spPr>
        <p:txBody>
          <a:bodyPr/>
          <a:lstStyle/>
          <a:p>
            <a:endParaRPr lang="en-US" sz="1000">
              <a:latin typeface="Arial"/>
              <a:cs typeface="Arial"/>
            </a:endParaRPr>
          </a:p>
        </p:txBody>
      </p:sp>
      <p:sp>
        <p:nvSpPr>
          <p:cNvPr id="27687" name="Line 196"/>
          <p:cNvSpPr>
            <a:spLocks noChangeShapeType="1"/>
          </p:cNvSpPr>
          <p:nvPr/>
        </p:nvSpPr>
        <p:spPr bwMode="auto">
          <a:xfrm>
            <a:off x="5257800" y="4189412"/>
            <a:ext cx="647700" cy="0"/>
          </a:xfrm>
          <a:prstGeom prst="line">
            <a:avLst/>
          </a:prstGeom>
          <a:noFill/>
          <a:ln w="19050">
            <a:solidFill>
              <a:schemeClr val="tx1"/>
            </a:solidFill>
            <a:round/>
            <a:headEnd/>
            <a:tailEnd type="triangle" w="med" len="med"/>
          </a:ln>
        </p:spPr>
        <p:txBody>
          <a:bodyPr/>
          <a:lstStyle/>
          <a:p>
            <a:endParaRPr lang="en-US" sz="1000">
              <a:latin typeface="Arial"/>
              <a:cs typeface="Arial"/>
            </a:endParaRPr>
          </a:p>
        </p:txBody>
      </p:sp>
      <p:sp>
        <p:nvSpPr>
          <p:cNvPr id="27688" name="Line 29"/>
          <p:cNvSpPr>
            <a:spLocks noChangeShapeType="1"/>
          </p:cNvSpPr>
          <p:nvPr/>
        </p:nvSpPr>
        <p:spPr bwMode="auto">
          <a:xfrm>
            <a:off x="1409700" y="5364163"/>
            <a:ext cx="609600" cy="0"/>
          </a:xfrm>
          <a:prstGeom prst="line">
            <a:avLst/>
          </a:prstGeom>
          <a:noFill/>
          <a:ln w="9525">
            <a:solidFill>
              <a:schemeClr val="tx1"/>
            </a:solidFill>
            <a:round/>
            <a:headEnd/>
            <a:tailEnd type="triangle" w="med" len="med"/>
          </a:ln>
        </p:spPr>
        <p:txBody>
          <a:bodyPr/>
          <a:lstStyle/>
          <a:p>
            <a:endParaRPr lang="en-US" sz="1000">
              <a:latin typeface="Arial"/>
              <a:cs typeface="Arial"/>
            </a:endParaRPr>
          </a:p>
        </p:txBody>
      </p:sp>
      <p:sp>
        <p:nvSpPr>
          <p:cNvPr id="27689" name="Text Box 30"/>
          <p:cNvSpPr txBox="1">
            <a:spLocks noChangeArrowheads="1"/>
          </p:cNvSpPr>
          <p:nvPr/>
        </p:nvSpPr>
        <p:spPr bwMode="auto">
          <a:xfrm>
            <a:off x="1435100" y="5345113"/>
            <a:ext cx="518091" cy="246221"/>
          </a:xfrm>
          <a:prstGeom prst="rect">
            <a:avLst/>
          </a:prstGeom>
          <a:noFill/>
          <a:ln w="9525">
            <a:noFill/>
            <a:miter lim="800000"/>
            <a:headEnd/>
            <a:tailEnd/>
          </a:ln>
        </p:spPr>
        <p:txBody>
          <a:bodyPr wrap="none">
            <a:spAutoFit/>
          </a:bodyPr>
          <a:lstStyle/>
          <a:p>
            <a:r>
              <a:rPr lang="en-US" altLang="ko-KR" sz="1000">
                <a:latin typeface="Arial"/>
                <a:cs typeface="Arial"/>
              </a:rPr>
              <a:t>CD34</a:t>
            </a:r>
          </a:p>
        </p:txBody>
      </p:sp>
      <p:sp>
        <p:nvSpPr>
          <p:cNvPr id="27690" name="Line 31"/>
          <p:cNvSpPr>
            <a:spLocks noChangeShapeType="1"/>
          </p:cNvSpPr>
          <p:nvPr/>
        </p:nvSpPr>
        <p:spPr bwMode="auto">
          <a:xfrm flipV="1">
            <a:off x="1409700" y="4749800"/>
            <a:ext cx="0" cy="609600"/>
          </a:xfrm>
          <a:prstGeom prst="line">
            <a:avLst/>
          </a:prstGeom>
          <a:noFill/>
          <a:ln w="9525">
            <a:solidFill>
              <a:schemeClr val="tx1"/>
            </a:solidFill>
            <a:round/>
            <a:headEnd/>
            <a:tailEnd type="triangle" w="med" len="med"/>
          </a:ln>
        </p:spPr>
        <p:txBody>
          <a:bodyPr/>
          <a:lstStyle/>
          <a:p>
            <a:endParaRPr lang="en-US" sz="1000">
              <a:latin typeface="Arial"/>
              <a:cs typeface="Arial"/>
            </a:endParaRPr>
          </a:p>
        </p:txBody>
      </p:sp>
      <p:sp>
        <p:nvSpPr>
          <p:cNvPr id="27691" name="Text Box 32"/>
          <p:cNvSpPr txBox="1">
            <a:spLocks noChangeArrowheads="1"/>
          </p:cNvSpPr>
          <p:nvPr/>
        </p:nvSpPr>
        <p:spPr bwMode="auto">
          <a:xfrm rot="-5400000">
            <a:off x="962935" y="4963240"/>
            <a:ext cx="512530" cy="246221"/>
          </a:xfrm>
          <a:prstGeom prst="rect">
            <a:avLst/>
          </a:prstGeom>
          <a:noFill/>
          <a:ln w="9525">
            <a:noFill/>
            <a:miter lim="800000"/>
            <a:headEnd/>
            <a:tailEnd/>
          </a:ln>
        </p:spPr>
        <p:txBody>
          <a:bodyPr wrap="none">
            <a:spAutoFit/>
          </a:bodyPr>
          <a:lstStyle/>
          <a:p>
            <a:r>
              <a:rPr lang="en-US" altLang="ko-KR" sz="1000">
                <a:latin typeface="Arial"/>
                <a:cs typeface="Arial"/>
              </a:rPr>
              <a:t>CD90</a:t>
            </a:r>
          </a:p>
        </p:txBody>
      </p:sp>
      <p:sp>
        <p:nvSpPr>
          <p:cNvPr id="27692" name="Text Box 35"/>
          <p:cNvSpPr txBox="1">
            <a:spLocks noChangeArrowheads="1"/>
          </p:cNvSpPr>
          <p:nvPr/>
        </p:nvSpPr>
        <p:spPr bwMode="auto">
          <a:xfrm>
            <a:off x="2276475" y="4894263"/>
            <a:ext cx="431528" cy="246221"/>
          </a:xfrm>
          <a:prstGeom prst="rect">
            <a:avLst/>
          </a:prstGeom>
          <a:noFill/>
          <a:ln w="9525">
            <a:noFill/>
            <a:miter lim="800000"/>
            <a:headEnd/>
            <a:tailEnd/>
          </a:ln>
        </p:spPr>
        <p:txBody>
          <a:bodyPr wrap="none">
            <a:spAutoFit/>
          </a:bodyPr>
          <a:lstStyle/>
          <a:p>
            <a:pPr latinLnBrk="0"/>
            <a:r>
              <a:rPr lang="en-US" altLang="ja-JP" sz="1000">
                <a:latin typeface="Arial"/>
                <a:ea typeface="MS PGothic" pitchFamily="34" charset="-128"/>
                <a:cs typeface="Arial"/>
              </a:rPr>
              <a:t>73.0</a:t>
            </a:r>
          </a:p>
        </p:txBody>
      </p:sp>
      <p:sp>
        <p:nvSpPr>
          <p:cNvPr id="27693" name="Text Box 35"/>
          <p:cNvSpPr txBox="1">
            <a:spLocks noChangeArrowheads="1"/>
          </p:cNvSpPr>
          <p:nvPr/>
        </p:nvSpPr>
        <p:spPr bwMode="auto">
          <a:xfrm>
            <a:off x="2247900" y="4098925"/>
            <a:ext cx="424741" cy="246221"/>
          </a:xfrm>
          <a:prstGeom prst="rect">
            <a:avLst/>
          </a:prstGeom>
          <a:noFill/>
          <a:ln w="9525">
            <a:noFill/>
            <a:miter lim="800000"/>
            <a:headEnd/>
            <a:tailEnd/>
          </a:ln>
        </p:spPr>
        <p:txBody>
          <a:bodyPr wrap="none">
            <a:spAutoFit/>
          </a:bodyPr>
          <a:lstStyle/>
          <a:p>
            <a:pPr latinLnBrk="0"/>
            <a:r>
              <a:rPr lang="en-US" altLang="ja-JP" sz="1000">
                <a:latin typeface="Arial"/>
                <a:ea typeface="MS PGothic" pitchFamily="34" charset="-128"/>
                <a:cs typeface="Arial"/>
              </a:rPr>
              <a:t>11.1</a:t>
            </a:r>
          </a:p>
        </p:txBody>
      </p:sp>
      <p:pic>
        <p:nvPicPr>
          <p:cNvPr id="27694" name="Picture 105"/>
          <p:cNvPicPr>
            <a:picLocks noChangeAspect="1" noChangeArrowheads="1"/>
          </p:cNvPicPr>
          <p:nvPr/>
        </p:nvPicPr>
        <p:blipFill>
          <a:blip r:embed="rId8" cstate="print"/>
          <a:srcRect l="12437" t="8377" r="9453" b="14136"/>
          <a:stretch>
            <a:fillRect/>
          </a:stretch>
        </p:blipFill>
        <p:spPr bwMode="auto">
          <a:xfrm>
            <a:off x="6096000" y="3724275"/>
            <a:ext cx="971550" cy="915987"/>
          </a:xfrm>
          <a:prstGeom prst="rect">
            <a:avLst/>
          </a:prstGeom>
          <a:noFill/>
          <a:ln w="9525">
            <a:noFill/>
            <a:miter lim="800000"/>
            <a:headEnd/>
            <a:tailEnd/>
          </a:ln>
        </p:spPr>
      </p:pic>
      <p:sp>
        <p:nvSpPr>
          <p:cNvPr id="27695" name="Text Box 35"/>
          <p:cNvSpPr txBox="1">
            <a:spLocks noChangeArrowheads="1"/>
          </p:cNvSpPr>
          <p:nvPr/>
        </p:nvSpPr>
        <p:spPr bwMode="auto">
          <a:xfrm>
            <a:off x="6627104" y="4311650"/>
            <a:ext cx="431528" cy="246221"/>
          </a:xfrm>
          <a:prstGeom prst="rect">
            <a:avLst/>
          </a:prstGeom>
          <a:noFill/>
          <a:ln w="9525">
            <a:noFill/>
            <a:miter lim="800000"/>
            <a:headEnd/>
            <a:tailEnd/>
          </a:ln>
        </p:spPr>
        <p:txBody>
          <a:bodyPr wrap="none">
            <a:spAutoFit/>
          </a:bodyPr>
          <a:lstStyle/>
          <a:p>
            <a:pPr latinLnBrk="0"/>
            <a:r>
              <a:rPr lang="en-US" altLang="ja-JP" sz="1000">
                <a:latin typeface="Arial"/>
                <a:ea typeface="MS PGothic" pitchFamily="34" charset="-128"/>
                <a:cs typeface="Arial"/>
              </a:rPr>
              <a:t>56.2</a:t>
            </a:r>
          </a:p>
        </p:txBody>
      </p:sp>
      <p:sp>
        <p:nvSpPr>
          <p:cNvPr id="27696" name="Text Box 35"/>
          <p:cNvSpPr txBox="1">
            <a:spLocks noChangeArrowheads="1"/>
          </p:cNvSpPr>
          <p:nvPr/>
        </p:nvSpPr>
        <p:spPr bwMode="auto">
          <a:xfrm>
            <a:off x="6627104" y="3749675"/>
            <a:ext cx="441146" cy="246221"/>
          </a:xfrm>
          <a:prstGeom prst="rect">
            <a:avLst/>
          </a:prstGeom>
          <a:noFill/>
          <a:ln w="9525">
            <a:noFill/>
            <a:miter lim="800000"/>
            <a:headEnd/>
            <a:tailEnd/>
          </a:ln>
        </p:spPr>
        <p:txBody>
          <a:bodyPr wrap="none">
            <a:spAutoFit/>
          </a:bodyPr>
          <a:lstStyle/>
          <a:p>
            <a:pPr latinLnBrk="0"/>
            <a:r>
              <a:rPr lang="en-US" altLang="ja-JP" sz="1000">
                <a:latin typeface="Arial"/>
                <a:ea typeface="MS PGothic" pitchFamily="34" charset="-128"/>
                <a:cs typeface="Arial"/>
              </a:rPr>
              <a:t>12.4</a:t>
            </a:r>
          </a:p>
        </p:txBody>
      </p:sp>
      <p:pic>
        <p:nvPicPr>
          <p:cNvPr id="27697" name="Picture 108"/>
          <p:cNvPicPr>
            <a:picLocks noChangeAspect="1" noChangeArrowheads="1"/>
          </p:cNvPicPr>
          <p:nvPr/>
        </p:nvPicPr>
        <p:blipFill>
          <a:blip r:embed="rId9" cstate="print"/>
          <a:srcRect l="12686" t="7068" r="9204" b="14659"/>
          <a:stretch>
            <a:fillRect/>
          </a:stretch>
        </p:blipFill>
        <p:spPr bwMode="auto">
          <a:xfrm>
            <a:off x="7239000" y="3706812"/>
            <a:ext cx="971550" cy="923925"/>
          </a:xfrm>
          <a:prstGeom prst="rect">
            <a:avLst/>
          </a:prstGeom>
          <a:noFill/>
          <a:ln w="9525">
            <a:noFill/>
            <a:miter lim="800000"/>
            <a:headEnd/>
            <a:tailEnd/>
          </a:ln>
        </p:spPr>
      </p:pic>
      <p:sp>
        <p:nvSpPr>
          <p:cNvPr id="27698" name="Text Box 35"/>
          <p:cNvSpPr txBox="1">
            <a:spLocks noChangeArrowheads="1"/>
          </p:cNvSpPr>
          <p:nvPr/>
        </p:nvSpPr>
        <p:spPr bwMode="auto">
          <a:xfrm>
            <a:off x="7762875" y="4311650"/>
            <a:ext cx="441146" cy="246221"/>
          </a:xfrm>
          <a:prstGeom prst="rect">
            <a:avLst/>
          </a:prstGeom>
          <a:noFill/>
          <a:ln w="9525">
            <a:noFill/>
            <a:miter lim="800000"/>
            <a:headEnd/>
            <a:tailEnd/>
          </a:ln>
        </p:spPr>
        <p:txBody>
          <a:bodyPr wrap="none">
            <a:spAutoFit/>
          </a:bodyPr>
          <a:lstStyle/>
          <a:p>
            <a:pPr latinLnBrk="0"/>
            <a:r>
              <a:rPr lang="en-US" altLang="ja-JP" sz="1000">
                <a:latin typeface="Arial"/>
                <a:ea typeface="MS PGothic" pitchFamily="34" charset="-128"/>
                <a:cs typeface="Arial"/>
              </a:rPr>
              <a:t>49.4</a:t>
            </a:r>
          </a:p>
        </p:txBody>
      </p:sp>
      <p:sp>
        <p:nvSpPr>
          <p:cNvPr id="27699" name="Text Box 35"/>
          <p:cNvSpPr txBox="1">
            <a:spLocks noChangeArrowheads="1"/>
          </p:cNvSpPr>
          <p:nvPr/>
        </p:nvSpPr>
        <p:spPr bwMode="auto">
          <a:xfrm>
            <a:off x="7762875" y="3740150"/>
            <a:ext cx="434259" cy="246221"/>
          </a:xfrm>
          <a:prstGeom prst="rect">
            <a:avLst/>
          </a:prstGeom>
          <a:noFill/>
          <a:ln w="9525">
            <a:noFill/>
            <a:miter lim="800000"/>
            <a:headEnd/>
            <a:tailEnd/>
          </a:ln>
        </p:spPr>
        <p:txBody>
          <a:bodyPr wrap="none">
            <a:spAutoFit/>
          </a:bodyPr>
          <a:lstStyle/>
          <a:p>
            <a:pPr latinLnBrk="0"/>
            <a:r>
              <a:rPr lang="en-US" altLang="ja-JP" sz="1000">
                <a:latin typeface="Arial"/>
                <a:ea typeface="MS PGothic" pitchFamily="34" charset="-128"/>
                <a:cs typeface="Arial"/>
              </a:rPr>
              <a:t>5.38</a:t>
            </a:r>
          </a:p>
        </p:txBody>
      </p:sp>
      <p:pic>
        <p:nvPicPr>
          <p:cNvPr id="27700" name="Picture 111"/>
          <p:cNvPicPr>
            <a:picLocks noChangeAspect="1" noChangeArrowheads="1"/>
          </p:cNvPicPr>
          <p:nvPr/>
        </p:nvPicPr>
        <p:blipFill>
          <a:blip r:embed="rId10" cstate="print"/>
          <a:srcRect l="12521" t="7330" r="10655" b="14572"/>
          <a:stretch>
            <a:fillRect/>
          </a:stretch>
        </p:blipFill>
        <p:spPr bwMode="auto">
          <a:xfrm>
            <a:off x="3581400" y="3124200"/>
            <a:ext cx="1295400" cy="1252537"/>
          </a:xfrm>
          <a:prstGeom prst="rect">
            <a:avLst/>
          </a:prstGeom>
          <a:noFill/>
          <a:ln w="9525">
            <a:noFill/>
            <a:miter lim="800000"/>
            <a:headEnd/>
            <a:tailEnd/>
          </a:ln>
        </p:spPr>
      </p:pic>
      <p:pic>
        <p:nvPicPr>
          <p:cNvPr id="27701" name="Picture 112"/>
          <p:cNvPicPr>
            <a:picLocks noChangeAspect="1" noChangeArrowheads="1"/>
          </p:cNvPicPr>
          <p:nvPr/>
        </p:nvPicPr>
        <p:blipFill>
          <a:blip r:embed="rId11" cstate="print"/>
          <a:srcRect l="12686" t="7854" r="11526" b="14616"/>
          <a:stretch>
            <a:fillRect/>
          </a:stretch>
        </p:blipFill>
        <p:spPr bwMode="auto">
          <a:xfrm>
            <a:off x="6096000" y="2671762"/>
            <a:ext cx="960438" cy="933450"/>
          </a:xfrm>
          <a:prstGeom prst="rect">
            <a:avLst/>
          </a:prstGeom>
          <a:noFill/>
          <a:ln w="9525">
            <a:noFill/>
            <a:miter lim="800000"/>
            <a:headEnd/>
            <a:tailEnd/>
          </a:ln>
        </p:spPr>
      </p:pic>
      <p:pic>
        <p:nvPicPr>
          <p:cNvPr id="27702" name="Picture 113"/>
          <p:cNvPicPr>
            <a:picLocks noChangeAspect="1" noChangeArrowheads="1"/>
          </p:cNvPicPr>
          <p:nvPr/>
        </p:nvPicPr>
        <p:blipFill>
          <a:blip r:embed="rId12" cstate="print"/>
          <a:srcRect l="11940" t="8508" r="9909" b="14441"/>
          <a:stretch>
            <a:fillRect/>
          </a:stretch>
        </p:blipFill>
        <p:spPr bwMode="auto">
          <a:xfrm>
            <a:off x="7239000" y="2660650"/>
            <a:ext cx="990600" cy="928687"/>
          </a:xfrm>
          <a:prstGeom prst="rect">
            <a:avLst/>
          </a:prstGeom>
          <a:noFill/>
          <a:ln w="9525">
            <a:noFill/>
            <a:miter lim="800000"/>
            <a:headEnd/>
            <a:tailEnd/>
          </a:ln>
        </p:spPr>
      </p:pic>
      <p:sp>
        <p:nvSpPr>
          <p:cNvPr id="27703" name="Text Box 35"/>
          <p:cNvSpPr txBox="1">
            <a:spLocks noChangeArrowheads="1"/>
          </p:cNvSpPr>
          <p:nvPr/>
        </p:nvSpPr>
        <p:spPr bwMode="auto">
          <a:xfrm>
            <a:off x="4435747" y="4017962"/>
            <a:ext cx="434259" cy="246221"/>
          </a:xfrm>
          <a:prstGeom prst="rect">
            <a:avLst/>
          </a:prstGeom>
          <a:noFill/>
          <a:ln w="9525">
            <a:noFill/>
            <a:miter lim="800000"/>
            <a:headEnd/>
            <a:tailEnd/>
          </a:ln>
        </p:spPr>
        <p:txBody>
          <a:bodyPr wrap="none">
            <a:spAutoFit/>
          </a:bodyPr>
          <a:lstStyle/>
          <a:p>
            <a:pPr latinLnBrk="0"/>
            <a:r>
              <a:rPr lang="en-US" altLang="ja-JP" sz="1000">
                <a:latin typeface="Arial"/>
                <a:ea typeface="MS PGothic" pitchFamily="34" charset="-128"/>
                <a:cs typeface="Arial"/>
              </a:rPr>
              <a:t>48.9</a:t>
            </a:r>
          </a:p>
        </p:txBody>
      </p:sp>
      <p:sp>
        <p:nvSpPr>
          <p:cNvPr id="27704" name="Text Box 35"/>
          <p:cNvSpPr txBox="1">
            <a:spLocks noChangeArrowheads="1"/>
          </p:cNvSpPr>
          <p:nvPr/>
        </p:nvSpPr>
        <p:spPr bwMode="auto">
          <a:xfrm>
            <a:off x="4435747" y="3255962"/>
            <a:ext cx="434259" cy="246221"/>
          </a:xfrm>
          <a:prstGeom prst="rect">
            <a:avLst/>
          </a:prstGeom>
          <a:noFill/>
          <a:ln w="9525">
            <a:noFill/>
            <a:miter lim="800000"/>
            <a:headEnd/>
            <a:tailEnd/>
          </a:ln>
        </p:spPr>
        <p:txBody>
          <a:bodyPr wrap="none">
            <a:spAutoFit/>
          </a:bodyPr>
          <a:lstStyle/>
          <a:p>
            <a:pPr latinLnBrk="0"/>
            <a:r>
              <a:rPr lang="en-US" altLang="ja-JP" sz="1000">
                <a:latin typeface="Arial"/>
                <a:ea typeface="MS PGothic" pitchFamily="34" charset="-128"/>
                <a:cs typeface="Arial"/>
              </a:rPr>
              <a:t>10.7</a:t>
            </a:r>
          </a:p>
        </p:txBody>
      </p:sp>
      <p:sp>
        <p:nvSpPr>
          <p:cNvPr id="27705" name="Text Box 35"/>
          <p:cNvSpPr txBox="1">
            <a:spLocks noChangeArrowheads="1"/>
          </p:cNvSpPr>
          <p:nvPr/>
        </p:nvSpPr>
        <p:spPr bwMode="auto">
          <a:xfrm>
            <a:off x="6627104" y="2696825"/>
            <a:ext cx="431528" cy="246221"/>
          </a:xfrm>
          <a:prstGeom prst="rect">
            <a:avLst/>
          </a:prstGeom>
          <a:noFill/>
          <a:ln w="9525">
            <a:noFill/>
            <a:miter lim="800000"/>
            <a:headEnd/>
            <a:tailEnd/>
          </a:ln>
        </p:spPr>
        <p:txBody>
          <a:bodyPr wrap="none">
            <a:spAutoFit/>
          </a:bodyPr>
          <a:lstStyle/>
          <a:p>
            <a:pPr latinLnBrk="0"/>
            <a:r>
              <a:rPr lang="en-US" altLang="ja-JP" sz="1000" dirty="0">
                <a:latin typeface="Arial"/>
                <a:ea typeface="MS PGothic" pitchFamily="34" charset="-128"/>
                <a:cs typeface="Arial"/>
              </a:rPr>
              <a:t>10.6</a:t>
            </a:r>
          </a:p>
        </p:txBody>
      </p:sp>
      <p:sp>
        <p:nvSpPr>
          <p:cNvPr id="27706" name="Text Box 35"/>
          <p:cNvSpPr txBox="1">
            <a:spLocks noChangeArrowheads="1"/>
          </p:cNvSpPr>
          <p:nvPr/>
        </p:nvSpPr>
        <p:spPr bwMode="auto">
          <a:xfrm>
            <a:off x="6627104" y="3278187"/>
            <a:ext cx="434259" cy="246221"/>
          </a:xfrm>
          <a:prstGeom prst="rect">
            <a:avLst/>
          </a:prstGeom>
          <a:noFill/>
          <a:ln w="9525">
            <a:noFill/>
            <a:miter lim="800000"/>
            <a:headEnd/>
            <a:tailEnd/>
          </a:ln>
        </p:spPr>
        <p:txBody>
          <a:bodyPr wrap="none">
            <a:spAutoFit/>
          </a:bodyPr>
          <a:lstStyle/>
          <a:p>
            <a:pPr latinLnBrk="0"/>
            <a:r>
              <a:rPr lang="en-US" altLang="ja-JP" sz="1000">
                <a:latin typeface="Arial"/>
                <a:ea typeface="MS PGothic" pitchFamily="34" charset="-128"/>
                <a:cs typeface="Arial"/>
              </a:rPr>
              <a:t>50.7</a:t>
            </a:r>
          </a:p>
        </p:txBody>
      </p:sp>
      <p:sp>
        <p:nvSpPr>
          <p:cNvPr id="27707" name="Text Box 35"/>
          <p:cNvSpPr txBox="1">
            <a:spLocks noChangeArrowheads="1"/>
          </p:cNvSpPr>
          <p:nvPr/>
        </p:nvSpPr>
        <p:spPr bwMode="auto">
          <a:xfrm>
            <a:off x="7762875" y="3249612"/>
            <a:ext cx="434259" cy="246221"/>
          </a:xfrm>
          <a:prstGeom prst="rect">
            <a:avLst/>
          </a:prstGeom>
          <a:noFill/>
          <a:ln w="9525">
            <a:noFill/>
            <a:miter lim="800000"/>
            <a:headEnd/>
            <a:tailEnd/>
          </a:ln>
        </p:spPr>
        <p:txBody>
          <a:bodyPr wrap="none">
            <a:spAutoFit/>
          </a:bodyPr>
          <a:lstStyle/>
          <a:p>
            <a:pPr latinLnBrk="0"/>
            <a:r>
              <a:rPr lang="en-US" altLang="ja-JP" sz="1000">
                <a:latin typeface="Arial"/>
                <a:ea typeface="MS PGothic" pitchFamily="34" charset="-128"/>
                <a:cs typeface="Arial"/>
              </a:rPr>
              <a:t>50.7</a:t>
            </a:r>
          </a:p>
        </p:txBody>
      </p:sp>
      <p:sp>
        <p:nvSpPr>
          <p:cNvPr id="27708" name="Text Box 35"/>
          <p:cNvSpPr txBox="1">
            <a:spLocks noChangeArrowheads="1"/>
          </p:cNvSpPr>
          <p:nvPr/>
        </p:nvSpPr>
        <p:spPr bwMode="auto">
          <a:xfrm>
            <a:off x="7840635" y="2669135"/>
            <a:ext cx="362937" cy="246221"/>
          </a:xfrm>
          <a:prstGeom prst="rect">
            <a:avLst/>
          </a:prstGeom>
          <a:noFill/>
          <a:ln w="9525">
            <a:noFill/>
            <a:miter lim="800000"/>
            <a:headEnd/>
            <a:tailEnd/>
          </a:ln>
        </p:spPr>
        <p:txBody>
          <a:bodyPr wrap="none">
            <a:spAutoFit/>
          </a:bodyPr>
          <a:lstStyle/>
          <a:p>
            <a:pPr latinLnBrk="0"/>
            <a:r>
              <a:rPr lang="en-US" altLang="ja-JP" sz="1000" dirty="0">
                <a:latin typeface="Arial"/>
                <a:ea typeface="MS PGothic" pitchFamily="34" charset="-128"/>
                <a:cs typeface="Arial"/>
              </a:rPr>
              <a:t>4.8</a:t>
            </a:r>
          </a:p>
        </p:txBody>
      </p:sp>
      <p:sp>
        <p:nvSpPr>
          <p:cNvPr id="27709" name="Line 196"/>
          <p:cNvSpPr>
            <a:spLocks noChangeShapeType="1"/>
          </p:cNvSpPr>
          <p:nvPr/>
        </p:nvSpPr>
        <p:spPr bwMode="auto">
          <a:xfrm>
            <a:off x="5257800" y="3122612"/>
            <a:ext cx="647700" cy="0"/>
          </a:xfrm>
          <a:prstGeom prst="line">
            <a:avLst/>
          </a:prstGeom>
          <a:noFill/>
          <a:ln w="19050">
            <a:solidFill>
              <a:schemeClr val="tx1"/>
            </a:solidFill>
            <a:round/>
            <a:headEnd/>
            <a:tailEnd type="triangle" w="med" len="med"/>
          </a:ln>
        </p:spPr>
        <p:txBody>
          <a:bodyPr/>
          <a:lstStyle/>
          <a:p>
            <a:endParaRPr lang="en-US" sz="1000">
              <a:latin typeface="Arial"/>
              <a:cs typeface="Arial"/>
            </a:endParaRPr>
          </a:p>
        </p:txBody>
      </p:sp>
      <p:sp>
        <p:nvSpPr>
          <p:cNvPr id="27710" name="Line 121"/>
          <p:cNvSpPr>
            <a:spLocks noChangeShapeType="1"/>
          </p:cNvSpPr>
          <p:nvPr/>
        </p:nvSpPr>
        <p:spPr bwMode="auto">
          <a:xfrm>
            <a:off x="5257800" y="3122612"/>
            <a:ext cx="0" cy="1066800"/>
          </a:xfrm>
          <a:prstGeom prst="line">
            <a:avLst/>
          </a:prstGeom>
          <a:noFill/>
          <a:ln w="19050">
            <a:solidFill>
              <a:schemeClr val="tx1"/>
            </a:solidFill>
            <a:round/>
            <a:headEnd/>
            <a:tailEnd/>
          </a:ln>
        </p:spPr>
        <p:txBody>
          <a:bodyPr/>
          <a:lstStyle/>
          <a:p>
            <a:endParaRPr lang="en-US" sz="1000">
              <a:latin typeface="Arial"/>
              <a:cs typeface="Arial"/>
            </a:endParaRPr>
          </a:p>
        </p:txBody>
      </p:sp>
      <p:sp>
        <p:nvSpPr>
          <p:cNvPr id="27711" name="Text Box 31"/>
          <p:cNvSpPr txBox="1">
            <a:spLocks noChangeArrowheads="1"/>
          </p:cNvSpPr>
          <p:nvPr/>
        </p:nvSpPr>
        <p:spPr bwMode="auto">
          <a:xfrm>
            <a:off x="5276850" y="6094412"/>
            <a:ext cx="609600" cy="246221"/>
          </a:xfrm>
          <a:prstGeom prst="rect">
            <a:avLst/>
          </a:prstGeom>
          <a:noFill/>
          <a:ln w="9525">
            <a:noFill/>
            <a:miter lim="800000"/>
            <a:headEnd/>
            <a:tailEnd/>
          </a:ln>
        </p:spPr>
        <p:txBody>
          <a:bodyPr>
            <a:spAutoFit/>
          </a:bodyPr>
          <a:lstStyle/>
          <a:p>
            <a:pPr latinLnBrk="0"/>
            <a:r>
              <a:rPr lang="en-US" altLang="ja-JP" sz="1000">
                <a:latin typeface="Arial"/>
                <a:ea typeface="MS PGothic" pitchFamily="34" charset="-128"/>
                <a:cs typeface="Arial"/>
              </a:rPr>
              <a:t> wash</a:t>
            </a:r>
          </a:p>
        </p:txBody>
      </p:sp>
      <p:sp>
        <p:nvSpPr>
          <p:cNvPr id="27712" name="Line 193"/>
          <p:cNvSpPr>
            <a:spLocks noChangeShapeType="1"/>
          </p:cNvSpPr>
          <p:nvPr/>
        </p:nvSpPr>
        <p:spPr bwMode="auto">
          <a:xfrm>
            <a:off x="4838700" y="5789612"/>
            <a:ext cx="431800" cy="0"/>
          </a:xfrm>
          <a:prstGeom prst="line">
            <a:avLst/>
          </a:prstGeom>
          <a:noFill/>
          <a:ln w="19050">
            <a:solidFill>
              <a:schemeClr val="tx1"/>
            </a:solidFill>
            <a:round/>
            <a:headEnd/>
            <a:tailEnd/>
          </a:ln>
        </p:spPr>
        <p:txBody>
          <a:bodyPr/>
          <a:lstStyle/>
          <a:p>
            <a:endParaRPr lang="en-US" sz="1000">
              <a:latin typeface="Arial"/>
              <a:cs typeface="Arial"/>
            </a:endParaRPr>
          </a:p>
        </p:txBody>
      </p:sp>
      <p:sp>
        <p:nvSpPr>
          <p:cNvPr id="27713" name="Line 196"/>
          <p:cNvSpPr>
            <a:spLocks noChangeShapeType="1"/>
          </p:cNvSpPr>
          <p:nvPr/>
        </p:nvSpPr>
        <p:spPr bwMode="auto">
          <a:xfrm>
            <a:off x="5276850" y="6323012"/>
            <a:ext cx="647700" cy="0"/>
          </a:xfrm>
          <a:prstGeom prst="line">
            <a:avLst/>
          </a:prstGeom>
          <a:noFill/>
          <a:ln w="19050">
            <a:solidFill>
              <a:schemeClr val="tx1"/>
            </a:solidFill>
            <a:round/>
            <a:headEnd/>
            <a:tailEnd type="triangle" w="med" len="med"/>
          </a:ln>
        </p:spPr>
        <p:txBody>
          <a:bodyPr/>
          <a:lstStyle/>
          <a:p>
            <a:endParaRPr lang="en-US" sz="1000">
              <a:latin typeface="Arial"/>
              <a:cs typeface="Arial"/>
            </a:endParaRPr>
          </a:p>
        </p:txBody>
      </p:sp>
      <p:sp>
        <p:nvSpPr>
          <p:cNvPr id="27714" name="Line 196"/>
          <p:cNvSpPr>
            <a:spLocks noChangeShapeType="1"/>
          </p:cNvSpPr>
          <p:nvPr/>
        </p:nvSpPr>
        <p:spPr bwMode="auto">
          <a:xfrm>
            <a:off x="5276850" y="5256212"/>
            <a:ext cx="647700" cy="0"/>
          </a:xfrm>
          <a:prstGeom prst="line">
            <a:avLst/>
          </a:prstGeom>
          <a:noFill/>
          <a:ln w="19050">
            <a:solidFill>
              <a:schemeClr val="tx1"/>
            </a:solidFill>
            <a:round/>
            <a:headEnd/>
            <a:tailEnd type="triangle" w="med" len="med"/>
          </a:ln>
        </p:spPr>
        <p:txBody>
          <a:bodyPr/>
          <a:lstStyle/>
          <a:p>
            <a:endParaRPr lang="en-US" sz="1000">
              <a:latin typeface="Arial"/>
              <a:cs typeface="Arial"/>
            </a:endParaRPr>
          </a:p>
        </p:txBody>
      </p:sp>
      <p:sp>
        <p:nvSpPr>
          <p:cNvPr id="27715" name="Line 127"/>
          <p:cNvSpPr>
            <a:spLocks noChangeShapeType="1"/>
          </p:cNvSpPr>
          <p:nvPr/>
        </p:nvSpPr>
        <p:spPr bwMode="auto">
          <a:xfrm>
            <a:off x="5276850" y="5256212"/>
            <a:ext cx="0" cy="1066800"/>
          </a:xfrm>
          <a:prstGeom prst="line">
            <a:avLst/>
          </a:prstGeom>
          <a:noFill/>
          <a:ln w="19050">
            <a:solidFill>
              <a:schemeClr val="tx1"/>
            </a:solidFill>
            <a:round/>
            <a:headEnd/>
            <a:tailEnd/>
          </a:ln>
        </p:spPr>
        <p:txBody>
          <a:bodyPr/>
          <a:lstStyle/>
          <a:p>
            <a:endParaRPr lang="en-US" sz="1000">
              <a:latin typeface="Arial"/>
              <a:cs typeface="Arial"/>
            </a:endParaRPr>
          </a:p>
        </p:txBody>
      </p:sp>
      <p:sp>
        <p:nvSpPr>
          <p:cNvPr id="27725" name="Text Box 30"/>
          <p:cNvSpPr txBox="1">
            <a:spLocks noChangeArrowheads="1"/>
          </p:cNvSpPr>
          <p:nvPr/>
        </p:nvSpPr>
        <p:spPr bwMode="auto">
          <a:xfrm>
            <a:off x="2886075" y="3541712"/>
            <a:ext cx="569387" cy="246221"/>
          </a:xfrm>
          <a:prstGeom prst="rect">
            <a:avLst/>
          </a:prstGeom>
          <a:noFill/>
          <a:ln w="9525">
            <a:noFill/>
            <a:miter lim="800000"/>
            <a:headEnd/>
            <a:tailEnd/>
          </a:ln>
        </p:spPr>
        <p:txBody>
          <a:bodyPr wrap="none">
            <a:spAutoFit/>
          </a:bodyPr>
          <a:lstStyle/>
          <a:p>
            <a:r>
              <a:rPr lang="en-US" altLang="ko-KR" sz="1000" dirty="0">
                <a:latin typeface="Arial"/>
                <a:cs typeface="Arial"/>
              </a:rPr>
              <a:t>DMSO</a:t>
            </a:r>
          </a:p>
        </p:txBody>
      </p:sp>
      <p:sp>
        <p:nvSpPr>
          <p:cNvPr id="27726" name="Text Box 30"/>
          <p:cNvSpPr txBox="1">
            <a:spLocks noChangeArrowheads="1"/>
          </p:cNvSpPr>
          <p:nvPr/>
        </p:nvSpPr>
        <p:spPr bwMode="auto">
          <a:xfrm>
            <a:off x="2743200" y="5484812"/>
            <a:ext cx="783413" cy="246221"/>
          </a:xfrm>
          <a:prstGeom prst="rect">
            <a:avLst/>
          </a:prstGeom>
          <a:noFill/>
          <a:ln w="9525">
            <a:noFill/>
            <a:miter lim="800000"/>
            <a:headEnd/>
            <a:tailEnd/>
          </a:ln>
        </p:spPr>
        <p:txBody>
          <a:bodyPr wrap="none">
            <a:spAutoFit/>
          </a:bodyPr>
          <a:lstStyle/>
          <a:p>
            <a:r>
              <a:rPr lang="en-US" altLang="ko-KR" sz="1000">
                <a:latin typeface="Arial"/>
                <a:cs typeface="Arial"/>
              </a:rPr>
              <a:t>TSA 50nM</a:t>
            </a:r>
          </a:p>
        </p:txBody>
      </p:sp>
      <p:sp>
        <p:nvSpPr>
          <p:cNvPr id="27728" name="Text Box 38"/>
          <p:cNvSpPr txBox="1">
            <a:spLocks noChangeArrowheads="1"/>
          </p:cNvSpPr>
          <p:nvPr/>
        </p:nvSpPr>
        <p:spPr bwMode="auto">
          <a:xfrm>
            <a:off x="1924050" y="3886200"/>
            <a:ext cx="519668" cy="246221"/>
          </a:xfrm>
          <a:prstGeom prst="rect">
            <a:avLst/>
          </a:prstGeom>
          <a:noFill/>
          <a:ln w="9525">
            <a:noFill/>
            <a:miter lim="800000"/>
            <a:headEnd/>
            <a:tailEnd/>
          </a:ln>
        </p:spPr>
        <p:txBody>
          <a:bodyPr wrap="none">
            <a:spAutoFit/>
          </a:bodyPr>
          <a:lstStyle/>
          <a:p>
            <a:pPr latinLnBrk="0"/>
            <a:r>
              <a:rPr lang="en-US" altLang="ja-JP" sz="1000">
                <a:latin typeface="Arial"/>
                <a:ea typeface="MS PGothic" pitchFamily="34" charset="-128"/>
                <a:cs typeface="Arial"/>
              </a:rPr>
              <a:t>Day 0</a:t>
            </a:r>
          </a:p>
        </p:txBody>
      </p:sp>
      <p:sp>
        <p:nvSpPr>
          <p:cNvPr id="27730" name="Text Box 31"/>
          <p:cNvSpPr txBox="1">
            <a:spLocks noChangeArrowheads="1"/>
          </p:cNvSpPr>
          <p:nvPr/>
        </p:nvSpPr>
        <p:spPr bwMode="auto">
          <a:xfrm>
            <a:off x="5181600" y="2741612"/>
            <a:ext cx="914400" cy="400110"/>
          </a:xfrm>
          <a:prstGeom prst="rect">
            <a:avLst/>
          </a:prstGeom>
          <a:noFill/>
          <a:ln w="9525">
            <a:noFill/>
            <a:miter lim="800000"/>
            <a:headEnd/>
            <a:tailEnd/>
          </a:ln>
        </p:spPr>
        <p:txBody>
          <a:bodyPr>
            <a:spAutoFit/>
          </a:bodyPr>
          <a:lstStyle/>
          <a:p>
            <a:pPr algn="ctr" latinLnBrk="0"/>
            <a:r>
              <a:rPr lang="en-US" altLang="ja-JP" sz="1000">
                <a:latin typeface="Arial"/>
                <a:ea typeface="MS PGothic" pitchFamily="34" charset="-128"/>
                <a:cs typeface="Arial"/>
              </a:rPr>
              <a:t> continue to culture</a:t>
            </a:r>
          </a:p>
        </p:txBody>
      </p:sp>
      <p:sp>
        <p:nvSpPr>
          <p:cNvPr id="27731" name="Text Box 31"/>
          <p:cNvSpPr txBox="1">
            <a:spLocks noChangeArrowheads="1"/>
          </p:cNvSpPr>
          <p:nvPr/>
        </p:nvSpPr>
        <p:spPr bwMode="auto">
          <a:xfrm>
            <a:off x="5181600" y="4891087"/>
            <a:ext cx="914400" cy="400110"/>
          </a:xfrm>
          <a:prstGeom prst="rect">
            <a:avLst/>
          </a:prstGeom>
          <a:noFill/>
          <a:ln w="9525">
            <a:noFill/>
            <a:miter lim="800000"/>
            <a:headEnd/>
            <a:tailEnd/>
          </a:ln>
        </p:spPr>
        <p:txBody>
          <a:bodyPr>
            <a:spAutoFit/>
          </a:bodyPr>
          <a:lstStyle/>
          <a:p>
            <a:pPr algn="ctr" latinLnBrk="0"/>
            <a:r>
              <a:rPr lang="en-US" altLang="ja-JP" sz="1000">
                <a:latin typeface="Arial"/>
                <a:ea typeface="MS PGothic" pitchFamily="34" charset="-128"/>
                <a:cs typeface="Arial"/>
              </a:rPr>
              <a:t> continue to culture</a:t>
            </a:r>
          </a:p>
        </p:txBody>
      </p:sp>
      <p:sp>
        <p:nvSpPr>
          <p:cNvPr id="62" name="Line 195"/>
          <p:cNvSpPr>
            <a:spLocks noChangeShapeType="1"/>
          </p:cNvSpPr>
          <p:nvPr/>
        </p:nvSpPr>
        <p:spPr bwMode="auto">
          <a:xfrm>
            <a:off x="2857500" y="3762375"/>
            <a:ext cx="647700" cy="0"/>
          </a:xfrm>
          <a:prstGeom prst="line">
            <a:avLst/>
          </a:prstGeom>
          <a:noFill/>
          <a:ln w="19050">
            <a:solidFill>
              <a:schemeClr val="tx1"/>
            </a:solidFill>
            <a:round/>
            <a:headEnd/>
            <a:tailEnd type="triangle" w="med" len="med"/>
          </a:ln>
        </p:spPr>
        <p:txBody>
          <a:bodyPr/>
          <a:lstStyle/>
          <a:p>
            <a:endParaRPr lang="en-US" sz="1000">
              <a:latin typeface="Arial"/>
              <a:cs typeface="Arial"/>
            </a:endParaRPr>
          </a:p>
        </p:txBody>
      </p:sp>
      <p:sp>
        <p:nvSpPr>
          <p:cNvPr id="60" name="Text Box 53"/>
          <p:cNvSpPr txBox="1">
            <a:spLocks noChangeArrowheads="1"/>
          </p:cNvSpPr>
          <p:nvPr/>
        </p:nvSpPr>
        <p:spPr bwMode="auto">
          <a:xfrm>
            <a:off x="0" y="0"/>
            <a:ext cx="885880" cy="276999"/>
          </a:xfrm>
          <a:prstGeom prst="rect">
            <a:avLst/>
          </a:prstGeom>
          <a:noFill/>
          <a:ln w="9525">
            <a:noFill/>
            <a:miter lim="800000"/>
            <a:headEnd/>
            <a:tailEnd/>
          </a:ln>
        </p:spPr>
        <p:txBody>
          <a:bodyPr wrap="none">
            <a:spAutoFit/>
          </a:bodyPr>
          <a:lstStyle/>
          <a:p>
            <a:pPr latinLnBrk="0"/>
            <a:r>
              <a:rPr lang="en-US" altLang="ja-JP" sz="1200" b="1" dirty="0">
                <a:latin typeface="Arial"/>
                <a:ea typeface="MS PGothic" pitchFamily="34" charset="-128"/>
                <a:cs typeface="Arial"/>
              </a:rPr>
              <a:t>Figure S2</a:t>
            </a:r>
          </a:p>
        </p:txBody>
      </p:sp>
      <p:pic>
        <p:nvPicPr>
          <p:cNvPr id="61" name="Picture 7"/>
          <p:cNvPicPr>
            <a:picLocks noChangeAspect="1" noChangeArrowheads="1"/>
          </p:cNvPicPr>
          <p:nvPr/>
        </p:nvPicPr>
        <p:blipFill>
          <a:blip r:embed="rId13" cstate="print"/>
          <a:srcRect l="11940" t="6718" r="9619" b="14572"/>
          <a:stretch>
            <a:fillRect/>
          </a:stretch>
        </p:blipFill>
        <p:spPr bwMode="auto">
          <a:xfrm>
            <a:off x="2311672" y="1351414"/>
            <a:ext cx="990310" cy="944111"/>
          </a:xfrm>
          <a:prstGeom prst="rect">
            <a:avLst/>
          </a:prstGeom>
          <a:noFill/>
          <a:ln w="9525">
            <a:noFill/>
            <a:miter lim="800000"/>
            <a:headEnd/>
            <a:tailEnd/>
          </a:ln>
          <a:effectLst/>
        </p:spPr>
      </p:pic>
      <p:pic>
        <p:nvPicPr>
          <p:cNvPr id="63" name="Picture 8"/>
          <p:cNvPicPr>
            <a:picLocks noChangeAspect="1" noChangeArrowheads="1"/>
          </p:cNvPicPr>
          <p:nvPr/>
        </p:nvPicPr>
        <p:blipFill>
          <a:blip r:embed="rId14" cstate="print"/>
          <a:srcRect l="11650" t="7068" r="9286" b="14398"/>
          <a:stretch>
            <a:fillRect/>
          </a:stretch>
        </p:blipFill>
        <p:spPr bwMode="auto">
          <a:xfrm>
            <a:off x="3967163" y="1382760"/>
            <a:ext cx="998602" cy="942927"/>
          </a:xfrm>
          <a:prstGeom prst="rect">
            <a:avLst/>
          </a:prstGeom>
          <a:noFill/>
          <a:ln w="9525">
            <a:noFill/>
            <a:miter lim="800000"/>
            <a:headEnd/>
            <a:tailEnd/>
          </a:ln>
          <a:effectLst/>
        </p:spPr>
      </p:pic>
      <p:pic>
        <p:nvPicPr>
          <p:cNvPr id="64" name="Picture 9"/>
          <p:cNvPicPr>
            <a:picLocks noChangeAspect="1" noChangeArrowheads="1"/>
          </p:cNvPicPr>
          <p:nvPr/>
        </p:nvPicPr>
        <p:blipFill>
          <a:blip r:embed="rId15" cstate="print"/>
          <a:srcRect l="12521" t="7025" r="9494" b="13875"/>
          <a:stretch>
            <a:fillRect/>
          </a:stretch>
        </p:blipFill>
        <p:spPr bwMode="auto">
          <a:xfrm>
            <a:off x="5715000" y="1389538"/>
            <a:ext cx="984387" cy="948850"/>
          </a:xfrm>
          <a:prstGeom prst="rect">
            <a:avLst/>
          </a:prstGeom>
          <a:noFill/>
          <a:ln w="9525">
            <a:noFill/>
            <a:miter lim="800000"/>
            <a:headEnd/>
            <a:tailEnd/>
          </a:ln>
          <a:effectLst/>
        </p:spPr>
      </p:pic>
      <p:pic>
        <p:nvPicPr>
          <p:cNvPr id="65" name="Picture 10"/>
          <p:cNvPicPr>
            <a:picLocks noChangeAspect="1" noChangeArrowheads="1"/>
          </p:cNvPicPr>
          <p:nvPr/>
        </p:nvPicPr>
        <p:blipFill>
          <a:blip r:embed="rId16" cstate="print"/>
          <a:srcRect l="12189" t="8900" r="9453" b="14136"/>
          <a:stretch>
            <a:fillRect/>
          </a:stretch>
        </p:blipFill>
        <p:spPr bwMode="auto">
          <a:xfrm>
            <a:off x="5718175" y="433387"/>
            <a:ext cx="1000972" cy="933450"/>
          </a:xfrm>
          <a:prstGeom prst="rect">
            <a:avLst/>
          </a:prstGeom>
          <a:noFill/>
          <a:ln w="9525">
            <a:noFill/>
            <a:miter lim="800000"/>
            <a:headEnd/>
            <a:tailEnd/>
          </a:ln>
          <a:effectLst/>
        </p:spPr>
      </p:pic>
      <p:pic>
        <p:nvPicPr>
          <p:cNvPr id="66" name="Picture 11"/>
          <p:cNvPicPr>
            <a:picLocks noChangeAspect="1" noChangeArrowheads="1"/>
          </p:cNvPicPr>
          <p:nvPr/>
        </p:nvPicPr>
        <p:blipFill>
          <a:blip r:embed="rId17" cstate="print"/>
          <a:srcRect l="12437" t="7591" r="9204" b="14922"/>
          <a:stretch>
            <a:fillRect/>
          </a:stretch>
        </p:blipFill>
        <p:spPr bwMode="auto">
          <a:xfrm>
            <a:off x="3981450" y="433412"/>
            <a:ext cx="997417" cy="938188"/>
          </a:xfrm>
          <a:prstGeom prst="rect">
            <a:avLst/>
          </a:prstGeom>
          <a:noFill/>
          <a:ln w="9525">
            <a:noFill/>
            <a:miter lim="800000"/>
            <a:headEnd/>
            <a:tailEnd/>
          </a:ln>
          <a:effectLst/>
        </p:spPr>
      </p:pic>
      <p:sp>
        <p:nvSpPr>
          <p:cNvPr id="67" name="Text Box 15"/>
          <p:cNvSpPr txBox="1">
            <a:spLocks noChangeArrowheads="1"/>
          </p:cNvSpPr>
          <p:nvPr/>
        </p:nvSpPr>
        <p:spPr bwMode="auto">
          <a:xfrm>
            <a:off x="5105400" y="796766"/>
            <a:ext cx="1063625" cy="246221"/>
          </a:xfrm>
          <a:prstGeom prst="rect">
            <a:avLst/>
          </a:prstGeom>
          <a:noFill/>
          <a:ln w="9525">
            <a:noFill/>
            <a:miter lim="800000"/>
            <a:headEnd/>
            <a:tailEnd/>
          </a:ln>
        </p:spPr>
        <p:txBody>
          <a:bodyPr>
            <a:spAutoFit/>
          </a:bodyPr>
          <a:lstStyle/>
          <a:p>
            <a:r>
              <a:rPr lang="en-US" altLang="ko-KR" sz="1000" dirty="0">
                <a:latin typeface="Arial"/>
                <a:cs typeface="Arial"/>
              </a:rPr>
              <a:t>SR1 2.5uM</a:t>
            </a:r>
          </a:p>
        </p:txBody>
      </p:sp>
      <p:sp>
        <p:nvSpPr>
          <p:cNvPr id="68" name="Text Box 16"/>
          <p:cNvSpPr txBox="1">
            <a:spLocks noChangeArrowheads="1"/>
          </p:cNvSpPr>
          <p:nvPr/>
        </p:nvSpPr>
        <p:spPr bwMode="auto">
          <a:xfrm>
            <a:off x="3352800" y="796766"/>
            <a:ext cx="719230" cy="246221"/>
          </a:xfrm>
          <a:prstGeom prst="rect">
            <a:avLst/>
          </a:prstGeom>
          <a:noFill/>
          <a:ln w="9525">
            <a:noFill/>
            <a:miter lim="800000"/>
            <a:headEnd/>
            <a:tailEnd/>
          </a:ln>
        </p:spPr>
        <p:txBody>
          <a:bodyPr wrap="none">
            <a:spAutoFit/>
          </a:bodyPr>
          <a:lstStyle/>
          <a:p>
            <a:r>
              <a:rPr lang="en-US" altLang="ko-KR" sz="1000" dirty="0">
                <a:latin typeface="Arial"/>
                <a:cs typeface="Arial"/>
              </a:rPr>
              <a:t>SR1 1uM</a:t>
            </a:r>
          </a:p>
        </p:txBody>
      </p:sp>
      <p:sp>
        <p:nvSpPr>
          <p:cNvPr id="69" name="Text Box 30"/>
          <p:cNvSpPr txBox="1">
            <a:spLocks noChangeArrowheads="1"/>
          </p:cNvSpPr>
          <p:nvPr/>
        </p:nvSpPr>
        <p:spPr bwMode="auto">
          <a:xfrm>
            <a:off x="6259683" y="1028700"/>
            <a:ext cx="434259" cy="246221"/>
          </a:xfrm>
          <a:prstGeom prst="rect">
            <a:avLst/>
          </a:prstGeom>
          <a:noFill/>
          <a:ln w="9525">
            <a:noFill/>
            <a:miter lim="800000"/>
            <a:headEnd/>
            <a:tailEnd/>
          </a:ln>
        </p:spPr>
        <p:txBody>
          <a:bodyPr wrap="none">
            <a:spAutoFit/>
          </a:bodyPr>
          <a:lstStyle/>
          <a:p>
            <a:r>
              <a:rPr lang="en-US" altLang="ko-KR" sz="1000">
                <a:latin typeface="Arial"/>
                <a:cs typeface="Arial"/>
              </a:rPr>
              <a:t>63.1</a:t>
            </a:r>
          </a:p>
        </p:txBody>
      </p:sp>
      <p:sp>
        <p:nvSpPr>
          <p:cNvPr id="70" name="Text Box 30"/>
          <p:cNvSpPr txBox="1">
            <a:spLocks noChangeArrowheads="1"/>
          </p:cNvSpPr>
          <p:nvPr/>
        </p:nvSpPr>
        <p:spPr bwMode="auto">
          <a:xfrm>
            <a:off x="6285083" y="415766"/>
            <a:ext cx="434259" cy="246221"/>
          </a:xfrm>
          <a:prstGeom prst="rect">
            <a:avLst/>
          </a:prstGeom>
          <a:noFill/>
          <a:ln w="9525">
            <a:noFill/>
            <a:miter lim="800000"/>
            <a:headEnd/>
            <a:tailEnd/>
          </a:ln>
        </p:spPr>
        <p:txBody>
          <a:bodyPr wrap="none">
            <a:spAutoFit/>
          </a:bodyPr>
          <a:lstStyle/>
          <a:p>
            <a:r>
              <a:rPr lang="en-US" altLang="ko-KR" sz="1000">
                <a:latin typeface="Arial"/>
                <a:cs typeface="Arial"/>
              </a:rPr>
              <a:t>4.41</a:t>
            </a:r>
          </a:p>
        </p:txBody>
      </p:sp>
      <p:sp>
        <p:nvSpPr>
          <p:cNvPr id="71" name="Text Box 30"/>
          <p:cNvSpPr txBox="1">
            <a:spLocks noChangeArrowheads="1"/>
          </p:cNvSpPr>
          <p:nvPr/>
        </p:nvSpPr>
        <p:spPr bwMode="auto">
          <a:xfrm>
            <a:off x="4565650" y="1028700"/>
            <a:ext cx="434259" cy="246221"/>
          </a:xfrm>
          <a:prstGeom prst="rect">
            <a:avLst/>
          </a:prstGeom>
          <a:noFill/>
          <a:ln w="9525">
            <a:noFill/>
            <a:miter lim="800000"/>
            <a:headEnd/>
            <a:tailEnd/>
          </a:ln>
        </p:spPr>
        <p:txBody>
          <a:bodyPr wrap="none">
            <a:spAutoFit/>
          </a:bodyPr>
          <a:lstStyle/>
          <a:p>
            <a:r>
              <a:rPr lang="en-US" altLang="ko-KR" sz="1000">
                <a:latin typeface="Arial"/>
                <a:cs typeface="Arial"/>
              </a:rPr>
              <a:t>59.9</a:t>
            </a:r>
          </a:p>
        </p:txBody>
      </p:sp>
      <p:sp>
        <p:nvSpPr>
          <p:cNvPr id="72" name="Text Box 30"/>
          <p:cNvSpPr txBox="1">
            <a:spLocks noChangeArrowheads="1"/>
          </p:cNvSpPr>
          <p:nvPr/>
        </p:nvSpPr>
        <p:spPr bwMode="auto">
          <a:xfrm>
            <a:off x="4540250" y="491966"/>
            <a:ext cx="431528" cy="246221"/>
          </a:xfrm>
          <a:prstGeom prst="rect">
            <a:avLst/>
          </a:prstGeom>
          <a:noFill/>
          <a:ln w="9525">
            <a:noFill/>
            <a:miter lim="800000"/>
            <a:headEnd/>
            <a:tailEnd/>
          </a:ln>
        </p:spPr>
        <p:txBody>
          <a:bodyPr wrap="none">
            <a:spAutoFit/>
          </a:bodyPr>
          <a:lstStyle/>
          <a:p>
            <a:r>
              <a:rPr lang="en-US" altLang="ko-KR" sz="1000">
                <a:latin typeface="Arial"/>
                <a:cs typeface="Arial"/>
              </a:rPr>
              <a:t>3.36</a:t>
            </a:r>
          </a:p>
        </p:txBody>
      </p:sp>
      <p:pic>
        <p:nvPicPr>
          <p:cNvPr id="73" name="Picture 18"/>
          <p:cNvPicPr>
            <a:picLocks noChangeAspect="1" noChangeArrowheads="1"/>
          </p:cNvPicPr>
          <p:nvPr/>
        </p:nvPicPr>
        <p:blipFill>
          <a:blip r:embed="rId18" cstate="print"/>
          <a:srcRect l="12396" t="8115" r="10240" b="14616"/>
          <a:stretch>
            <a:fillRect/>
          </a:stretch>
        </p:blipFill>
        <p:spPr bwMode="auto">
          <a:xfrm>
            <a:off x="2311672" y="429382"/>
            <a:ext cx="976095" cy="926343"/>
          </a:xfrm>
          <a:prstGeom prst="rect">
            <a:avLst/>
          </a:prstGeom>
          <a:noFill/>
          <a:ln w="9525">
            <a:noFill/>
            <a:miter lim="800000"/>
            <a:headEnd/>
            <a:tailEnd/>
          </a:ln>
          <a:effectLst/>
        </p:spPr>
      </p:pic>
      <p:sp>
        <p:nvSpPr>
          <p:cNvPr id="74" name="Text Box 17"/>
          <p:cNvSpPr txBox="1">
            <a:spLocks noChangeArrowheads="1"/>
          </p:cNvSpPr>
          <p:nvPr/>
        </p:nvSpPr>
        <p:spPr bwMode="auto">
          <a:xfrm>
            <a:off x="1778272" y="796766"/>
            <a:ext cx="569387" cy="246221"/>
          </a:xfrm>
          <a:prstGeom prst="rect">
            <a:avLst/>
          </a:prstGeom>
          <a:noFill/>
          <a:ln w="9525">
            <a:noFill/>
            <a:miter lim="800000"/>
            <a:headEnd/>
            <a:tailEnd/>
          </a:ln>
        </p:spPr>
        <p:txBody>
          <a:bodyPr wrap="none">
            <a:spAutoFit/>
          </a:bodyPr>
          <a:lstStyle/>
          <a:p>
            <a:r>
              <a:rPr lang="en-US" altLang="ko-KR" sz="1000" dirty="0">
                <a:latin typeface="Arial"/>
                <a:cs typeface="Arial"/>
              </a:rPr>
              <a:t>DMSO</a:t>
            </a:r>
          </a:p>
        </p:txBody>
      </p:sp>
      <p:sp>
        <p:nvSpPr>
          <p:cNvPr id="75" name="Text Box 30"/>
          <p:cNvSpPr txBox="1">
            <a:spLocks noChangeArrowheads="1"/>
          </p:cNvSpPr>
          <p:nvPr/>
        </p:nvSpPr>
        <p:spPr bwMode="auto">
          <a:xfrm>
            <a:off x="2855745" y="1016532"/>
            <a:ext cx="431528" cy="246221"/>
          </a:xfrm>
          <a:prstGeom prst="rect">
            <a:avLst/>
          </a:prstGeom>
          <a:noFill/>
          <a:ln w="9525">
            <a:noFill/>
            <a:miter lim="800000"/>
            <a:headEnd/>
            <a:tailEnd/>
          </a:ln>
        </p:spPr>
        <p:txBody>
          <a:bodyPr wrap="none">
            <a:spAutoFit/>
          </a:bodyPr>
          <a:lstStyle/>
          <a:p>
            <a:r>
              <a:rPr lang="en-US" altLang="ko-KR" sz="1000" dirty="0">
                <a:latin typeface="Arial"/>
                <a:cs typeface="Arial"/>
              </a:rPr>
              <a:t>57.3</a:t>
            </a:r>
          </a:p>
        </p:txBody>
      </p:sp>
      <p:sp>
        <p:nvSpPr>
          <p:cNvPr id="76" name="Text Box 30"/>
          <p:cNvSpPr txBox="1">
            <a:spLocks noChangeArrowheads="1"/>
          </p:cNvSpPr>
          <p:nvPr/>
        </p:nvSpPr>
        <p:spPr bwMode="auto">
          <a:xfrm>
            <a:off x="2855745" y="438606"/>
            <a:ext cx="431528" cy="246221"/>
          </a:xfrm>
          <a:prstGeom prst="rect">
            <a:avLst/>
          </a:prstGeom>
          <a:noFill/>
          <a:ln w="9525">
            <a:noFill/>
            <a:miter lim="800000"/>
            <a:headEnd/>
            <a:tailEnd/>
          </a:ln>
        </p:spPr>
        <p:txBody>
          <a:bodyPr wrap="none">
            <a:spAutoFit/>
          </a:bodyPr>
          <a:lstStyle/>
          <a:p>
            <a:r>
              <a:rPr lang="en-US" altLang="ko-KR" sz="1000" dirty="0">
                <a:latin typeface="Arial"/>
                <a:cs typeface="Arial"/>
              </a:rPr>
              <a:t>0.93</a:t>
            </a:r>
          </a:p>
        </p:txBody>
      </p:sp>
      <p:sp>
        <p:nvSpPr>
          <p:cNvPr id="77" name="Text Box 30"/>
          <p:cNvSpPr txBox="1">
            <a:spLocks noChangeArrowheads="1"/>
          </p:cNvSpPr>
          <p:nvPr/>
        </p:nvSpPr>
        <p:spPr bwMode="auto">
          <a:xfrm>
            <a:off x="2845072" y="1897063"/>
            <a:ext cx="434259" cy="246221"/>
          </a:xfrm>
          <a:prstGeom prst="rect">
            <a:avLst/>
          </a:prstGeom>
          <a:noFill/>
          <a:ln w="9525">
            <a:noFill/>
            <a:miter lim="800000"/>
            <a:headEnd/>
            <a:tailEnd/>
          </a:ln>
        </p:spPr>
        <p:txBody>
          <a:bodyPr wrap="none">
            <a:spAutoFit/>
          </a:bodyPr>
          <a:lstStyle/>
          <a:p>
            <a:r>
              <a:rPr lang="en-US" altLang="ko-KR" sz="1000">
                <a:latin typeface="Arial"/>
                <a:cs typeface="Arial"/>
              </a:rPr>
              <a:t>33.5</a:t>
            </a:r>
          </a:p>
        </p:txBody>
      </p:sp>
      <p:sp>
        <p:nvSpPr>
          <p:cNvPr id="78" name="Text Box 30"/>
          <p:cNvSpPr txBox="1">
            <a:spLocks noChangeArrowheads="1"/>
          </p:cNvSpPr>
          <p:nvPr/>
        </p:nvSpPr>
        <p:spPr bwMode="auto">
          <a:xfrm>
            <a:off x="2857234" y="1404779"/>
            <a:ext cx="431528" cy="246221"/>
          </a:xfrm>
          <a:prstGeom prst="rect">
            <a:avLst/>
          </a:prstGeom>
          <a:noFill/>
          <a:ln w="9525">
            <a:noFill/>
            <a:miter lim="800000"/>
            <a:headEnd/>
            <a:tailEnd/>
          </a:ln>
        </p:spPr>
        <p:txBody>
          <a:bodyPr wrap="none">
            <a:spAutoFit/>
          </a:bodyPr>
          <a:lstStyle/>
          <a:p>
            <a:r>
              <a:rPr lang="en-US" altLang="ko-KR" sz="1000" dirty="0">
                <a:latin typeface="Arial"/>
                <a:cs typeface="Arial"/>
              </a:rPr>
              <a:t>38.2</a:t>
            </a:r>
          </a:p>
        </p:txBody>
      </p:sp>
      <p:sp>
        <p:nvSpPr>
          <p:cNvPr id="79" name="Text Box 30"/>
          <p:cNvSpPr txBox="1">
            <a:spLocks noChangeArrowheads="1"/>
          </p:cNvSpPr>
          <p:nvPr/>
        </p:nvSpPr>
        <p:spPr bwMode="auto">
          <a:xfrm>
            <a:off x="4441825" y="1973263"/>
            <a:ext cx="469900" cy="246221"/>
          </a:xfrm>
          <a:prstGeom prst="rect">
            <a:avLst/>
          </a:prstGeom>
          <a:noFill/>
          <a:ln w="9525">
            <a:noFill/>
            <a:miter lim="800000"/>
            <a:headEnd/>
            <a:tailEnd/>
          </a:ln>
        </p:spPr>
        <p:txBody>
          <a:bodyPr>
            <a:spAutoFit/>
          </a:bodyPr>
          <a:lstStyle/>
          <a:p>
            <a:r>
              <a:rPr lang="en-US" altLang="ko-KR" sz="1000">
                <a:latin typeface="Arial"/>
                <a:cs typeface="Arial"/>
              </a:rPr>
              <a:t>41.2</a:t>
            </a:r>
          </a:p>
        </p:txBody>
      </p:sp>
      <p:sp>
        <p:nvSpPr>
          <p:cNvPr id="80" name="Text Box 30"/>
          <p:cNvSpPr txBox="1">
            <a:spLocks noChangeArrowheads="1"/>
          </p:cNvSpPr>
          <p:nvPr/>
        </p:nvSpPr>
        <p:spPr bwMode="auto">
          <a:xfrm>
            <a:off x="4540250" y="1430179"/>
            <a:ext cx="469900" cy="246221"/>
          </a:xfrm>
          <a:prstGeom prst="rect">
            <a:avLst/>
          </a:prstGeom>
          <a:noFill/>
          <a:ln w="9525">
            <a:noFill/>
            <a:miter lim="800000"/>
            <a:headEnd/>
            <a:tailEnd/>
          </a:ln>
        </p:spPr>
        <p:txBody>
          <a:bodyPr>
            <a:spAutoFit/>
          </a:bodyPr>
          <a:lstStyle/>
          <a:p>
            <a:r>
              <a:rPr lang="en-US" altLang="ko-KR" sz="1000">
                <a:latin typeface="Arial"/>
                <a:cs typeface="Arial"/>
              </a:rPr>
              <a:t>32.4</a:t>
            </a:r>
          </a:p>
        </p:txBody>
      </p:sp>
      <p:sp>
        <p:nvSpPr>
          <p:cNvPr id="81" name="Text Box 30"/>
          <p:cNvSpPr txBox="1">
            <a:spLocks noChangeArrowheads="1"/>
          </p:cNvSpPr>
          <p:nvPr/>
        </p:nvSpPr>
        <p:spPr bwMode="auto">
          <a:xfrm>
            <a:off x="6184900" y="1968500"/>
            <a:ext cx="469900" cy="246221"/>
          </a:xfrm>
          <a:prstGeom prst="rect">
            <a:avLst/>
          </a:prstGeom>
          <a:noFill/>
          <a:ln w="9525">
            <a:noFill/>
            <a:miter lim="800000"/>
            <a:headEnd/>
            <a:tailEnd/>
          </a:ln>
        </p:spPr>
        <p:txBody>
          <a:bodyPr>
            <a:spAutoFit/>
          </a:bodyPr>
          <a:lstStyle/>
          <a:p>
            <a:r>
              <a:rPr lang="en-US" altLang="ko-KR" sz="1000">
                <a:latin typeface="Arial"/>
                <a:cs typeface="Arial"/>
              </a:rPr>
              <a:t>39.7</a:t>
            </a:r>
          </a:p>
        </p:txBody>
      </p:sp>
      <p:sp>
        <p:nvSpPr>
          <p:cNvPr id="82" name="Text Box 30"/>
          <p:cNvSpPr txBox="1">
            <a:spLocks noChangeArrowheads="1"/>
          </p:cNvSpPr>
          <p:nvPr/>
        </p:nvSpPr>
        <p:spPr bwMode="auto">
          <a:xfrm>
            <a:off x="6262688" y="1425416"/>
            <a:ext cx="469900" cy="246221"/>
          </a:xfrm>
          <a:prstGeom prst="rect">
            <a:avLst/>
          </a:prstGeom>
          <a:noFill/>
          <a:ln w="9525">
            <a:noFill/>
            <a:miter lim="800000"/>
            <a:headEnd/>
            <a:tailEnd/>
          </a:ln>
        </p:spPr>
        <p:txBody>
          <a:bodyPr>
            <a:spAutoFit/>
          </a:bodyPr>
          <a:lstStyle/>
          <a:p>
            <a:r>
              <a:rPr lang="en-US" altLang="ko-KR" sz="1000">
                <a:latin typeface="Arial"/>
                <a:cs typeface="Arial"/>
              </a:rPr>
              <a:t>29.5</a:t>
            </a:r>
          </a:p>
        </p:txBody>
      </p:sp>
      <p:sp>
        <p:nvSpPr>
          <p:cNvPr id="83" name="Text Box 15"/>
          <p:cNvSpPr txBox="1">
            <a:spLocks noChangeArrowheads="1"/>
          </p:cNvSpPr>
          <p:nvPr/>
        </p:nvSpPr>
        <p:spPr bwMode="auto">
          <a:xfrm>
            <a:off x="5040312" y="1658779"/>
            <a:ext cx="1063625" cy="246221"/>
          </a:xfrm>
          <a:prstGeom prst="rect">
            <a:avLst/>
          </a:prstGeom>
          <a:noFill/>
          <a:ln w="9525">
            <a:noFill/>
            <a:miter lim="800000"/>
            <a:headEnd/>
            <a:tailEnd/>
          </a:ln>
        </p:spPr>
        <p:txBody>
          <a:bodyPr>
            <a:spAutoFit/>
          </a:bodyPr>
          <a:lstStyle/>
          <a:p>
            <a:r>
              <a:rPr lang="en-US" altLang="ko-KR" sz="1000" dirty="0">
                <a:latin typeface="Arial"/>
                <a:cs typeface="Arial"/>
              </a:rPr>
              <a:t>SR1 2.5uM</a:t>
            </a:r>
          </a:p>
        </p:txBody>
      </p:sp>
      <p:sp>
        <p:nvSpPr>
          <p:cNvPr id="84" name="Text Box 16"/>
          <p:cNvSpPr txBox="1">
            <a:spLocks noChangeArrowheads="1"/>
          </p:cNvSpPr>
          <p:nvPr/>
        </p:nvSpPr>
        <p:spPr bwMode="auto">
          <a:xfrm>
            <a:off x="3276600" y="1673225"/>
            <a:ext cx="719230" cy="246221"/>
          </a:xfrm>
          <a:prstGeom prst="rect">
            <a:avLst/>
          </a:prstGeom>
          <a:noFill/>
          <a:ln w="9525">
            <a:noFill/>
            <a:miter lim="800000"/>
            <a:headEnd/>
            <a:tailEnd/>
          </a:ln>
        </p:spPr>
        <p:txBody>
          <a:bodyPr wrap="none">
            <a:spAutoFit/>
          </a:bodyPr>
          <a:lstStyle/>
          <a:p>
            <a:r>
              <a:rPr lang="en-US" altLang="ko-KR" sz="1000">
                <a:latin typeface="Arial"/>
                <a:cs typeface="Arial"/>
              </a:rPr>
              <a:t>SR1 1uM</a:t>
            </a:r>
          </a:p>
        </p:txBody>
      </p:sp>
      <p:sp>
        <p:nvSpPr>
          <p:cNvPr id="85" name="Text Box 16"/>
          <p:cNvSpPr txBox="1">
            <a:spLocks noChangeArrowheads="1"/>
          </p:cNvSpPr>
          <p:nvPr/>
        </p:nvSpPr>
        <p:spPr bwMode="auto">
          <a:xfrm>
            <a:off x="1702072" y="1600200"/>
            <a:ext cx="783413" cy="246221"/>
          </a:xfrm>
          <a:prstGeom prst="rect">
            <a:avLst/>
          </a:prstGeom>
          <a:noFill/>
          <a:ln w="9525">
            <a:noFill/>
            <a:miter lim="800000"/>
            <a:headEnd/>
            <a:tailEnd/>
          </a:ln>
        </p:spPr>
        <p:txBody>
          <a:bodyPr wrap="none">
            <a:spAutoFit/>
          </a:bodyPr>
          <a:lstStyle/>
          <a:p>
            <a:r>
              <a:rPr lang="en-US" altLang="ko-KR" sz="1000" dirty="0">
                <a:latin typeface="Arial"/>
                <a:cs typeface="Arial"/>
              </a:rPr>
              <a:t>TSA 50nM</a:t>
            </a:r>
          </a:p>
        </p:txBody>
      </p:sp>
      <p:sp>
        <p:nvSpPr>
          <p:cNvPr id="86" name="Text Box 16"/>
          <p:cNvSpPr txBox="1">
            <a:spLocks noChangeArrowheads="1"/>
          </p:cNvSpPr>
          <p:nvPr/>
        </p:nvSpPr>
        <p:spPr bwMode="auto">
          <a:xfrm>
            <a:off x="3263900" y="1524000"/>
            <a:ext cx="783413" cy="246221"/>
          </a:xfrm>
          <a:prstGeom prst="rect">
            <a:avLst/>
          </a:prstGeom>
          <a:noFill/>
          <a:ln w="9525">
            <a:noFill/>
            <a:miter lim="800000"/>
            <a:headEnd/>
            <a:tailEnd/>
          </a:ln>
        </p:spPr>
        <p:txBody>
          <a:bodyPr wrap="none">
            <a:spAutoFit/>
          </a:bodyPr>
          <a:lstStyle/>
          <a:p>
            <a:r>
              <a:rPr lang="en-US" altLang="ko-KR" sz="1000" dirty="0">
                <a:latin typeface="Arial"/>
                <a:cs typeface="Arial"/>
              </a:rPr>
              <a:t>TSA 50nM</a:t>
            </a:r>
          </a:p>
        </p:txBody>
      </p:sp>
      <p:sp>
        <p:nvSpPr>
          <p:cNvPr id="87" name="Text Box 16"/>
          <p:cNvSpPr txBox="1">
            <a:spLocks noChangeArrowheads="1"/>
          </p:cNvSpPr>
          <p:nvPr/>
        </p:nvSpPr>
        <p:spPr bwMode="auto">
          <a:xfrm>
            <a:off x="5029200" y="1524000"/>
            <a:ext cx="783413" cy="246221"/>
          </a:xfrm>
          <a:prstGeom prst="rect">
            <a:avLst/>
          </a:prstGeom>
          <a:noFill/>
          <a:ln w="9525">
            <a:noFill/>
            <a:miter lim="800000"/>
            <a:headEnd/>
            <a:tailEnd/>
          </a:ln>
        </p:spPr>
        <p:txBody>
          <a:bodyPr wrap="none">
            <a:spAutoFit/>
          </a:bodyPr>
          <a:lstStyle/>
          <a:p>
            <a:r>
              <a:rPr lang="en-US" altLang="ko-KR" sz="1000" dirty="0">
                <a:latin typeface="Arial"/>
                <a:cs typeface="Arial"/>
              </a:rPr>
              <a:t>TSA 50nM</a:t>
            </a:r>
          </a:p>
        </p:txBody>
      </p:sp>
      <p:sp>
        <p:nvSpPr>
          <p:cNvPr id="88" name="Line 29"/>
          <p:cNvSpPr>
            <a:spLocks noChangeShapeType="1"/>
          </p:cNvSpPr>
          <p:nvPr/>
        </p:nvSpPr>
        <p:spPr bwMode="auto">
          <a:xfrm>
            <a:off x="2259284" y="2390775"/>
            <a:ext cx="471488" cy="1587"/>
          </a:xfrm>
          <a:prstGeom prst="line">
            <a:avLst/>
          </a:prstGeom>
          <a:noFill/>
          <a:ln w="9525">
            <a:solidFill>
              <a:schemeClr val="tx1"/>
            </a:solidFill>
            <a:round/>
            <a:headEnd/>
            <a:tailEnd type="triangle" w="med" len="med"/>
          </a:ln>
        </p:spPr>
        <p:txBody>
          <a:bodyPr/>
          <a:lstStyle/>
          <a:p>
            <a:endParaRPr lang="en-US" sz="1000">
              <a:latin typeface="Arial"/>
              <a:cs typeface="Arial"/>
            </a:endParaRPr>
          </a:p>
        </p:txBody>
      </p:sp>
      <p:sp>
        <p:nvSpPr>
          <p:cNvPr id="89" name="Text Box 30"/>
          <p:cNvSpPr txBox="1">
            <a:spLocks noChangeArrowheads="1"/>
          </p:cNvSpPr>
          <p:nvPr/>
        </p:nvSpPr>
        <p:spPr bwMode="auto">
          <a:xfrm>
            <a:off x="2276406" y="2362200"/>
            <a:ext cx="518091" cy="246221"/>
          </a:xfrm>
          <a:prstGeom prst="rect">
            <a:avLst/>
          </a:prstGeom>
          <a:noFill/>
          <a:ln w="9525">
            <a:noFill/>
            <a:miter lim="800000"/>
            <a:headEnd/>
            <a:tailEnd/>
          </a:ln>
        </p:spPr>
        <p:txBody>
          <a:bodyPr wrap="none">
            <a:spAutoFit/>
          </a:bodyPr>
          <a:lstStyle/>
          <a:p>
            <a:r>
              <a:rPr lang="en-US" altLang="ko-KR" sz="1000" dirty="0">
                <a:latin typeface="Arial"/>
                <a:cs typeface="Arial"/>
              </a:rPr>
              <a:t>CD34</a:t>
            </a:r>
          </a:p>
        </p:txBody>
      </p:sp>
      <p:sp>
        <p:nvSpPr>
          <p:cNvPr id="90" name="Line 31"/>
          <p:cNvSpPr>
            <a:spLocks noChangeShapeType="1"/>
          </p:cNvSpPr>
          <p:nvPr/>
        </p:nvSpPr>
        <p:spPr bwMode="auto">
          <a:xfrm flipV="1">
            <a:off x="2259284" y="1862137"/>
            <a:ext cx="1588" cy="528638"/>
          </a:xfrm>
          <a:prstGeom prst="line">
            <a:avLst/>
          </a:prstGeom>
          <a:noFill/>
          <a:ln w="9525">
            <a:solidFill>
              <a:schemeClr val="tx1"/>
            </a:solidFill>
            <a:round/>
            <a:headEnd/>
            <a:tailEnd type="triangle" w="med" len="med"/>
          </a:ln>
        </p:spPr>
        <p:txBody>
          <a:bodyPr/>
          <a:lstStyle/>
          <a:p>
            <a:endParaRPr lang="en-US" sz="1000">
              <a:latin typeface="Arial"/>
              <a:cs typeface="Arial"/>
            </a:endParaRPr>
          </a:p>
        </p:txBody>
      </p:sp>
      <p:sp>
        <p:nvSpPr>
          <p:cNvPr id="91" name="Text Box 32"/>
          <p:cNvSpPr txBox="1">
            <a:spLocks noChangeArrowheads="1"/>
          </p:cNvSpPr>
          <p:nvPr/>
        </p:nvSpPr>
        <p:spPr bwMode="auto">
          <a:xfrm rot="16200000">
            <a:off x="1864907" y="1975565"/>
            <a:ext cx="512530" cy="246221"/>
          </a:xfrm>
          <a:prstGeom prst="rect">
            <a:avLst/>
          </a:prstGeom>
          <a:noFill/>
          <a:ln w="9525">
            <a:noFill/>
            <a:miter lim="800000"/>
            <a:headEnd/>
            <a:tailEnd/>
          </a:ln>
        </p:spPr>
        <p:txBody>
          <a:bodyPr wrap="none">
            <a:spAutoFit/>
          </a:bodyPr>
          <a:lstStyle/>
          <a:p>
            <a:r>
              <a:rPr lang="en-US" altLang="ko-KR" sz="1000">
                <a:latin typeface="Arial"/>
                <a:cs typeface="Arial"/>
              </a:rPr>
              <a:t>CD90</a:t>
            </a:r>
          </a:p>
        </p:txBody>
      </p:sp>
      <p:sp>
        <p:nvSpPr>
          <p:cNvPr id="92" name="Line 52"/>
          <p:cNvSpPr>
            <a:spLocks noChangeShapeType="1"/>
          </p:cNvSpPr>
          <p:nvPr/>
        </p:nvSpPr>
        <p:spPr bwMode="auto">
          <a:xfrm flipV="1">
            <a:off x="6540500" y="1936750"/>
            <a:ext cx="0" cy="228600"/>
          </a:xfrm>
          <a:prstGeom prst="line">
            <a:avLst/>
          </a:prstGeom>
          <a:noFill/>
          <a:ln w="9525">
            <a:solidFill>
              <a:schemeClr val="tx1"/>
            </a:solidFill>
            <a:round/>
            <a:headEnd/>
            <a:tailEnd type="triangle" w="med" len="med"/>
          </a:ln>
          <a:effectLst/>
        </p:spPr>
        <p:txBody>
          <a:bodyPr/>
          <a:lstStyle/>
          <a:p>
            <a:endParaRPr lang="en-US" sz="1000">
              <a:latin typeface="Arial"/>
              <a:cs typeface="Arial"/>
            </a:endParaRPr>
          </a:p>
        </p:txBody>
      </p:sp>
      <p:sp>
        <p:nvSpPr>
          <p:cNvPr id="93" name="Line 54"/>
          <p:cNvSpPr>
            <a:spLocks noChangeShapeType="1"/>
          </p:cNvSpPr>
          <p:nvPr/>
        </p:nvSpPr>
        <p:spPr bwMode="auto">
          <a:xfrm flipV="1">
            <a:off x="4797425" y="1936750"/>
            <a:ext cx="0" cy="228600"/>
          </a:xfrm>
          <a:prstGeom prst="line">
            <a:avLst/>
          </a:prstGeom>
          <a:noFill/>
          <a:ln w="9525">
            <a:solidFill>
              <a:schemeClr val="tx1"/>
            </a:solidFill>
            <a:round/>
            <a:headEnd/>
            <a:tailEnd type="triangle" w="med" len="med"/>
          </a:ln>
          <a:effectLst/>
        </p:spPr>
        <p:txBody>
          <a:bodyPr/>
          <a:lstStyle/>
          <a:p>
            <a:endParaRPr lang="en-US" sz="1000">
              <a:latin typeface="Arial"/>
              <a:cs typeface="Arial"/>
            </a:endParaRPr>
          </a:p>
        </p:txBody>
      </p:sp>
      <p:sp>
        <p:nvSpPr>
          <p:cNvPr id="94" name="Text Box 53"/>
          <p:cNvSpPr txBox="1">
            <a:spLocks noChangeArrowheads="1"/>
          </p:cNvSpPr>
          <p:nvPr/>
        </p:nvSpPr>
        <p:spPr bwMode="auto">
          <a:xfrm>
            <a:off x="762000" y="381000"/>
            <a:ext cx="302912" cy="276999"/>
          </a:xfrm>
          <a:prstGeom prst="rect">
            <a:avLst/>
          </a:prstGeom>
          <a:noFill/>
          <a:ln w="9525">
            <a:noFill/>
            <a:miter lim="800000"/>
            <a:headEnd/>
            <a:tailEnd/>
          </a:ln>
        </p:spPr>
        <p:txBody>
          <a:bodyPr wrap="none">
            <a:spAutoFit/>
          </a:bodyPr>
          <a:lstStyle/>
          <a:p>
            <a:pPr latinLnBrk="0"/>
            <a:r>
              <a:rPr lang="en-US" altLang="ja-JP" sz="1200" b="1" dirty="0">
                <a:latin typeface="Arial"/>
                <a:ea typeface="MS PGothic" pitchFamily="34" charset="-128"/>
                <a:cs typeface="Arial"/>
              </a:rPr>
              <a:t>A</a:t>
            </a:r>
          </a:p>
        </p:txBody>
      </p:sp>
      <p:sp>
        <p:nvSpPr>
          <p:cNvPr id="95" name="Text Box 53"/>
          <p:cNvSpPr txBox="1">
            <a:spLocks noChangeArrowheads="1"/>
          </p:cNvSpPr>
          <p:nvPr/>
        </p:nvSpPr>
        <p:spPr bwMode="auto">
          <a:xfrm>
            <a:off x="788884" y="2895600"/>
            <a:ext cx="295799" cy="276999"/>
          </a:xfrm>
          <a:prstGeom prst="rect">
            <a:avLst/>
          </a:prstGeom>
          <a:noFill/>
          <a:ln w="9525">
            <a:noFill/>
            <a:miter lim="800000"/>
            <a:headEnd/>
            <a:tailEnd/>
          </a:ln>
        </p:spPr>
        <p:txBody>
          <a:bodyPr wrap="none">
            <a:spAutoFit/>
          </a:bodyPr>
          <a:lstStyle/>
          <a:p>
            <a:pPr latinLnBrk="0"/>
            <a:r>
              <a:rPr lang="en-US" altLang="ja-JP" sz="1200" b="1" dirty="0">
                <a:latin typeface="Arial"/>
                <a:ea typeface="MS PGothic" pitchFamily="34" charset="-128"/>
                <a:cs typeface="Arial"/>
              </a:rPr>
              <a:t>B</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1"/>
          <p:cNvPicPr>
            <a:picLocks noChangeAspect="1" noChangeArrowheads="1"/>
          </p:cNvPicPr>
          <p:nvPr/>
        </p:nvPicPr>
        <p:blipFill>
          <a:blip r:embed="rId3">
            <a:extLst>
              <a:ext uri="{28A0092B-C50C-407E-A947-70E740481C1C}">
                <a14:useLocalDpi xmlns:a14="http://schemas.microsoft.com/office/drawing/2010/main" val="0"/>
              </a:ext>
            </a:extLst>
          </a:blip>
          <a:srcRect l="12273" t="7854" r="10614" b="14703"/>
          <a:stretch>
            <a:fillRect/>
          </a:stretch>
        </p:blipFill>
        <p:spPr bwMode="auto">
          <a:xfrm>
            <a:off x="3944855" y="1491509"/>
            <a:ext cx="1287463" cy="122872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pic>
      <p:pic>
        <p:nvPicPr>
          <p:cNvPr id="3" name="Picture 12"/>
          <p:cNvPicPr>
            <a:picLocks noChangeAspect="1" noChangeArrowheads="1"/>
          </p:cNvPicPr>
          <p:nvPr/>
        </p:nvPicPr>
        <p:blipFill>
          <a:blip r:embed="rId4">
            <a:extLst>
              <a:ext uri="{28A0092B-C50C-407E-A947-70E740481C1C}">
                <a14:useLocalDpi xmlns:a14="http://schemas.microsoft.com/office/drawing/2010/main" val="0"/>
              </a:ext>
            </a:extLst>
          </a:blip>
          <a:srcRect l="13019" t="7504" r="10448" b="13918"/>
          <a:stretch>
            <a:fillRect/>
          </a:stretch>
        </p:blipFill>
        <p:spPr bwMode="auto">
          <a:xfrm>
            <a:off x="5979018" y="1465783"/>
            <a:ext cx="1279525" cy="12477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pic>
      <p:pic>
        <p:nvPicPr>
          <p:cNvPr id="4" name="Picture 13"/>
          <p:cNvPicPr>
            <a:picLocks noChangeAspect="1" noChangeArrowheads="1"/>
          </p:cNvPicPr>
          <p:nvPr/>
        </p:nvPicPr>
        <p:blipFill>
          <a:blip r:embed="rId5">
            <a:extLst>
              <a:ext uri="{28A0092B-C50C-407E-A947-70E740481C1C}">
                <a14:useLocalDpi xmlns:a14="http://schemas.microsoft.com/office/drawing/2010/main" val="0"/>
              </a:ext>
            </a:extLst>
          </a:blip>
          <a:srcRect l="11940" t="8508" r="9909" b="14441"/>
          <a:stretch>
            <a:fillRect/>
          </a:stretch>
        </p:blipFill>
        <p:spPr bwMode="auto">
          <a:xfrm>
            <a:off x="2067379" y="1443885"/>
            <a:ext cx="1306513" cy="122396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pic>
      <p:sp>
        <p:nvSpPr>
          <p:cNvPr id="5" name="Line 29"/>
          <p:cNvSpPr>
            <a:spLocks noChangeShapeType="1"/>
          </p:cNvSpPr>
          <p:nvPr/>
        </p:nvSpPr>
        <p:spPr bwMode="auto">
          <a:xfrm>
            <a:off x="1965779" y="2710710"/>
            <a:ext cx="609600" cy="0"/>
          </a:xfrm>
          <a:prstGeom prst="line">
            <a:avLst/>
          </a:prstGeom>
          <a:noFill/>
          <a:ln w="9525">
            <a:solidFill>
              <a:schemeClr val="tx1"/>
            </a:solidFill>
            <a:round/>
            <a:headEnd/>
            <a:tailEnd type="triangle" w="med" len="med"/>
          </a:ln>
          <a:extLst>
            <a:ext uri="{909E8E84-426E-40dd-AFC4-6F175D3DCCD1}">
              <a14:hiddenFill xmlns:a14="http://schemas.microsoft.com/office/drawing/2010/main" xmlns="">
                <a:noFill/>
              </a14:hiddenFill>
            </a:ext>
          </a:extLst>
        </p:spPr>
        <p:txBody>
          <a:bodyPr/>
          <a:lstStyle/>
          <a:p>
            <a:endParaRPr lang="ja-JP" altLang="en-US"/>
          </a:p>
        </p:txBody>
      </p:sp>
      <p:sp>
        <p:nvSpPr>
          <p:cNvPr id="6" name="Text Box 30"/>
          <p:cNvSpPr txBox="1">
            <a:spLocks noChangeArrowheads="1"/>
          </p:cNvSpPr>
          <p:nvPr/>
        </p:nvSpPr>
        <p:spPr bwMode="auto">
          <a:xfrm>
            <a:off x="2034643" y="2856932"/>
            <a:ext cx="479744" cy="23083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defRPr kumimoji="1">
                <a:solidFill>
                  <a:schemeClr val="tx1"/>
                </a:solidFill>
                <a:latin typeface="굴림" charset="0"/>
                <a:ea typeface="굴림" charset="0"/>
                <a:cs typeface="굴림" charset="0"/>
              </a:defRPr>
            </a:lvl1pPr>
            <a:lvl2pPr marL="742950" indent="-285750">
              <a:defRPr kumimoji="1">
                <a:solidFill>
                  <a:schemeClr val="tx1"/>
                </a:solidFill>
                <a:latin typeface="굴림" charset="0"/>
                <a:ea typeface="굴림" charset="0"/>
                <a:cs typeface="굴림" charset="0"/>
              </a:defRPr>
            </a:lvl2pPr>
            <a:lvl3pPr marL="1143000" indent="-228600">
              <a:defRPr kumimoji="1">
                <a:solidFill>
                  <a:schemeClr val="tx1"/>
                </a:solidFill>
                <a:latin typeface="굴림" charset="0"/>
                <a:ea typeface="굴림" charset="0"/>
                <a:cs typeface="굴림" charset="0"/>
              </a:defRPr>
            </a:lvl3pPr>
            <a:lvl4pPr marL="1600200" indent="-228600">
              <a:defRPr kumimoji="1">
                <a:solidFill>
                  <a:schemeClr val="tx1"/>
                </a:solidFill>
                <a:latin typeface="굴림" charset="0"/>
                <a:ea typeface="굴림" charset="0"/>
                <a:cs typeface="굴림" charset="0"/>
              </a:defRPr>
            </a:lvl4pPr>
            <a:lvl5pPr marL="2057400" indent="-228600">
              <a:defRPr kumimoji="1">
                <a:solidFill>
                  <a:schemeClr val="tx1"/>
                </a:solidFill>
                <a:latin typeface="굴림" charset="0"/>
                <a:ea typeface="굴림" charset="0"/>
                <a:cs typeface="굴림" charset="0"/>
              </a:defRPr>
            </a:lvl5pPr>
            <a:lvl6pPr marL="2514600" indent="-228600" fontAlgn="base" latinLnBrk="1">
              <a:spcBef>
                <a:spcPct val="0"/>
              </a:spcBef>
              <a:spcAft>
                <a:spcPct val="0"/>
              </a:spcAft>
              <a:defRPr kumimoji="1">
                <a:solidFill>
                  <a:schemeClr val="tx1"/>
                </a:solidFill>
                <a:latin typeface="굴림" charset="0"/>
                <a:ea typeface="굴림" charset="0"/>
                <a:cs typeface="굴림" charset="0"/>
              </a:defRPr>
            </a:lvl6pPr>
            <a:lvl7pPr marL="2971800" indent="-228600" fontAlgn="base" latinLnBrk="1">
              <a:spcBef>
                <a:spcPct val="0"/>
              </a:spcBef>
              <a:spcAft>
                <a:spcPct val="0"/>
              </a:spcAft>
              <a:defRPr kumimoji="1">
                <a:solidFill>
                  <a:schemeClr val="tx1"/>
                </a:solidFill>
                <a:latin typeface="굴림" charset="0"/>
                <a:ea typeface="굴림" charset="0"/>
                <a:cs typeface="굴림" charset="0"/>
              </a:defRPr>
            </a:lvl7pPr>
            <a:lvl8pPr marL="3429000" indent="-228600" fontAlgn="base" latinLnBrk="1">
              <a:spcBef>
                <a:spcPct val="0"/>
              </a:spcBef>
              <a:spcAft>
                <a:spcPct val="0"/>
              </a:spcAft>
              <a:defRPr kumimoji="1">
                <a:solidFill>
                  <a:schemeClr val="tx1"/>
                </a:solidFill>
                <a:latin typeface="굴림" charset="0"/>
                <a:ea typeface="굴림" charset="0"/>
                <a:cs typeface="굴림" charset="0"/>
              </a:defRPr>
            </a:lvl8pPr>
            <a:lvl9pPr marL="3886200" indent="-228600" fontAlgn="base" latinLnBrk="1">
              <a:spcBef>
                <a:spcPct val="0"/>
              </a:spcBef>
              <a:spcAft>
                <a:spcPct val="0"/>
              </a:spcAft>
              <a:defRPr kumimoji="1">
                <a:solidFill>
                  <a:schemeClr val="tx1"/>
                </a:solidFill>
                <a:latin typeface="굴림" charset="0"/>
                <a:ea typeface="굴림" charset="0"/>
                <a:cs typeface="굴림" charset="0"/>
              </a:defRPr>
            </a:lvl9pPr>
          </a:lstStyle>
          <a:p>
            <a:r>
              <a:rPr lang="en-US" altLang="ko-KR" sz="900" b="1" dirty="0">
                <a:latin typeface="Arial" charset="0"/>
              </a:rPr>
              <a:t>CD34</a:t>
            </a:r>
          </a:p>
        </p:txBody>
      </p:sp>
      <p:sp>
        <p:nvSpPr>
          <p:cNvPr id="7" name="Line 31"/>
          <p:cNvSpPr>
            <a:spLocks noChangeShapeType="1"/>
          </p:cNvSpPr>
          <p:nvPr/>
        </p:nvSpPr>
        <p:spPr bwMode="auto">
          <a:xfrm flipV="1">
            <a:off x="1975304" y="2105872"/>
            <a:ext cx="0" cy="609600"/>
          </a:xfrm>
          <a:prstGeom prst="line">
            <a:avLst/>
          </a:prstGeom>
          <a:noFill/>
          <a:ln w="9525">
            <a:solidFill>
              <a:schemeClr val="tx1"/>
            </a:solidFill>
            <a:round/>
            <a:headEnd/>
            <a:tailEnd type="triangle" w="med" len="med"/>
          </a:ln>
          <a:extLst>
            <a:ext uri="{909E8E84-426E-40dd-AFC4-6F175D3DCCD1}">
              <a14:hiddenFill xmlns:a14="http://schemas.microsoft.com/office/drawing/2010/main" xmlns="">
                <a:noFill/>
              </a14:hiddenFill>
            </a:ext>
          </a:extLst>
        </p:spPr>
        <p:txBody>
          <a:bodyPr/>
          <a:lstStyle/>
          <a:p>
            <a:endParaRPr lang="ja-JP" altLang="en-US"/>
          </a:p>
        </p:txBody>
      </p:sp>
      <p:sp>
        <p:nvSpPr>
          <p:cNvPr id="8" name="Text Box 32"/>
          <p:cNvSpPr txBox="1">
            <a:spLocks noChangeArrowheads="1"/>
          </p:cNvSpPr>
          <p:nvPr/>
        </p:nvSpPr>
        <p:spPr bwMode="auto">
          <a:xfrm rot="16200000">
            <a:off x="1544933" y="2371456"/>
            <a:ext cx="479744" cy="23083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defRPr kumimoji="1">
                <a:solidFill>
                  <a:schemeClr val="tx1"/>
                </a:solidFill>
                <a:latin typeface="굴림" charset="0"/>
                <a:ea typeface="굴림" charset="0"/>
                <a:cs typeface="굴림" charset="0"/>
              </a:defRPr>
            </a:lvl1pPr>
            <a:lvl2pPr marL="742950" indent="-285750">
              <a:defRPr kumimoji="1">
                <a:solidFill>
                  <a:schemeClr val="tx1"/>
                </a:solidFill>
                <a:latin typeface="굴림" charset="0"/>
                <a:ea typeface="굴림" charset="0"/>
                <a:cs typeface="굴림" charset="0"/>
              </a:defRPr>
            </a:lvl2pPr>
            <a:lvl3pPr marL="1143000" indent="-228600">
              <a:defRPr kumimoji="1">
                <a:solidFill>
                  <a:schemeClr val="tx1"/>
                </a:solidFill>
                <a:latin typeface="굴림" charset="0"/>
                <a:ea typeface="굴림" charset="0"/>
                <a:cs typeface="굴림" charset="0"/>
              </a:defRPr>
            </a:lvl3pPr>
            <a:lvl4pPr marL="1600200" indent="-228600">
              <a:defRPr kumimoji="1">
                <a:solidFill>
                  <a:schemeClr val="tx1"/>
                </a:solidFill>
                <a:latin typeface="굴림" charset="0"/>
                <a:ea typeface="굴림" charset="0"/>
                <a:cs typeface="굴림" charset="0"/>
              </a:defRPr>
            </a:lvl4pPr>
            <a:lvl5pPr marL="2057400" indent="-228600">
              <a:defRPr kumimoji="1">
                <a:solidFill>
                  <a:schemeClr val="tx1"/>
                </a:solidFill>
                <a:latin typeface="굴림" charset="0"/>
                <a:ea typeface="굴림" charset="0"/>
                <a:cs typeface="굴림" charset="0"/>
              </a:defRPr>
            </a:lvl5pPr>
            <a:lvl6pPr marL="2514600" indent="-228600" fontAlgn="base" latinLnBrk="1">
              <a:spcBef>
                <a:spcPct val="0"/>
              </a:spcBef>
              <a:spcAft>
                <a:spcPct val="0"/>
              </a:spcAft>
              <a:defRPr kumimoji="1">
                <a:solidFill>
                  <a:schemeClr val="tx1"/>
                </a:solidFill>
                <a:latin typeface="굴림" charset="0"/>
                <a:ea typeface="굴림" charset="0"/>
                <a:cs typeface="굴림" charset="0"/>
              </a:defRPr>
            </a:lvl6pPr>
            <a:lvl7pPr marL="2971800" indent="-228600" fontAlgn="base" latinLnBrk="1">
              <a:spcBef>
                <a:spcPct val="0"/>
              </a:spcBef>
              <a:spcAft>
                <a:spcPct val="0"/>
              </a:spcAft>
              <a:defRPr kumimoji="1">
                <a:solidFill>
                  <a:schemeClr val="tx1"/>
                </a:solidFill>
                <a:latin typeface="굴림" charset="0"/>
                <a:ea typeface="굴림" charset="0"/>
                <a:cs typeface="굴림" charset="0"/>
              </a:defRPr>
            </a:lvl7pPr>
            <a:lvl8pPr marL="3429000" indent="-228600" fontAlgn="base" latinLnBrk="1">
              <a:spcBef>
                <a:spcPct val="0"/>
              </a:spcBef>
              <a:spcAft>
                <a:spcPct val="0"/>
              </a:spcAft>
              <a:defRPr kumimoji="1">
                <a:solidFill>
                  <a:schemeClr val="tx1"/>
                </a:solidFill>
                <a:latin typeface="굴림" charset="0"/>
                <a:ea typeface="굴림" charset="0"/>
                <a:cs typeface="굴림" charset="0"/>
              </a:defRPr>
            </a:lvl8pPr>
            <a:lvl9pPr marL="3886200" indent="-228600" fontAlgn="base" latinLnBrk="1">
              <a:spcBef>
                <a:spcPct val="0"/>
              </a:spcBef>
              <a:spcAft>
                <a:spcPct val="0"/>
              </a:spcAft>
              <a:defRPr kumimoji="1">
                <a:solidFill>
                  <a:schemeClr val="tx1"/>
                </a:solidFill>
                <a:latin typeface="굴림" charset="0"/>
                <a:ea typeface="굴림" charset="0"/>
                <a:cs typeface="굴림" charset="0"/>
              </a:defRPr>
            </a:lvl9pPr>
          </a:lstStyle>
          <a:p>
            <a:r>
              <a:rPr lang="en-US" altLang="ko-KR" sz="900" b="1" dirty="0">
                <a:latin typeface="Arial" charset="0"/>
              </a:rPr>
              <a:t>CD90</a:t>
            </a:r>
          </a:p>
        </p:txBody>
      </p:sp>
      <p:sp>
        <p:nvSpPr>
          <p:cNvPr id="9" name="Text Box 141"/>
          <p:cNvSpPr txBox="1">
            <a:spLocks noChangeArrowheads="1"/>
          </p:cNvSpPr>
          <p:nvPr/>
        </p:nvSpPr>
        <p:spPr bwMode="auto">
          <a:xfrm>
            <a:off x="2485088" y="1042850"/>
            <a:ext cx="646331" cy="276999"/>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spAutoFit/>
          </a:bodyPr>
          <a:lstStyle/>
          <a:p>
            <a:r>
              <a:rPr lang="en-US" altLang="ko-KR" sz="1200" dirty="0">
                <a:latin typeface="Arial" charset="0"/>
              </a:rPr>
              <a:t>DMSO</a:t>
            </a:r>
          </a:p>
        </p:txBody>
      </p:sp>
      <p:sp>
        <p:nvSpPr>
          <p:cNvPr id="10" name="Text Box 142"/>
          <p:cNvSpPr txBox="1">
            <a:spLocks noChangeArrowheads="1"/>
          </p:cNvSpPr>
          <p:nvPr/>
        </p:nvSpPr>
        <p:spPr bwMode="auto">
          <a:xfrm>
            <a:off x="4483777" y="1042850"/>
            <a:ext cx="479618" cy="276999"/>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spAutoFit/>
          </a:bodyPr>
          <a:lstStyle/>
          <a:p>
            <a:r>
              <a:rPr lang="en-US" altLang="ko-KR" sz="1200" dirty="0">
                <a:latin typeface="Arial" charset="0"/>
              </a:rPr>
              <a:t>TSA</a:t>
            </a:r>
          </a:p>
        </p:txBody>
      </p:sp>
      <p:sp>
        <p:nvSpPr>
          <p:cNvPr id="11" name="Text Box 143"/>
          <p:cNvSpPr txBox="1">
            <a:spLocks noChangeArrowheads="1"/>
          </p:cNvSpPr>
          <p:nvPr/>
        </p:nvSpPr>
        <p:spPr bwMode="auto">
          <a:xfrm>
            <a:off x="6267761" y="1064748"/>
            <a:ext cx="672254" cy="276999"/>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spAutoFit/>
          </a:bodyPr>
          <a:lstStyle/>
          <a:p>
            <a:r>
              <a:rPr lang="en-US" altLang="ko-KR" sz="1200" dirty="0">
                <a:latin typeface="Arial" charset="0"/>
              </a:rPr>
              <a:t>MS275</a:t>
            </a:r>
          </a:p>
        </p:txBody>
      </p:sp>
      <p:sp>
        <p:nvSpPr>
          <p:cNvPr id="12" name="Line 29"/>
          <p:cNvSpPr>
            <a:spLocks noChangeShapeType="1"/>
          </p:cNvSpPr>
          <p:nvPr/>
        </p:nvSpPr>
        <p:spPr bwMode="auto">
          <a:xfrm>
            <a:off x="3817855" y="2739284"/>
            <a:ext cx="609600" cy="0"/>
          </a:xfrm>
          <a:prstGeom prst="line">
            <a:avLst/>
          </a:prstGeom>
          <a:noFill/>
          <a:ln w="9525">
            <a:solidFill>
              <a:schemeClr val="tx1"/>
            </a:solidFill>
            <a:round/>
            <a:headEnd/>
            <a:tailEnd type="triangle" w="med" len="med"/>
          </a:ln>
          <a:extLst>
            <a:ext uri="{909E8E84-426E-40dd-AFC4-6F175D3DCCD1}">
              <a14:hiddenFill xmlns:a14="http://schemas.microsoft.com/office/drawing/2010/main" xmlns="">
                <a:noFill/>
              </a14:hiddenFill>
            </a:ext>
          </a:extLst>
        </p:spPr>
        <p:txBody>
          <a:bodyPr/>
          <a:lstStyle/>
          <a:p>
            <a:endParaRPr lang="ja-JP" altLang="en-US"/>
          </a:p>
        </p:txBody>
      </p:sp>
      <p:sp>
        <p:nvSpPr>
          <p:cNvPr id="13" name="Text Box 30"/>
          <p:cNvSpPr txBox="1">
            <a:spLocks noChangeArrowheads="1"/>
          </p:cNvSpPr>
          <p:nvPr/>
        </p:nvSpPr>
        <p:spPr bwMode="auto">
          <a:xfrm>
            <a:off x="3843255" y="2720234"/>
            <a:ext cx="479744" cy="23083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defRPr kumimoji="1">
                <a:solidFill>
                  <a:schemeClr val="tx1"/>
                </a:solidFill>
                <a:latin typeface="굴림" charset="0"/>
                <a:ea typeface="굴림" charset="0"/>
                <a:cs typeface="굴림" charset="0"/>
              </a:defRPr>
            </a:lvl1pPr>
            <a:lvl2pPr marL="742950" indent="-285750">
              <a:defRPr kumimoji="1">
                <a:solidFill>
                  <a:schemeClr val="tx1"/>
                </a:solidFill>
                <a:latin typeface="굴림" charset="0"/>
                <a:ea typeface="굴림" charset="0"/>
                <a:cs typeface="굴림" charset="0"/>
              </a:defRPr>
            </a:lvl2pPr>
            <a:lvl3pPr marL="1143000" indent="-228600">
              <a:defRPr kumimoji="1">
                <a:solidFill>
                  <a:schemeClr val="tx1"/>
                </a:solidFill>
                <a:latin typeface="굴림" charset="0"/>
                <a:ea typeface="굴림" charset="0"/>
                <a:cs typeface="굴림" charset="0"/>
              </a:defRPr>
            </a:lvl3pPr>
            <a:lvl4pPr marL="1600200" indent="-228600">
              <a:defRPr kumimoji="1">
                <a:solidFill>
                  <a:schemeClr val="tx1"/>
                </a:solidFill>
                <a:latin typeface="굴림" charset="0"/>
                <a:ea typeface="굴림" charset="0"/>
                <a:cs typeface="굴림" charset="0"/>
              </a:defRPr>
            </a:lvl4pPr>
            <a:lvl5pPr marL="2057400" indent="-228600">
              <a:defRPr kumimoji="1">
                <a:solidFill>
                  <a:schemeClr val="tx1"/>
                </a:solidFill>
                <a:latin typeface="굴림" charset="0"/>
                <a:ea typeface="굴림" charset="0"/>
                <a:cs typeface="굴림" charset="0"/>
              </a:defRPr>
            </a:lvl5pPr>
            <a:lvl6pPr marL="2514600" indent="-228600" fontAlgn="base" latinLnBrk="1">
              <a:spcBef>
                <a:spcPct val="0"/>
              </a:spcBef>
              <a:spcAft>
                <a:spcPct val="0"/>
              </a:spcAft>
              <a:defRPr kumimoji="1">
                <a:solidFill>
                  <a:schemeClr val="tx1"/>
                </a:solidFill>
                <a:latin typeface="굴림" charset="0"/>
                <a:ea typeface="굴림" charset="0"/>
                <a:cs typeface="굴림" charset="0"/>
              </a:defRPr>
            </a:lvl6pPr>
            <a:lvl7pPr marL="2971800" indent="-228600" fontAlgn="base" latinLnBrk="1">
              <a:spcBef>
                <a:spcPct val="0"/>
              </a:spcBef>
              <a:spcAft>
                <a:spcPct val="0"/>
              </a:spcAft>
              <a:defRPr kumimoji="1">
                <a:solidFill>
                  <a:schemeClr val="tx1"/>
                </a:solidFill>
                <a:latin typeface="굴림" charset="0"/>
                <a:ea typeface="굴림" charset="0"/>
                <a:cs typeface="굴림" charset="0"/>
              </a:defRPr>
            </a:lvl7pPr>
            <a:lvl8pPr marL="3429000" indent="-228600" fontAlgn="base" latinLnBrk="1">
              <a:spcBef>
                <a:spcPct val="0"/>
              </a:spcBef>
              <a:spcAft>
                <a:spcPct val="0"/>
              </a:spcAft>
              <a:defRPr kumimoji="1">
                <a:solidFill>
                  <a:schemeClr val="tx1"/>
                </a:solidFill>
                <a:latin typeface="굴림" charset="0"/>
                <a:ea typeface="굴림" charset="0"/>
                <a:cs typeface="굴림" charset="0"/>
              </a:defRPr>
            </a:lvl8pPr>
            <a:lvl9pPr marL="3886200" indent="-228600" fontAlgn="base" latinLnBrk="1">
              <a:spcBef>
                <a:spcPct val="0"/>
              </a:spcBef>
              <a:spcAft>
                <a:spcPct val="0"/>
              </a:spcAft>
              <a:defRPr kumimoji="1">
                <a:solidFill>
                  <a:schemeClr val="tx1"/>
                </a:solidFill>
                <a:latin typeface="굴림" charset="0"/>
                <a:ea typeface="굴림" charset="0"/>
                <a:cs typeface="굴림" charset="0"/>
              </a:defRPr>
            </a:lvl9pPr>
          </a:lstStyle>
          <a:p>
            <a:r>
              <a:rPr lang="en-US" altLang="ko-KR" sz="900" b="1" dirty="0">
                <a:latin typeface="Arial" charset="0"/>
              </a:rPr>
              <a:t>CD34</a:t>
            </a:r>
          </a:p>
        </p:txBody>
      </p:sp>
      <p:sp>
        <p:nvSpPr>
          <p:cNvPr id="14" name="Line 31"/>
          <p:cNvSpPr>
            <a:spLocks noChangeShapeType="1"/>
          </p:cNvSpPr>
          <p:nvPr/>
        </p:nvSpPr>
        <p:spPr bwMode="auto">
          <a:xfrm flipV="1">
            <a:off x="3827380" y="2134446"/>
            <a:ext cx="0" cy="609600"/>
          </a:xfrm>
          <a:prstGeom prst="line">
            <a:avLst/>
          </a:prstGeom>
          <a:noFill/>
          <a:ln w="9525">
            <a:solidFill>
              <a:schemeClr val="tx1"/>
            </a:solidFill>
            <a:round/>
            <a:headEnd/>
            <a:tailEnd type="triangle" w="med" len="med"/>
          </a:ln>
          <a:extLst>
            <a:ext uri="{909E8E84-426E-40dd-AFC4-6F175D3DCCD1}">
              <a14:hiddenFill xmlns:a14="http://schemas.microsoft.com/office/drawing/2010/main" xmlns="">
                <a:noFill/>
              </a14:hiddenFill>
            </a:ext>
          </a:extLst>
        </p:spPr>
        <p:txBody>
          <a:bodyPr/>
          <a:lstStyle/>
          <a:p>
            <a:endParaRPr lang="ja-JP" altLang="en-US"/>
          </a:p>
        </p:txBody>
      </p:sp>
      <p:sp>
        <p:nvSpPr>
          <p:cNvPr id="15" name="Text Box 32"/>
          <p:cNvSpPr txBox="1">
            <a:spLocks noChangeArrowheads="1"/>
          </p:cNvSpPr>
          <p:nvPr/>
        </p:nvSpPr>
        <p:spPr bwMode="auto">
          <a:xfrm rot="16200000">
            <a:off x="3397009" y="2400030"/>
            <a:ext cx="479744" cy="23083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defRPr kumimoji="1">
                <a:solidFill>
                  <a:schemeClr val="tx1"/>
                </a:solidFill>
                <a:latin typeface="굴림" charset="0"/>
                <a:ea typeface="굴림" charset="0"/>
                <a:cs typeface="굴림" charset="0"/>
              </a:defRPr>
            </a:lvl1pPr>
            <a:lvl2pPr marL="742950" indent="-285750">
              <a:defRPr kumimoji="1">
                <a:solidFill>
                  <a:schemeClr val="tx1"/>
                </a:solidFill>
                <a:latin typeface="굴림" charset="0"/>
                <a:ea typeface="굴림" charset="0"/>
                <a:cs typeface="굴림" charset="0"/>
              </a:defRPr>
            </a:lvl2pPr>
            <a:lvl3pPr marL="1143000" indent="-228600">
              <a:defRPr kumimoji="1">
                <a:solidFill>
                  <a:schemeClr val="tx1"/>
                </a:solidFill>
                <a:latin typeface="굴림" charset="0"/>
                <a:ea typeface="굴림" charset="0"/>
                <a:cs typeface="굴림" charset="0"/>
              </a:defRPr>
            </a:lvl3pPr>
            <a:lvl4pPr marL="1600200" indent="-228600">
              <a:defRPr kumimoji="1">
                <a:solidFill>
                  <a:schemeClr val="tx1"/>
                </a:solidFill>
                <a:latin typeface="굴림" charset="0"/>
                <a:ea typeface="굴림" charset="0"/>
                <a:cs typeface="굴림" charset="0"/>
              </a:defRPr>
            </a:lvl4pPr>
            <a:lvl5pPr marL="2057400" indent="-228600">
              <a:defRPr kumimoji="1">
                <a:solidFill>
                  <a:schemeClr val="tx1"/>
                </a:solidFill>
                <a:latin typeface="굴림" charset="0"/>
                <a:ea typeface="굴림" charset="0"/>
                <a:cs typeface="굴림" charset="0"/>
              </a:defRPr>
            </a:lvl5pPr>
            <a:lvl6pPr marL="2514600" indent="-228600" fontAlgn="base" latinLnBrk="1">
              <a:spcBef>
                <a:spcPct val="0"/>
              </a:spcBef>
              <a:spcAft>
                <a:spcPct val="0"/>
              </a:spcAft>
              <a:defRPr kumimoji="1">
                <a:solidFill>
                  <a:schemeClr val="tx1"/>
                </a:solidFill>
                <a:latin typeface="굴림" charset="0"/>
                <a:ea typeface="굴림" charset="0"/>
                <a:cs typeface="굴림" charset="0"/>
              </a:defRPr>
            </a:lvl6pPr>
            <a:lvl7pPr marL="2971800" indent="-228600" fontAlgn="base" latinLnBrk="1">
              <a:spcBef>
                <a:spcPct val="0"/>
              </a:spcBef>
              <a:spcAft>
                <a:spcPct val="0"/>
              </a:spcAft>
              <a:defRPr kumimoji="1">
                <a:solidFill>
                  <a:schemeClr val="tx1"/>
                </a:solidFill>
                <a:latin typeface="굴림" charset="0"/>
                <a:ea typeface="굴림" charset="0"/>
                <a:cs typeface="굴림" charset="0"/>
              </a:defRPr>
            </a:lvl7pPr>
            <a:lvl8pPr marL="3429000" indent="-228600" fontAlgn="base" latinLnBrk="1">
              <a:spcBef>
                <a:spcPct val="0"/>
              </a:spcBef>
              <a:spcAft>
                <a:spcPct val="0"/>
              </a:spcAft>
              <a:defRPr kumimoji="1">
                <a:solidFill>
                  <a:schemeClr val="tx1"/>
                </a:solidFill>
                <a:latin typeface="굴림" charset="0"/>
                <a:ea typeface="굴림" charset="0"/>
                <a:cs typeface="굴림" charset="0"/>
              </a:defRPr>
            </a:lvl8pPr>
            <a:lvl9pPr marL="3886200" indent="-228600" fontAlgn="base" latinLnBrk="1">
              <a:spcBef>
                <a:spcPct val="0"/>
              </a:spcBef>
              <a:spcAft>
                <a:spcPct val="0"/>
              </a:spcAft>
              <a:defRPr kumimoji="1">
                <a:solidFill>
                  <a:schemeClr val="tx1"/>
                </a:solidFill>
                <a:latin typeface="굴림" charset="0"/>
                <a:ea typeface="굴림" charset="0"/>
                <a:cs typeface="굴림" charset="0"/>
              </a:defRPr>
            </a:lvl9pPr>
          </a:lstStyle>
          <a:p>
            <a:r>
              <a:rPr lang="en-US" altLang="ko-KR" sz="900" b="1" dirty="0">
                <a:latin typeface="Arial" charset="0"/>
              </a:rPr>
              <a:t>CD90</a:t>
            </a:r>
          </a:p>
        </p:txBody>
      </p:sp>
      <p:sp>
        <p:nvSpPr>
          <p:cNvPr id="16" name="Line 29"/>
          <p:cNvSpPr>
            <a:spLocks noChangeShapeType="1"/>
          </p:cNvSpPr>
          <p:nvPr/>
        </p:nvSpPr>
        <p:spPr bwMode="auto">
          <a:xfrm>
            <a:off x="5936543" y="2732608"/>
            <a:ext cx="609600" cy="0"/>
          </a:xfrm>
          <a:prstGeom prst="line">
            <a:avLst/>
          </a:prstGeom>
          <a:noFill/>
          <a:ln w="9525">
            <a:solidFill>
              <a:schemeClr val="tx1"/>
            </a:solidFill>
            <a:round/>
            <a:headEnd/>
            <a:tailEnd type="triangle" w="med" len="med"/>
          </a:ln>
          <a:extLst>
            <a:ext uri="{909E8E84-426E-40dd-AFC4-6F175D3DCCD1}">
              <a14:hiddenFill xmlns:a14="http://schemas.microsoft.com/office/drawing/2010/main" xmlns="">
                <a:noFill/>
              </a14:hiddenFill>
            </a:ext>
          </a:extLst>
        </p:spPr>
        <p:txBody>
          <a:bodyPr/>
          <a:lstStyle/>
          <a:p>
            <a:endParaRPr lang="ja-JP" altLang="en-US"/>
          </a:p>
        </p:txBody>
      </p:sp>
      <p:sp>
        <p:nvSpPr>
          <p:cNvPr id="17" name="Text Box 30"/>
          <p:cNvSpPr txBox="1">
            <a:spLocks noChangeArrowheads="1"/>
          </p:cNvSpPr>
          <p:nvPr/>
        </p:nvSpPr>
        <p:spPr bwMode="auto">
          <a:xfrm>
            <a:off x="5961943" y="2713558"/>
            <a:ext cx="479744" cy="23083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defRPr kumimoji="1">
                <a:solidFill>
                  <a:schemeClr val="tx1"/>
                </a:solidFill>
                <a:latin typeface="굴림" charset="0"/>
                <a:ea typeface="굴림" charset="0"/>
                <a:cs typeface="굴림" charset="0"/>
              </a:defRPr>
            </a:lvl1pPr>
            <a:lvl2pPr marL="742950" indent="-285750">
              <a:defRPr kumimoji="1">
                <a:solidFill>
                  <a:schemeClr val="tx1"/>
                </a:solidFill>
                <a:latin typeface="굴림" charset="0"/>
                <a:ea typeface="굴림" charset="0"/>
                <a:cs typeface="굴림" charset="0"/>
              </a:defRPr>
            </a:lvl2pPr>
            <a:lvl3pPr marL="1143000" indent="-228600">
              <a:defRPr kumimoji="1">
                <a:solidFill>
                  <a:schemeClr val="tx1"/>
                </a:solidFill>
                <a:latin typeface="굴림" charset="0"/>
                <a:ea typeface="굴림" charset="0"/>
                <a:cs typeface="굴림" charset="0"/>
              </a:defRPr>
            </a:lvl3pPr>
            <a:lvl4pPr marL="1600200" indent="-228600">
              <a:defRPr kumimoji="1">
                <a:solidFill>
                  <a:schemeClr val="tx1"/>
                </a:solidFill>
                <a:latin typeface="굴림" charset="0"/>
                <a:ea typeface="굴림" charset="0"/>
                <a:cs typeface="굴림" charset="0"/>
              </a:defRPr>
            </a:lvl4pPr>
            <a:lvl5pPr marL="2057400" indent="-228600">
              <a:defRPr kumimoji="1">
                <a:solidFill>
                  <a:schemeClr val="tx1"/>
                </a:solidFill>
                <a:latin typeface="굴림" charset="0"/>
                <a:ea typeface="굴림" charset="0"/>
                <a:cs typeface="굴림" charset="0"/>
              </a:defRPr>
            </a:lvl5pPr>
            <a:lvl6pPr marL="2514600" indent="-228600" fontAlgn="base" latinLnBrk="1">
              <a:spcBef>
                <a:spcPct val="0"/>
              </a:spcBef>
              <a:spcAft>
                <a:spcPct val="0"/>
              </a:spcAft>
              <a:defRPr kumimoji="1">
                <a:solidFill>
                  <a:schemeClr val="tx1"/>
                </a:solidFill>
                <a:latin typeface="굴림" charset="0"/>
                <a:ea typeface="굴림" charset="0"/>
                <a:cs typeface="굴림" charset="0"/>
              </a:defRPr>
            </a:lvl6pPr>
            <a:lvl7pPr marL="2971800" indent="-228600" fontAlgn="base" latinLnBrk="1">
              <a:spcBef>
                <a:spcPct val="0"/>
              </a:spcBef>
              <a:spcAft>
                <a:spcPct val="0"/>
              </a:spcAft>
              <a:defRPr kumimoji="1">
                <a:solidFill>
                  <a:schemeClr val="tx1"/>
                </a:solidFill>
                <a:latin typeface="굴림" charset="0"/>
                <a:ea typeface="굴림" charset="0"/>
                <a:cs typeface="굴림" charset="0"/>
              </a:defRPr>
            </a:lvl7pPr>
            <a:lvl8pPr marL="3429000" indent="-228600" fontAlgn="base" latinLnBrk="1">
              <a:spcBef>
                <a:spcPct val="0"/>
              </a:spcBef>
              <a:spcAft>
                <a:spcPct val="0"/>
              </a:spcAft>
              <a:defRPr kumimoji="1">
                <a:solidFill>
                  <a:schemeClr val="tx1"/>
                </a:solidFill>
                <a:latin typeface="굴림" charset="0"/>
                <a:ea typeface="굴림" charset="0"/>
                <a:cs typeface="굴림" charset="0"/>
              </a:defRPr>
            </a:lvl8pPr>
            <a:lvl9pPr marL="3886200" indent="-228600" fontAlgn="base" latinLnBrk="1">
              <a:spcBef>
                <a:spcPct val="0"/>
              </a:spcBef>
              <a:spcAft>
                <a:spcPct val="0"/>
              </a:spcAft>
              <a:defRPr kumimoji="1">
                <a:solidFill>
                  <a:schemeClr val="tx1"/>
                </a:solidFill>
                <a:latin typeface="굴림" charset="0"/>
                <a:ea typeface="굴림" charset="0"/>
                <a:cs typeface="굴림" charset="0"/>
              </a:defRPr>
            </a:lvl9pPr>
          </a:lstStyle>
          <a:p>
            <a:r>
              <a:rPr lang="en-US" altLang="ko-KR" sz="900" b="1" dirty="0">
                <a:latin typeface="Arial" charset="0"/>
              </a:rPr>
              <a:t>CD34</a:t>
            </a:r>
          </a:p>
        </p:txBody>
      </p:sp>
      <p:sp>
        <p:nvSpPr>
          <p:cNvPr id="18" name="Line 31"/>
          <p:cNvSpPr>
            <a:spLocks noChangeShapeType="1"/>
          </p:cNvSpPr>
          <p:nvPr/>
        </p:nvSpPr>
        <p:spPr bwMode="auto">
          <a:xfrm flipV="1">
            <a:off x="5946068" y="2127770"/>
            <a:ext cx="0" cy="609600"/>
          </a:xfrm>
          <a:prstGeom prst="line">
            <a:avLst/>
          </a:prstGeom>
          <a:noFill/>
          <a:ln w="9525">
            <a:solidFill>
              <a:schemeClr val="tx1"/>
            </a:solidFill>
            <a:round/>
            <a:headEnd/>
            <a:tailEnd type="triangle" w="med" len="med"/>
          </a:ln>
          <a:extLst>
            <a:ext uri="{909E8E84-426E-40dd-AFC4-6F175D3DCCD1}">
              <a14:hiddenFill xmlns:a14="http://schemas.microsoft.com/office/drawing/2010/main" xmlns="">
                <a:noFill/>
              </a14:hiddenFill>
            </a:ext>
          </a:extLst>
        </p:spPr>
        <p:txBody>
          <a:bodyPr/>
          <a:lstStyle/>
          <a:p>
            <a:endParaRPr lang="ja-JP" altLang="en-US"/>
          </a:p>
        </p:txBody>
      </p:sp>
      <p:sp>
        <p:nvSpPr>
          <p:cNvPr id="19" name="Text Box 32"/>
          <p:cNvSpPr txBox="1">
            <a:spLocks noChangeArrowheads="1"/>
          </p:cNvSpPr>
          <p:nvPr/>
        </p:nvSpPr>
        <p:spPr bwMode="auto">
          <a:xfrm rot="16200000">
            <a:off x="5515697" y="2393354"/>
            <a:ext cx="479744" cy="23083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defRPr kumimoji="1">
                <a:solidFill>
                  <a:schemeClr val="tx1"/>
                </a:solidFill>
                <a:latin typeface="굴림" charset="0"/>
                <a:ea typeface="굴림" charset="0"/>
                <a:cs typeface="굴림" charset="0"/>
              </a:defRPr>
            </a:lvl1pPr>
            <a:lvl2pPr marL="742950" indent="-285750">
              <a:defRPr kumimoji="1">
                <a:solidFill>
                  <a:schemeClr val="tx1"/>
                </a:solidFill>
                <a:latin typeface="굴림" charset="0"/>
                <a:ea typeface="굴림" charset="0"/>
                <a:cs typeface="굴림" charset="0"/>
              </a:defRPr>
            </a:lvl2pPr>
            <a:lvl3pPr marL="1143000" indent="-228600">
              <a:defRPr kumimoji="1">
                <a:solidFill>
                  <a:schemeClr val="tx1"/>
                </a:solidFill>
                <a:latin typeface="굴림" charset="0"/>
                <a:ea typeface="굴림" charset="0"/>
                <a:cs typeface="굴림" charset="0"/>
              </a:defRPr>
            </a:lvl3pPr>
            <a:lvl4pPr marL="1600200" indent="-228600">
              <a:defRPr kumimoji="1">
                <a:solidFill>
                  <a:schemeClr val="tx1"/>
                </a:solidFill>
                <a:latin typeface="굴림" charset="0"/>
                <a:ea typeface="굴림" charset="0"/>
                <a:cs typeface="굴림" charset="0"/>
              </a:defRPr>
            </a:lvl4pPr>
            <a:lvl5pPr marL="2057400" indent="-228600">
              <a:defRPr kumimoji="1">
                <a:solidFill>
                  <a:schemeClr val="tx1"/>
                </a:solidFill>
                <a:latin typeface="굴림" charset="0"/>
                <a:ea typeface="굴림" charset="0"/>
                <a:cs typeface="굴림" charset="0"/>
              </a:defRPr>
            </a:lvl5pPr>
            <a:lvl6pPr marL="2514600" indent="-228600" fontAlgn="base" latinLnBrk="1">
              <a:spcBef>
                <a:spcPct val="0"/>
              </a:spcBef>
              <a:spcAft>
                <a:spcPct val="0"/>
              </a:spcAft>
              <a:defRPr kumimoji="1">
                <a:solidFill>
                  <a:schemeClr val="tx1"/>
                </a:solidFill>
                <a:latin typeface="굴림" charset="0"/>
                <a:ea typeface="굴림" charset="0"/>
                <a:cs typeface="굴림" charset="0"/>
              </a:defRPr>
            </a:lvl6pPr>
            <a:lvl7pPr marL="2971800" indent="-228600" fontAlgn="base" latinLnBrk="1">
              <a:spcBef>
                <a:spcPct val="0"/>
              </a:spcBef>
              <a:spcAft>
                <a:spcPct val="0"/>
              </a:spcAft>
              <a:defRPr kumimoji="1">
                <a:solidFill>
                  <a:schemeClr val="tx1"/>
                </a:solidFill>
                <a:latin typeface="굴림" charset="0"/>
                <a:ea typeface="굴림" charset="0"/>
                <a:cs typeface="굴림" charset="0"/>
              </a:defRPr>
            </a:lvl7pPr>
            <a:lvl8pPr marL="3429000" indent="-228600" fontAlgn="base" latinLnBrk="1">
              <a:spcBef>
                <a:spcPct val="0"/>
              </a:spcBef>
              <a:spcAft>
                <a:spcPct val="0"/>
              </a:spcAft>
              <a:defRPr kumimoji="1">
                <a:solidFill>
                  <a:schemeClr val="tx1"/>
                </a:solidFill>
                <a:latin typeface="굴림" charset="0"/>
                <a:ea typeface="굴림" charset="0"/>
                <a:cs typeface="굴림" charset="0"/>
              </a:defRPr>
            </a:lvl8pPr>
            <a:lvl9pPr marL="3886200" indent="-228600" fontAlgn="base" latinLnBrk="1">
              <a:spcBef>
                <a:spcPct val="0"/>
              </a:spcBef>
              <a:spcAft>
                <a:spcPct val="0"/>
              </a:spcAft>
              <a:defRPr kumimoji="1">
                <a:solidFill>
                  <a:schemeClr val="tx1"/>
                </a:solidFill>
                <a:latin typeface="굴림" charset="0"/>
                <a:ea typeface="굴림" charset="0"/>
                <a:cs typeface="굴림" charset="0"/>
              </a:defRPr>
            </a:lvl9pPr>
          </a:lstStyle>
          <a:p>
            <a:r>
              <a:rPr lang="en-US" altLang="ko-KR" sz="900" b="1" dirty="0">
                <a:latin typeface="Arial" charset="0"/>
              </a:rPr>
              <a:t>CD90</a:t>
            </a:r>
          </a:p>
        </p:txBody>
      </p:sp>
      <p:pic>
        <p:nvPicPr>
          <p:cNvPr id="22" name="図 21"/>
          <p:cNvPicPr>
            <a:picLocks noChangeAspect="1"/>
          </p:cNvPicPr>
          <p:nvPr/>
        </p:nvPicPr>
        <p:blipFill rotWithShape="1">
          <a:blip r:embed="rId6"/>
          <a:srcRect l="8085"/>
          <a:stretch/>
        </p:blipFill>
        <p:spPr>
          <a:xfrm>
            <a:off x="2365189" y="3689176"/>
            <a:ext cx="4803592" cy="2289691"/>
          </a:xfrm>
          <a:prstGeom prst="rect">
            <a:avLst/>
          </a:prstGeom>
        </p:spPr>
      </p:pic>
      <p:sp>
        <p:nvSpPr>
          <p:cNvPr id="23" name="Text Box 71"/>
          <p:cNvSpPr txBox="1">
            <a:spLocks noChangeArrowheads="1"/>
          </p:cNvSpPr>
          <p:nvPr/>
        </p:nvSpPr>
        <p:spPr bwMode="auto">
          <a:xfrm>
            <a:off x="4485073" y="6112407"/>
            <a:ext cx="569387" cy="24622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kumimoji="1">
                <a:solidFill>
                  <a:schemeClr val="tx1"/>
                </a:solidFill>
                <a:latin typeface="굴림" charset="0"/>
                <a:ea typeface="굴림" charset="0"/>
                <a:cs typeface="굴림" charset="0"/>
              </a:defRPr>
            </a:lvl1pPr>
            <a:lvl2pPr marL="742950" indent="-285750" eaLnBrk="0" hangingPunct="0">
              <a:defRPr kumimoji="1">
                <a:solidFill>
                  <a:schemeClr val="tx1"/>
                </a:solidFill>
                <a:latin typeface="굴림" charset="0"/>
                <a:ea typeface="굴림" charset="0"/>
                <a:cs typeface="굴림" charset="0"/>
              </a:defRPr>
            </a:lvl2pPr>
            <a:lvl3pPr marL="1143000" indent="-228600" eaLnBrk="0" hangingPunct="0">
              <a:defRPr kumimoji="1">
                <a:solidFill>
                  <a:schemeClr val="tx1"/>
                </a:solidFill>
                <a:latin typeface="굴림" charset="0"/>
                <a:ea typeface="굴림" charset="0"/>
                <a:cs typeface="굴림" charset="0"/>
              </a:defRPr>
            </a:lvl3pPr>
            <a:lvl4pPr marL="1600200" indent="-228600" eaLnBrk="0" hangingPunct="0">
              <a:defRPr kumimoji="1">
                <a:solidFill>
                  <a:schemeClr val="tx1"/>
                </a:solidFill>
                <a:latin typeface="굴림" charset="0"/>
                <a:ea typeface="굴림" charset="0"/>
                <a:cs typeface="굴림" charset="0"/>
              </a:defRPr>
            </a:lvl4pPr>
            <a:lvl5pPr marL="2057400" indent="-228600" eaLnBrk="0" hangingPunct="0">
              <a:defRPr kumimoji="1">
                <a:solidFill>
                  <a:schemeClr val="tx1"/>
                </a:solidFill>
                <a:latin typeface="굴림" charset="0"/>
                <a:ea typeface="굴림" charset="0"/>
                <a:cs typeface="굴림" charset="0"/>
              </a:defRPr>
            </a:lvl5pPr>
            <a:lvl6pPr marL="2514600" indent="-228600" eaLnBrk="0" fontAlgn="base" latinLnBrk="1" hangingPunct="0">
              <a:spcBef>
                <a:spcPct val="0"/>
              </a:spcBef>
              <a:spcAft>
                <a:spcPct val="0"/>
              </a:spcAft>
              <a:defRPr kumimoji="1">
                <a:solidFill>
                  <a:schemeClr val="tx1"/>
                </a:solidFill>
                <a:latin typeface="굴림" charset="0"/>
                <a:ea typeface="굴림" charset="0"/>
                <a:cs typeface="굴림" charset="0"/>
              </a:defRPr>
            </a:lvl6pPr>
            <a:lvl7pPr marL="2971800" indent="-228600" eaLnBrk="0" fontAlgn="base" latinLnBrk="1" hangingPunct="0">
              <a:spcBef>
                <a:spcPct val="0"/>
              </a:spcBef>
              <a:spcAft>
                <a:spcPct val="0"/>
              </a:spcAft>
              <a:defRPr kumimoji="1">
                <a:solidFill>
                  <a:schemeClr val="tx1"/>
                </a:solidFill>
                <a:latin typeface="굴림" charset="0"/>
                <a:ea typeface="굴림" charset="0"/>
                <a:cs typeface="굴림" charset="0"/>
              </a:defRPr>
            </a:lvl7pPr>
            <a:lvl8pPr marL="3429000" indent="-228600" eaLnBrk="0" fontAlgn="base" latinLnBrk="1" hangingPunct="0">
              <a:spcBef>
                <a:spcPct val="0"/>
              </a:spcBef>
              <a:spcAft>
                <a:spcPct val="0"/>
              </a:spcAft>
              <a:defRPr kumimoji="1">
                <a:solidFill>
                  <a:schemeClr val="tx1"/>
                </a:solidFill>
                <a:latin typeface="굴림" charset="0"/>
                <a:ea typeface="굴림" charset="0"/>
                <a:cs typeface="굴림" charset="0"/>
              </a:defRPr>
            </a:lvl8pPr>
            <a:lvl9pPr marL="3886200" indent="-228600" eaLnBrk="0" fontAlgn="base" latinLnBrk="1" hangingPunct="0">
              <a:spcBef>
                <a:spcPct val="0"/>
              </a:spcBef>
              <a:spcAft>
                <a:spcPct val="0"/>
              </a:spcAft>
              <a:defRPr kumimoji="1">
                <a:solidFill>
                  <a:schemeClr val="tx1"/>
                </a:solidFill>
                <a:latin typeface="굴림" charset="0"/>
                <a:ea typeface="굴림" charset="0"/>
                <a:cs typeface="굴림" charset="0"/>
              </a:defRPr>
            </a:lvl9pPr>
          </a:lstStyle>
          <a:p>
            <a:pPr eaLnBrk="1" latinLnBrk="0" hangingPunct="1"/>
            <a:r>
              <a:rPr lang="en-US" altLang="ja-JP" sz="1000" b="1" dirty="0">
                <a:latin typeface="Arial" charset="0"/>
                <a:ea typeface="ＭＳ Ｐゴシック" charset="0"/>
                <a:cs typeface="ＭＳ Ｐゴシック" charset="0"/>
              </a:rPr>
              <a:t>DMSO</a:t>
            </a:r>
          </a:p>
        </p:txBody>
      </p:sp>
      <p:sp>
        <p:nvSpPr>
          <p:cNvPr id="24" name="Text Box 66"/>
          <p:cNvSpPr txBox="1">
            <a:spLocks noChangeArrowheads="1"/>
          </p:cNvSpPr>
          <p:nvPr/>
        </p:nvSpPr>
        <p:spPr bwMode="auto">
          <a:xfrm>
            <a:off x="3064795" y="5879044"/>
            <a:ext cx="362937" cy="24622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kumimoji="1">
                <a:solidFill>
                  <a:schemeClr val="tx1"/>
                </a:solidFill>
                <a:latin typeface="굴림" charset="0"/>
                <a:ea typeface="굴림" charset="0"/>
                <a:cs typeface="굴림" charset="0"/>
              </a:defRPr>
            </a:lvl1pPr>
            <a:lvl2pPr marL="742950" indent="-285750" eaLnBrk="0" hangingPunct="0">
              <a:defRPr kumimoji="1">
                <a:solidFill>
                  <a:schemeClr val="tx1"/>
                </a:solidFill>
                <a:latin typeface="굴림" charset="0"/>
                <a:ea typeface="굴림" charset="0"/>
                <a:cs typeface="굴림" charset="0"/>
              </a:defRPr>
            </a:lvl2pPr>
            <a:lvl3pPr marL="1143000" indent="-228600" eaLnBrk="0" hangingPunct="0">
              <a:defRPr kumimoji="1">
                <a:solidFill>
                  <a:schemeClr val="tx1"/>
                </a:solidFill>
                <a:latin typeface="굴림" charset="0"/>
                <a:ea typeface="굴림" charset="0"/>
                <a:cs typeface="굴림" charset="0"/>
              </a:defRPr>
            </a:lvl3pPr>
            <a:lvl4pPr marL="1600200" indent="-228600" eaLnBrk="0" hangingPunct="0">
              <a:defRPr kumimoji="1">
                <a:solidFill>
                  <a:schemeClr val="tx1"/>
                </a:solidFill>
                <a:latin typeface="굴림" charset="0"/>
                <a:ea typeface="굴림" charset="0"/>
                <a:cs typeface="굴림" charset="0"/>
              </a:defRPr>
            </a:lvl4pPr>
            <a:lvl5pPr marL="2057400" indent="-228600" eaLnBrk="0" hangingPunct="0">
              <a:defRPr kumimoji="1">
                <a:solidFill>
                  <a:schemeClr val="tx1"/>
                </a:solidFill>
                <a:latin typeface="굴림" charset="0"/>
                <a:ea typeface="굴림" charset="0"/>
                <a:cs typeface="굴림" charset="0"/>
              </a:defRPr>
            </a:lvl5pPr>
            <a:lvl6pPr marL="2514600" indent="-228600" eaLnBrk="0" fontAlgn="base" latinLnBrk="1" hangingPunct="0">
              <a:spcBef>
                <a:spcPct val="0"/>
              </a:spcBef>
              <a:spcAft>
                <a:spcPct val="0"/>
              </a:spcAft>
              <a:defRPr kumimoji="1">
                <a:solidFill>
                  <a:schemeClr val="tx1"/>
                </a:solidFill>
                <a:latin typeface="굴림" charset="0"/>
                <a:ea typeface="굴림" charset="0"/>
                <a:cs typeface="굴림" charset="0"/>
              </a:defRPr>
            </a:lvl6pPr>
            <a:lvl7pPr marL="2971800" indent="-228600" eaLnBrk="0" fontAlgn="base" latinLnBrk="1" hangingPunct="0">
              <a:spcBef>
                <a:spcPct val="0"/>
              </a:spcBef>
              <a:spcAft>
                <a:spcPct val="0"/>
              </a:spcAft>
              <a:defRPr kumimoji="1">
                <a:solidFill>
                  <a:schemeClr val="tx1"/>
                </a:solidFill>
                <a:latin typeface="굴림" charset="0"/>
                <a:ea typeface="굴림" charset="0"/>
                <a:cs typeface="굴림" charset="0"/>
              </a:defRPr>
            </a:lvl7pPr>
            <a:lvl8pPr marL="3429000" indent="-228600" eaLnBrk="0" fontAlgn="base" latinLnBrk="1" hangingPunct="0">
              <a:spcBef>
                <a:spcPct val="0"/>
              </a:spcBef>
              <a:spcAft>
                <a:spcPct val="0"/>
              </a:spcAft>
              <a:defRPr kumimoji="1">
                <a:solidFill>
                  <a:schemeClr val="tx1"/>
                </a:solidFill>
                <a:latin typeface="굴림" charset="0"/>
                <a:ea typeface="굴림" charset="0"/>
                <a:cs typeface="굴림" charset="0"/>
              </a:defRPr>
            </a:lvl8pPr>
            <a:lvl9pPr marL="3886200" indent="-228600" eaLnBrk="0" fontAlgn="base" latinLnBrk="1" hangingPunct="0">
              <a:spcBef>
                <a:spcPct val="0"/>
              </a:spcBef>
              <a:spcAft>
                <a:spcPct val="0"/>
              </a:spcAft>
              <a:defRPr kumimoji="1">
                <a:solidFill>
                  <a:schemeClr val="tx1"/>
                </a:solidFill>
                <a:latin typeface="굴림" charset="0"/>
                <a:ea typeface="굴림" charset="0"/>
                <a:cs typeface="굴림" charset="0"/>
              </a:defRPr>
            </a:lvl9pPr>
          </a:lstStyle>
          <a:p>
            <a:pPr eaLnBrk="1" latinLnBrk="0" hangingPunct="1"/>
            <a:r>
              <a:rPr lang="en-US" altLang="ja-JP" sz="1000" b="1" dirty="0">
                <a:latin typeface="Arial" charset="0"/>
                <a:ea typeface="ＭＳ Ｐゴシック" charset="0"/>
                <a:cs typeface="ＭＳ Ｐゴシック" charset="0"/>
              </a:rPr>
              <a:t>0.2</a:t>
            </a:r>
          </a:p>
        </p:txBody>
      </p:sp>
      <p:sp>
        <p:nvSpPr>
          <p:cNvPr id="25" name="Text Box 67"/>
          <p:cNvSpPr txBox="1">
            <a:spLocks noChangeArrowheads="1"/>
          </p:cNvSpPr>
          <p:nvPr/>
        </p:nvSpPr>
        <p:spPr bwMode="auto">
          <a:xfrm>
            <a:off x="3838634" y="5879044"/>
            <a:ext cx="362937" cy="24622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kumimoji="1">
                <a:solidFill>
                  <a:schemeClr val="tx1"/>
                </a:solidFill>
                <a:latin typeface="굴림" charset="0"/>
                <a:ea typeface="굴림" charset="0"/>
                <a:cs typeface="굴림" charset="0"/>
              </a:defRPr>
            </a:lvl1pPr>
            <a:lvl2pPr marL="742950" indent="-285750" eaLnBrk="0" hangingPunct="0">
              <a:defRPr kumimoji="1">
                <a:solidFill>
                  <a:schemeClr val="tx1"/>
                </a:solidFill>
                <a:latin typeface="굴림" charset="0"/>
                <a:ea typeface="굴림" charset="0"/>
                <a:cs typeface="굴림" charset="0"/>
              </a:defRPr>
            </a:lvl2pPr>
            <a:lvl3pPr marL="1143000" indent="-228600" eaLnBrk="0" hangingPunct="0">
              <a:defRPr kumimoji="1">
                <a:solidFill>
                  <a:schemeClr val="tx1"/>
                </a:solidFill>
                <a:latin typeface="굴림" charset="0"/>
                <a:ea typeface="굴림" charset="0"/>
                <a:cs typeface="굴림" charset="0"/>
              </a:defRPr>
            </a:lvl3pPr>
            <a:lvl4pPr marL="1600200" indent="-228600" eaLnBrk="0" hangingPunct="0">
              <a:defRPr kumimoji="1">
                <a:solidFill>
                  <a:schemeClr val="tx1"/>
                </a:solidFill>
                <a:latin typeface="굴림" charset="0"/>
                <a:ea typeface="굴림" charset="0"/>
                <a:cs typeface="굴림" charset="0"/>
              </a:defRPr>
            </a:lvl4pPr>
            <a:lvl5pPr marL="2057400" indent="-228600" eaLnBrk="0" hangingPunct="0">
              <a:defRPr kumimoji="1">
                <a:solidFill>
                  <a:schemeClr val="tx1"/>
                </a:solidFill>
                <a:latin typeface="굴림" charset="0"/>
                <a:ea typeface="굴림" charset="0"/>
                <a:cs typeface="굴림" charset="0"/>
              </a:defRPr>
            </a:lvl5pPr>
            <a:lvl6pPr marL="2514600" indent="-228600" eaLnBrk="0" fontAlgn="base" latinLnBrk="1" hangingPunct="0">
              <a:spcBef>
                <a:spcPct val="0"/>
              </a:spcBef>
              <a:spcAft>
                <a:spcPct val="0"/>
              </a:spcAft>
              <a:defRPr kumimoji="1">
                <a:solidFill>
                  <a:schemeClr val="tx1"/>
                </a:solidFill>
                <a:latin typeface="굴림" charset="0"/>
                <a:ea typeface="굴림" charset="0"/>
                <a:cs typeface="굴림" charset="0"/>
              </a:defRPr>
            </a:lvl6pPr>
            <a:lvl7pPr marL="2971800" indent="-228600" eaLnBrk="0" fontAlgn="base" latinLnBrk="1" hangingPunct="0">
              <a:spcBef>
                <a:spcPct val="0"/>
              </a:spcBef>
              <a:spcAft>
                <a:spcPct val="0"/>
              </a:spcAft>
              <a:defRPr kumimoji="1">
                <a:solidFill>
                  <a:schemeClr val="tx1"/>
                </a:solidFill>
                <a:latin typeface="굴림" charset="0"/>
                <a:ea typeface="굴림" charset="0"/>
                <a:cs typeface="굴림" charset="0"/>
              </a:defRPr>
            </a:lvl7pPr>
            <a:lvl8pPr marL="3429000" indent="-228600" eaLnBrk="0" fontAlgn="base" latinLnBrk="1" hangingPunct="0">
              <a:spcBef>
                <a:spcPct val="0"/>
              </a:spcBef>
              <a:spcAft>
                <a:spcPct val="0"/>
              </a:spcAft>
              <a:defRPr kumimoji="1">
                <a:solidFill>
                  <a:schemeClr val="tx1"/>
                </a:solidFill>
                <a:latin typeface="굴림" charset="0"/>
                <a:ea typeface="굴림" charset="0"/>
                <a:cs typeface="굴림" charset="0"/>
              </a:defRPr>
            </a:lvl8pPr>
            <a:lvl9pPr marL="3886200" indent="-228600" eaLnBrk="0" fontAlgn="base" latinLnBrk="1" hangingPunct="0">
              <a:spcBef>
                <a:spcPct val="0"/>
              </a:spcBef>
              <a:spcAft>
                <a:spcPct val="0"/>
              </a:spcAft>
              <a:defRPr kumimoji="1">
                <a:solidFill>
                  <a:schemeClr val="tx1"/>
                </a:solidFill>
                <a:latin typeface="굴림" charset="0"/>
                <a:ea typeface="굴림" charset="0"/>
                <a:cs typeface="굴림" charset="0"/>
              </a:defRPr>
            </a:lvl9pPr>
          </a:lstStyle>
          <a:p>
            <a:pPr eaLnBrk="1" latinLnBrk="0" hangingPunct="1"/>
            <a:r>
              <a:rPr lang="en-US" altLang="ja-JP" sz="1000" b="1" dirty="0">
                <a:latin typeface="Arial" charset="0"/>
                <a:ea typeface="ＭＳ Ｐゴシック" charset="0"/>
                <a:cs typeface="ＭＳ Ｐゴシック" charset="0"/>
              </a:rPr>
              <a:t>1.0</a:t>
            </a:r>
          </a:p>
        </p:txBody>
      </p:sp>
      <p:sp>
        <p:nvSpPr>
          <p:cNvPr id="26" name="Text Box 77"/>
          <p:cNvSpPr txBox="1">
            <a:spLocks noChangeArrowheads="1"/>
          </p:cNvSpPr>
          <p:nvPr/>
        </p:nvSpPr>
        <p:spPr bwMode="auto">
          <a:xfrm>
            <a:off x="2089746" y="5869519"/>
            <a:ext cx="531587" cy="24622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kumimoji="1">
                <a:solidFill>
                  <a:schemeClr val="tx1"/>
                </a:solidFill>
                <a:latin typeface="굴림" charset="0"/>
                <a:ea typeface="굴림" charset="0"/>
                <a:cs typeface="굴림" charset="0"/>
              </a:defRPr>
            </a:lvl1pPr>
            <a:lvl2pPr marL="742950" indent="-285750" eaLnBrk="0" hangingPunct="0">
              <a:defRPr kumimoji="1">
                <a:solidFill>
                  <a:schemeClr val="tx1"/>
                </a:solidFill>
                <a:latin typeface="굴림" charset="0"/>
                <a:ea typeface="굴림" charset="0"/>
                <a:cs typeface="굴림" charset="0"/>
              </a:defRPr>
            </a:lvl2pPr>
            <a:lvl3pPr marL="1143000" indent="-228600" eaLnBrk="0" hangingPunct="0">
              <a:defRPr kumimoji="1">
                <a:solidFill>
                  <a:schemeClr val="tx1"/>
                </a:solidFill>
                <a:latin typeface="굴림" charset="0"/>
                <a:ea typeface="굴림" charset="0"/>
                <a:cs typeface="굴림" charset="0"/>
              </a:defRPr>
            </a:lvl3pPr>
            <a:lvl4pPr marL="1600200" indent="-228600" eaLnBrk="0" hangingPunct="0">
              <a:defRPr kumimoji="1">
                <a:solidFill>
                  <a:schemeClr val="tx1"/>
                </a:solidFill>
                <a:latin typeface="굴림" charset="0"/>
                <a:ea typeface="굴림" charset="0"/>
                <a:cs typeface="굴림" charset="0"/>
              </a:defRPr>
            </a:lvl4pPr>
            <a:lvl5pPr marL="2057400" indent="-228600" eaLnBrk="0" hangingPunct="0">
              <a:defRPr kumimoji="1">
                <a:solidFill>
                  <a:schemeClr val="tx1"/>
                </a:solidFill>
                <a:latin typeface="굴림" charset="0"/>
                <a:ea typeface="굴림" charset="0"/>
                <a:cs typeface="굴림" charset="0"/>
              </a:defRPr>
            </a:lvl5pPr>
            <a:lvl6pPr marL="2514600" indent="-228600" eaLnBrk="0" fontAlgn="base" latinLnBrk="1" hangingPunct="0">
              <a:spcBef>
                <a:spcPct val="0"/>
              </a:spcBef>
              <a:spcAft>
                <a:spcPct val="0"/>
              </a:spcAft>
              <a:defRPr kumimoji="1">
                <a:solidFill>
                  <a:schemeClr val="tx1"/>
                </a:solidFill>
                <a:latin typeface="굴림" charset="0"/>
                <a:ea typeface="굴림" charset="0"/>
                <a:cs typeface="굴림" charset="0"/>
              </a:defRPr>
            </a:lvl6pPr>
            <a:lvl7pPr marL="2971800" indent="-228600" eaLnBrk="0" fontAlgn="base" latinLnBrk="1" hangingPunct="0">
              <a:spcBef>
                <a:spcPct val="0"/>
              </a:spcBef>
              <a:spcAft>
                <a:spcPct val="0"/>
              </a:spcAft>
              <a:defRPr kumimoji="1">
                <a:solidFill>
                  <a:schemeClr val="tx1"/>
                </a:solidFill>
                <a:latin typeface="굴림" charset="0"/>
                <a:ea typeface="굴림" charset="0"/>
                <a:cs typeface="굴림" charset="0"/>
              </a:defRPr>
            </a:lvl7pPr>
            <a:lvl8pPr marL="3429000" indent="-228600" eaLnBrk="0" fontAlgn="base" latinLnBrk="1" hangingPunct="0">
              <a:spcBef>
                <a:spcPct val="0"/>
              </a:spcBef>
              <a:spcAft>
                <a:spcPct val="0"/>
              </a:spcAft>
              <a:defRPr kumimoji="1">
                <a:solidFill>
                  <a:schemeClr val="tx1"/>
                </a:solidFill>
                <a:latin typeface="굴림" charset="0"/>
                <a:ea typeface="굴림" charset="0"/>
                <a:cs typeface="굴림" charset="0"/>
              </a:defRPr>
            </a:lvl8pPr>
            <a:lvl9pPr marL="3886200" indent="-228600" eaLnBrk="0" fontAlgn="base" latinLnBrk="1" hangingPunct="0">
              <a:spcBef>
                <a:spcPct val="0"/>
              </a:spcBef>
              <a:spcAft>
                <a:spcPct val="0"/>
              </a:spcAft>
              <a:defRPr kumimoji="1">
                <a:solidFill>
                  <a:schemeClr val="tx1"/>
                </a:solidFill>
                <a:latin typeface="굴림" charset="0"/>
                <a:ea typeface="굴림" charset="0"/>
                <a:cs typeface="굴림" charset="0"/>
              </a:defRPr>
            </a:lvl9pPr>
          </a:lstStyle>
          <a:p>
            <a:pPr eaLnBrk="1" latinLnBrk="0" hangingPunct="1"/>
            <a:r>
              <a:rPr lang="en-US" altLang="ja-JP" sz="1000" b="1">
                <a:latin typeface="Arial" charset="0"/>
                <a:ea typeface="ＭＳ Ｐゴシック" charset="0"/>
                <a:cs typeface="ＭＳ Ｐゴシック" charset="0"/>
              </a:rPr>
              <a:t>(x10</a:t>
            </a:r>
            <a:r>
              <a:rPr lang="en-US" altLang="ja-JP" sz="1000" b="1" baseline="30000">
                <a:latin typeface="Arial" charset="0"/>
                <a:ea typeface="ＭＳ Ｐゴシック" charset="0"/>
                <a:cs typeface="ＭＳ Ｐゴシック" charset="0"/>
              </a:rPr>
              <a:t>5</a:t>
            </a:r>
            <a:r>
              <a:rPr lang="en-US" altLang="ja-JP" sz="1000" b="1">
                <a:latin typeface="Arial" charset="0"/>
                <a:ea typeface="ＭＳ Ｐゴシック" charset="0"/>
                <a:cs typeface="ＭＳ Ｐゴシック" charset="0"/>
              </a:rPr>
              <a:t>)</a:t>
            </a:r>
          </a:p>
        </p:txBody>
      </p:sp>
      <p:sp>
        <p:nvSpPr>
          <p:cNvPr id="27" name="Text Box 73"/>
          <p:cNvSpPr txBox="1">
            <a:spLocks noChangeArrowheads="1"/>
          </p:cNvSpPr>
          <p:nvPr/>
        </p:nvSpPr>
        <p:spPr bwMode="auto">
          <a:xfrm>
            <a:off x="4584691" y="5890157"/>
            <a:ext cx="362937" cy="24622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kumimoji="1">
                <a:solidFill>
                  <a:schemeClr val="tx1"/>
                </a:solidFill>
                <a:latin typeface="굴림" charset="0"/>
                <a:ea typeface="굴림" charset="0"/>
                <a:cs typeface="굴림" charset="0"/>
              </a:defRPr>
            </a:lvl1pPr>
            <a:lvl2pPr marL="742950" indent="-285750" eaLnBrk="0" hangingPunct="0">
              <a:defRPr kumimoji="1">
                <a:solidFill>
                  <a:schemeClr val="tx1"/>
                </a:solidFill>
                <a:latin typeface="굴림" charset="0"/>
                <a:ea typeface="굴림" charset="0"/>
                <a:cs typeface="굴림" charset="0"/>
              </a:defRPr>
            </a:lvl2pPr>
            <a:lvl3pPr marL="1143000" indent="-228600" eaLnBrk="0" hangingPunct="0">
              <a:defRPr kumimoji="1">
                <a:solidFill>
                  <a:schemeClr val="tx1"/>
                </a:solidFill>
                <a:latin typeface="굴림" charset="0"/>
                <a:ea typeface="굴림" charset="0"/>
                <a:cs typeface="굴림" charset="0"/>
              </a:defRPr>
            </a:lvl3pPr>
            <a:lvl4pPr marL="1600200" indent="-228600" eaLnBrk="0" hangingPunct="0">
              <a:defRPr kumimoji="1">
                <a:solidFill>
                  <a:schemeClr val="tx1"/>
                </a:solidFill>
                <a:latin typeface="굴림" charset="0"/>
                <a:ea typeface="굴림" charset="0"/>
                <a:cs typeface="굴림" charset="0"/>
              </a:defRPr>
            </a:lvl4pPr>
            <a:lvl5pPr marL="2057400" indent="-228600" eaLnBrk="0" hangingPunct="0">
              <a:defRPr kumimoji="1">
                <a:solidFill>
                  <a:schemeClr val="tx1"/>
                </a:solidFill>
                <a:latin typeface="굴림" charset="0"/>
                <a:ea typeface="굴림" charset="0"/>
                <a:cs typeface="굴림" charset="0"/>
              </a:defRPr>
            </a:lvl5pPr>
            <a:lvl6pPr marL="2514600" indent="-228600" eaLnBrk="0" fontAlgn="base" latinLnBrk="1" hangingPunct="0">
              <a:spcBef>
                <a:spcPct val="0"/>
              </a:spcBef>
              <a:spcAft>
                <a:spcPct val="0"/>
              </a:spcAft>
              <a:defRPr kumimoji="1">
                <a:solidFill>
                  <a:schemeClr val="tx1"/>
                </a:solidFill>
                <a:latin typeface="굴림" charset="0"/>
                <a:ea typeface="굴림" charset="0"/>
                <a:cs typeface="굴림" charset="0"/>
              </a:defRPr>
            </a:lvl6pPr>
            <a:lvl7pPr marL="2971800" indent="-228600" eaLnBrk="0" fontAlgn="base" latinLnBrk="1" hangingPunct="0">
              <a:spcBef>
                <a:spcPct val="0"/>
              </a:spcBef>
              <a:spcAft>
                <a:spcPct val="0"/>
              </a:spcAft>
              <a:defRPr kumimoji="1">
                <a:solidFill>
                  <a:schemeClr val="tx1"/>
                </a:solidFill>
                <a:latin typeface="굴림" charset="0"/>
                <a:ea typeface="굴림" charset="0"/>
                <a:cs typeface="굴림" charset="0"/>
              </a:defRPr>
            </a:lvl7pPr>
            <a:lvl8pPr marL="3429000" indent="-228600" eaLnBrk="0" fontAlgn="base" latinLnBrk="1" hangingPunct="0">
              <a:spcBef>
                <a:spcPct val="0"/>
              </a:spcBef>
              <a:spcAft>
                <a:spcPct val="0"/>
              </a:spcAft>
              <a:defRPr kumimoji="1">
                <a:solidFill>
                  <a:schemeClr val="tx1"/>
                </a:solidFill>
                <a:latin typeface="굴림" charset="0"/>
                <a:ea typeface="굴림" charset="0"/>
                <a:cs typeface="굴림" charset="0"/>
              </a:defRPr>
            </a:lvl8pPr>
            <a:lvl9pPr marL="3886200" indent="-228600" eaLnBrk="0" fontAlgn="base" latinLnBrk="1" hangingPunct="0">
              <a:spcBef>
                <a:spcPct val="0"/>
              </a:spcBef>
              <a:spcAft>
                <a:spcPct val="0"/>
              </a:spcAft>
              <a:defRPr kumimoji="1">
                <a:solidFill>
                  <a:schemeClr val="tx1"/>
                </a:solidFill>
                <a:latin typeface="굴림" charset="0"/>
                <a:ea typeface="굴림" charset="0"/>
                <a:cs typeface="굴림" charset="0"/>
              </a:defRPr>
            </a:lvl9pPr>
          </a:lstStyle>
          <a:p>
            <a:pPr eaLnBrk="1" latinLnBrk="0" hangingPunct="1"/>
            <a:r>
              <a:rPr lang="en-US" altLang="ja-JP" sz="1000" b="1" dirty="0">
                <a:latin typeface="Arial" charset="0"/>
                <a:ea typeface="ＭＳ Ｐゴシック" charset="0"/>
                <a:cs typeface="ＭＳ Ｐゴシック" charset="0"/>
              </a:rPr>
              <a:t>2.0</a:t>
            </a:r>
            <a:endParaRPr lang="en-US" altLang="ja-JP" sz="1000" b="1" baseline="30000" dirty="0">
              <a:latin typeface="Arial" charset="0"/>
              <a:ea typeface="ＭＳ Ｐゴシック" charset="0"/>
              <a:cs typeface="ＭＳ Ｐゴシック" charset="0"/>
            </a:endParaRPr>
          </a:p>
        </p:txBody>
      </p:sp>
      <p:sp>
        <p:nvSpPr>
          <p:cNvPr id="28" name="Text Box 72"/>
          <p:cNvSpPr txBox="1">
            <a:spLocks noChangeArrowheads="1"/>
          </p:cNvSpPr>
          <p:nvPr/>
        </p:nvSpPr>
        <p:spPr bwMode="auto">
          <a:xfrm>
            <a:off x="3220523" y="6336244"/>
            <a:ext cx="612279" cy="24622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kumimoji="1">
                <a:solidFill>
                  <a:schemeClr val="tx1"/>
                </a:solidFill>
                <a:latin typeface="굴림" charset="0"/>
                <a:ea typeface="굴림" charset="0"/>
                <a:cs typeface="굴림" charset="0"/>
              </a:defRPr>
            </a:lvl1pPr>
            <a:lvl2pPr marL="742950" indent="-285750" eaLnBrk="0" hangingPunct="0">
              <a:defRPr kumimoji="1">
                <a:solidFill>
                  <a:schemeClr val="tx1"/>
                </a:solidFill>
                <a:latin typeface="굴림" charset="0"/>
                <a:ea typeface="굴림" charset="0"/>
                <a:cs typeface="굴림" charset="0"/>
              </a:defRPr>
            </a:lvl2pPr>
            <a:lvl3pPr marL="1143000" indent="-228600" eaLnBrk="0" hangingPunct="0">
              <a:defRPr kumimoji="1">
                <a:solidFill>
                  <a:schemeClr val="tx1"/>
                </a:solidFill>
                <a:latin typeface="굴림" charset="0"/>
                <a:ea typeface="굴림" charset="0"/>
                <a:cs typeface="굴림" charset="0"/>
              </a:defRPr>
            </a:lvl3pPr>
            <a:lvl4pPr marL="1600200" indent="-228600" eaLnBrk="0" hangingPunct="0">
              <a:defRPr kumimoji="1">
                <a:solidFill>
                  <a:schemeClr val="tx1"/>
                </a:solidFill>
                <a:latin typeface="굴림" charset="0"/>
                <a:ea typeface="굴림" charset="0"/>
                <a:cs typeface="굴림" charset="0"/>
              </a:defRPr>
            </a:lvl4pPr>
            <a:lvl5pPr marL="2057400" indent="-228600" eaLnBrk="0" hangingPunct="0">
              <a:defRPr kumimoji="1">
                <a:solidFill>
                  <a:schemeClr val="tx1"/>
                </a:solidFill>
                <a:latin typeface="굴림" charset="0"/>
                <a:ea typeface="굴림" charset="0"/>
                <a:cs typeface="굴림" charset="0"/>
              </a:defRPr>
            </a:lvl5pPr>
            <a:lvl6pPr marL="2514600" indent="-228600" eaLnBrk="0" fontAlgn="base" latinLnBrk="1" hangingPunct="0">
              <a:spcBef>
                <a:spcPct val="0"/>
              </a:spcBef>
              <a:spcAft>
                <a:spcPct val="0"/>
              </a:spcAft>
              <a:defRPr kumimoji="1">
                <a:solidFill>
                  <a:schemeClr val="tx1"/>
                </a:solidFill>
                <a:latin typeface="굴림" charset="0"/>
                <a:ea typeface="굴림" charset="0"/>
                <a:cs typeface="굴림" charset="0"/>
              </a:defRPr>
            </a:lvl6pPr>
            <a:lvl7pPr marL="2971800" indent="-228600" eaLnBrk="0" fontAlgn="base" latinLnBrk="1" hangingPunct="0">
              <a:spcBef>
                <a:spcPct val="0"/>
              </a:spcBef>
              <a:spcAft>
                <a:spcPct val="0"/>
              </a:spcAft>
              <a:defRPr kumimoji="1">
                <a:solidFill>
                  <a:schemeClr val="tx1"/>
                </a:solidFill>
                <a:latin typeface="굴림" charset="0"/>
                <a:ea typeface="굴림" charset="0"/>
                <a:cs typeface="굴림" charset="0"/>
              </a:defRPr>
            </a:lvl7pPr>
            <a:lvl8pPr marL="3429000" indent="-228600" eaLnBrk="0" fontAlgn="base" latinLnBrk="1" hangingPunct="0">
              <a:spcBef>
                <a:spcPct val="0"/>
              </a:spcBef>
              <a:spcAft>
                <a:spcPct val="0"/>
              </a:spcAft>
              <a:defRPr kumimoji="1">
                <a:solidFill>
                  <a:schemeClr val="tx1"/>
                </a:solidFill>
                <a:latin typeface="굴림" charset="0"/>
                <a:ea typeface="굴림" charset="0"/>
                <a:cs typeface="굴림" charset="0"/>
              </a:defRPr>
            </a:lvl8pPr>
            <a:lvl9pPr marL="3886200" indent="-228600" eaLnBrk="0" fontAlgn="base" latinLnBrk="1" hangingPunct="0">
              <a:spcBef>
                <a:spcPct val="0"/>
              </a:spcBef>
              <a:spcAft>
                <a:spcPct val="0"/>
              </a:spcAft>
              <a:defRPr kumimoji="1">
                <a:solidFill>
                  <a:schemeClr val="tx1"/>
                </a:solidFill>
                <a:latin typeface="굴림" charset="0"/>
                <a:ea typeface="굴림" charset="0"/>
                <a:cs typeface="굴림" charset="0"/>
              </a:defRPr>
            </a:lvl9pPr>
          </a:lstStyle>
          <a:p>
            <a:pPr eaLnBrk="1" latinLnBrk="0" hangingPunct="1"/>
            <a:r>
              <a:rPr lang="en-US" altLang="ja-JP" sz="1000" b="1">
                <a:latin typeface="Arial" charset="0"/>
                <a:ea typeface="ＭＳ Ｐゴシック" charset="0"/>
                <a:cs typeface="ＭＳ Ｐゴシック" charset="0"/>
              </a:rPr>
              <a:t>(Day 0)</a:t>
            </a:r>
          </a:p>
        </p:txBody>
      </p:sp>
      <p:sp>
        <p:nvSpPr>
          <p:cNvPr id="29" name="Text Box 71"/>
          <p:cNvSpPr txBox="1">
            <a:spLocks noChangeArrowheads="1"/>
          </p:cNvSpPr>
          <p:nvPr/>
        </p:nvSpPr>
        <p:spPr bwMode="auto">
          <a:xfrm>
            <a:off x="3112133" y="6112407"/>
            <a:ext cx="875961" cy="24622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kumimoji="1">
                <a:solidFill>
                  <a:schemeClr val="tx1"/>
                </a:solidFill>
                <a:latin typeface="굴림" charset="0"/>
                <a:ea typeface="굴림" charset="0"/>
                <a:cs typeface="굴림" charset="0"/>
              </a:defRPr>
            </a:lvl1pPr>
            <a:lvl2pPr marL="742950" indent="-285750" eaLnBrk="0" hangingPunct="0">
              <a:defRPr kumimoji="1">
                <a:solidFill>
                  <a:schemeClr val="tx1"/>
                </a:solidFill>
                <a:latin typeface="굴림" charset="0"/>
                <a:ea typeface="굴림" charset="0"/>
                <a:cs typeface="굴림" charset="0"/>
              </a:defRPr>
            </a:lvl2pPr>
            <a:lvl3pPr marL="1143000" indent="-228600" eaLnBrk="0" hangingPunct="0">
              <a:defRPr kumimoji="1">
                <a:solidFill>
                  <a:schemeClr val="tx1"/>
                </a:solidFill>
                <a:latin typeface="굴림" charset="0"/>
                <a:ea typeface="굴림" charset="0"/>
                <a:cs typeface="굴림" charset="0"/>
              </a:defRPr>
            </a:lvl3pPr>
            <a:lvl4pPr marL="1600200" indent="-228600" eaLnBrk="0" hangingPunct="0">
              <a:defRPr kumimoji="1">
                <a:solidFill>
                  <a:schemeClr val="tx1"/>
                </a:solidFill>
                <a:latin typeface="굴림" charset="0"/>
                <a:ea typeface="굴림" charset="0"/>
                <a:cs typeface="굴림" charset="0"/>
              </a:defRPr>
            </a:lvl4pPr>
            <a:lvl5pPr marL="2057400" indent="-228600" eaLnBrk="0" hangingPunct="0">
              <a:defRPr kumimoji="1">
                <a:solidFill>
                  <a:schemeClr val="tx1"/>
                </a:solidFill>
                <a:latin typeface="굴림" charset="0"/>
                <a:ea typeface="굴림" charset="0"/>
                <a:cs typeface="굴림" charset="0"/>
              </a:defRPr>
            </a:lvl5pPr>
            <a:lvl6pPr marL="2514600" indent="-228600" eaLnBrk="0" fontAlgn="base" latinLnBrk="1" hangingPunct="0">
              <a:spcBef>
                <a:spcPct val="0"/>
              </a:spcBef>
              <a:spcAft>
                <a:spcPct val="0"/>
              </a:spcAft>
              <a:defRPr kumimoji="1">
                <a:solidFill>
                  <a:schemeClr val="tx1"/>
                </a:solidFill>
                <a:latin typeface="굴림" charset="0"/>
                <a:ea typeface="굴림" charset="0"/>
                <a:cs typeface="굴림" charset="0"/>
              </a:defRPr>
            </a:lvl6pPr>
            <a:lvl7pPr marL="2971800" indent="-228600" eaLnBrk="0" fontAlgn="base" latinLnBrk="1" hangingPunct="0">
              <a:spcBef>
                <a:spcPct val="0"/>
              </a:spcBef>
              <a:spcAft>
                <a:spcPct val="0"/>
              </a:spcAft>
              <a:defRPr kumimoji="1">
                <a:solidFill>
                  <a:schemeClr val="tx1"/>
                </a:solidFill>
                <a:latin typeface="굴림" charset="0"/>
                <a:ea typeface="굴림" charset="0"/>
                <a:cs typeface="굴림" charset="0"/>
              </a:defRPr>
            </a:lvl7pPr>
            <a:lvl8pPr marL="3429000" indent="-228600" eaLnBrk="0" fontAlgn="base" latinLnBrk="1" hangingPunct="0">
              <a:spcBef>
                <a:spcPct val="0"/>
              </a:spcBef>
              <a:spcAft>
                <a:spcPct val="0"/>
              </a:spcAft>
              <a:defRPr kumimoji="1">
                <a:solidFill>
                  <a:schemeClr val="tx1"/>
                </a:solidFill>
                <a:latin typeface="굴림" charset="0"/>
                <a:ea typeface="굴림" charset="0"/>
                <a:cs typeface="굴림" charset="0"/>
              </a:defRPr>
            </a:lvl8pPr>
            <a:lvl9pPr marL="3886200" indent="-228600" eaLnBrk="0" fontAlgn="base" latinLnBrk="1" hangingPunct="0">
              <a:spcBef>
                <a:spcPct val="0"/>
              </a:spcBef>
              <a:spcAft>
                <a:spcPct val="0"/>
              </a:spcAft>
              <a:defRPr kumimoji="1">
                <a:solidFill>
                  <a:schemeClr val="tx1"/>
                </a:solidFill>
                <a:latin typeface="굴림" charset="0"/>
                <a:ea typeface="굴림" charset="0"/>
                <a:cs typeface="굴림" charset="0"/>
              </a:defRPr>
            </a:lvl9pPr>
          </a:lstStyle>
          <a:p>
            <a:pPr eaLnBrk="1" latinLnBrk="0" hangingPunct="1"/>
            <a:r>
              <a:rPr lang="en-US" altLang="ja-JP" sz="1000" b="1" dirty="0">
                <a:latin typeface="Arial" charset="0"/>
                <a:ea typeface="ＭＳ Ｐゴシック" charset="0"/>
                <a:cs typeface="ＭＳ Ｐゴシック" charset="0"/>
              </a:rPr>
              <a:t>primary CB</a:t>
            </a:r>
          </a:p>
        </p:txBody>
      </p:sp>
      <p:sp>
        <p:nvSpPr>
          <p:cNvPr id="30" name="Text Box 72"/>
          <p:cNvSpPr txBox="1">
            <a:spLocks noChangeArrowheads="1"/>
          </p:cNvSpPr>
          <p:nvPr/>
        </p:nvSpPr>
        <p:spPr bwMode="auto">
          <a:xfrm>
            <a:off x="4874773" y="6320369"/>
            <a:ext cx="1153794" cy="24622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kumimoji="1">
                <a:solidFill>
                  <a:schemeClr val="tx1"/>
                </a:solidFill>
                <a:latin typeface="굴림" charset="0"/>
                <a:ea typeface="굴림" charset="0"/>
                <a:cs typeface="굴림" charset="0"/>
              </a:defRPr>
            </a:lvl1pPr>
            <a:lvl2pPr marL="742950" indent="-285750" eaLnBrk="0" hangingPunct="0">
              <a:defRPr kumimoji="1">
                <a:solidFill>
                  <a:schemeClr val="tx1"/>
                </a:solidFill>
                <a:latin typeface="굴림" charset="0"/>
                <a:ea typeface="굴림" charset="0"/>
                <a:cs typeface="굴림" charset="0"/>
              </a:defRPr>
            </a:lvl2pPr>
            <a:lvl3pPr marL="1143000" indent="-228600" eaLnBrk="0" hangingPunct="0">
              <a:defRPr kumimoji="1">
                <a:solidFill>
                  <a:schemeClr val="tx1"/>
                </a:solidFill>
                <a:latin typeface="굴림" charset="0"/>
                <a:ea typeface="굴림" charset="0"/>
                <a:cs typeface="굴림" charset="0"/>
              </a:defRPr>
            </a:lvl3pPr>
            <a:lvl4pPr marL="1600200" indent="-228600" eaLnBrk="0" hangingPunct="0">
              <a:defRPr kumimoji="1">
                <a:solidFill>
                  <a:schemeClr val="tx1"/>
                </a:solidFill>
                <a:latin typeface="굴림" charset="0"/>
                <a:ea typeface="굴림" charset="0"/>
                <a:cs typeface="굴림" charset="0"/>
              </a:defRPr>
            </a:lvl4pPr>
            <a:lvl5pPr marL="2057400" indent="-228600" eaLnBrk="0" hangingPunct="0">
              <a:defRPr kumimoji="1">
                <a:solidFill>
                  <a:schemeClr val="tx1"/>
                </a:solidFill>
                <a:latin typeface="굴림" charset="0"/>
                <a:ea typeface="굴림" charset="0"/>
                <a:cs typeface="굴림" charset="0"/>
              </a:defRPr>
            </a:lvl5pPr>
            <a:lvl6pPr marL="2514600" indent="-228600" eaLnBrk="0" fontAlgn="base" latinLnBrk="1" hangingPunct="0">
              <a:spcBef>
                <a:spcPct val="0"/>
              </a:spcBef>
              <a:spcAft>
                <a:spcPct val="0"/>
              </a:spcAft>
              <a:defRPr kumimoji="1">
                <a:solidFill>
                  <a:schemeClr val="tx1"/>
                </a:solidFill>
                <a:latin typeface="굴림" charset="0"/>
                <a:ea typeface="굴림" charset="0"/>
                <a:cs typeface="굴림" charset="0"/>
              </a:defRPr>
            </a:lvl6pPr>
            <a:lvl7pPr marL="2971800" indent="-228600" eaLnBrk="0" fontAlgn="base" latinLnBrk="1" hangingPunct="0">
              <a:spcBef>
                <a:spcPct val="0"/>
              </a:spcBef>
              <a:spcAft>
                <a:spcPct val="0"/>
              </a:spcAft>
              <a:defRPr kumimoji="1">
                <a:solidFill>
                  <a:schemeClr val="tx1"/>
                </a:solidFill>
                <a:latin typeface="굴림" charset="0"/>
                <a:ea typeface="굴림" charset="0"/>
                <a:cs typeface="굴림" charset="0"/>
              </a:defRPr>
            </a:lvl7pPr>
            <a:lvl8pPr marL="3429000" indent="-228600" eaLnBrk="0" fontAlgn="base" latinLnBrk="1" hangingPunct="0">
              <a:spcBef>
                <a:spcPct val="0"/>
              </a:spcBef>
              <a:spcAft>
                <a:spcPct val="0"/>
              </a:spcAft>
              <a:defRPr kumimoji="1">
                <a:solidFill>
                  <a:schemeClr val="tx1"/>
                </a:solidFill>
                <a:latin typeface="굴림" charset="0"/>
                <a:ea typeface="굴림" charset="0"/>
                <a:cs typeface="굴림" charset="0"/>
              </a:defRPr>
            </a:lvl8pPr>
            <a:lvl9pPr marL="3886200" indent="-228600" eaLnBrk="0" fontAlgn="base" latinLnBrk="1" hangingPunct="0">
              <a:spcBef>
                <a:spcPct val="0"/>
              </a:spcBef>
              <a:spcAft>
                <a:spcPct val="0"/>
              </a:spcAft>
              <a:defRPr kumimoji="1">
                <a:solidFill>
                  <a:schemeClr val="tx1"/>
                </a:solidFill>
                <a:latin typeface="굴림" charset="0"/>
                <a:ea typeface="굴림" charset="0"/>
                <a:cs typeface="굴림" charset="0"/>
              </a:defRPr>
            </a:lvl9pPr>
          </a:lstStyle>
          <a:p>
            <a:pPr eaLnBrk="1" latinLnBrk="0" hangingPunct="1"/>
            <a:r>
              <a:rPr lang="en-US" altLang="ja-JP" sz="1000" b="1" dirty="0">
                <a:latin typeface="Arial" charset="0"/>
                <a:ea typeface="ＭＳ Ｐゴシック" charset="0"/>
                <a:cs typeface="ＭＳ Ｐゴシック" charset="0"/>
              </a:rPr>
              <a:t>(Day 5 progeny)</a:t>
            </a:r>
          </a:p>
        </p:txBody>
      </p:sp>
      <p:sp>
        <p:nvSpPr>
          <p:cNvPr id="31" name="Text Box 71"/>
          <p:cNvSpPr txBox="1">
            <a:spLocks noChangeArrowheads="1"/>
          </p:cNvSpPr>
          <p:nvPr/>
        </p:nvSpPr>
        <p:spPr bwMode="auto">
          <a:xfrm>
            <a:off x="5325623" y="6112407"/>
            <a:ext cx="441146" cy="24622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kumimoji="1">
                <a:solidFill>
                  <a:schemeClr val="tx1"/>
                </a:solidFill>
                <a:latin typeface="굴림" charset="0"/>
                <a:ea typeface="굴림" charset="0"/>
                <a:cs typeface="굴림" charset="0"/>
              </a:defRPr>
            </a:lvl1pPr>
            <a:lvl2pPr marL="742950" indent="-285750" eaLnBrk="0" hangingPunct="0">
              <a:defRPr kumimoji="1">
                <a:solidFill>
                  <a:schemeClr val="tx1"/>
                </a:solidFill>
                <a:latin typeface="굴림" charset="0"/>
                <a:ea typeface="굴림" charset="0"/>
                <a:cs typeface="굴림" charset="0"/>
              </a:defRPr>
            </a:lvl2pPr>
            <a:lvl3pPr marL="1143000" indent="-228600" eaLnBrk="0" hangingPunct="0">
              <a:defRPr kumimoji="1">
                <a:solidFill>
                  <a:schemeClr val="tx1"/>
                </a:solidFill>
                <a:latin typeface="굴림" charset="0"/>
                <a:ea typeface="굴림" charset="0"/>
                <a:cs typeface="굴림" charset="0"/>
              </a:defRPr>
            </a:lvl3pPr>
            <a:lvl4pPr marL="1600200" indent="-228600" eaLnBrk="0" hangingPunct="0">
              <a:defRPr kumimoji="1">
                <a:solidFill>
                  <a:schemeClr val="tx1"/>
                </a:solidFill>
                <a:latin typeface="굴림" charset="0"/>
                <a:ea typeface="굴림" charset="0"/>
                <a:cs typeface="굴림" charset="0"/>
              </a:defRPr>
            </a:lvl4pPr>
            <a:lvl5pPr marL="2057400" indent="-228600" eaLnBrk="0" hangingPunct="0">
              <a:defRPr kumimoji="1">
                <a:solidFill>
                  <a:schemeClr val="tx1"/>
                </a:solidFill>
                <a:latin typeface="굴림" charset="0"/>
                <a:ea typeface="굴림" charset="0"/>
                <a:cs typeface="굴림" charset="0"/>
              </a:defRPr>
            </a:lvl5pPr>
            <a:lvl6pPr marL="2514600" indent="-228600" eaLnBrk="0" fontAlgn="base" latinLnBrk="1" hangingPunct="0">
              <a:spcBef>
                <a:spcPct val="0"/>
              </a:spcBef>
              <a:spcAft>
                <a:spcPct val="0"/>
              </a:spcAft>
              <a:defRPr kumimoji="1">
                <a:solidFill>
                  <a:schemeClr val="tx1"/>
                </a:solidFill>
                <a:latin typeface="굴림" charset="0"/>
                <a:ea typeface="굴림" charset="0"/>
                <a:cs typeface="굴림" charset="0"/>
              </a:defRPr>
            </a:lvl6pPr>
            <a:lvl7pPr marL="2971800" indent="-228600" eaLnBrk="0" fontAlgn="base" latinLnBrk="1" hangingPunct="0">
              <a:spcBef>
                <a:spcPct val="0"/>
              </a:spcBef>
              <a:spcAft>
                <a:spcPct val="0"/>
              </a:spcAft>
              <a:defRPr kumimoji="1">
                <a:solidFill>
                  <a:schemeClr val="tx1"/>
                </a:solidFill>
                <a:latin typeface="굴림" charset="0"/>
                <a:ea typeface="굴림" charset="0"/>
                <a:cs typeface="굴림" charset="0"/>
              </a:defRPr>
            </a:lvl7pPr>
            <a:lvl8pPr marL="3429000" indent="-228600" eaLnBrk="0" fontAlgn="base" latinLnBrk="1" hangingPunct="0">
              <a:spcBef>
                <a:spcPct val="0"/>
              </a:spcBef>
              <a:spcAft>
                <a:spcPct val="0"/>
              </a:spcAft>
              <a:defRPr kumimoji="1">
                <a:solidFill>
                  <a:schemeClr val="tx1"/>
                </a:solidFill>
                <a:latin typeface="굴림" charset="0"/>
                <a:ea typeface="굴림" charset="0"/>
                <a:cs typeface="굴림" charset="0"/>
              </a:defRPr>
            </a:lvl8pPr>
            <a:lvl9pPr marL="3886200" indent="-228600" eaLnBrk="0" fontAlgn="base" latinLnBrk="1" hangingPunct="0">
              <a:spcBef>
                <a:spcPct val="0"/>
              </a:spcBef>
              <a:spcAft>
                <a:spcPct val="0"/>
              </a:spcAft>
              <a:defRPr kumimoji="1">
                <a:solidFill>
                  <a:schemeClr val="tx1"/>
                </a:solidFill>
                <a:latin typeface="굴림" charset="0"/>
                <a:ea typeface="굴림" charset="0"/>
                <a:cs typeface="굴림" charset="0"/>
              </a:defRPr>
            </a:lvl9pPr>
          </a:lstStyle>
          <a:p>
            <a:pPr eaLnBrk="1" latinLnBrk="0" hangingPunct="1"/>
            <a:r>
              <a:rPr lang="en-US" altLang="ja-JP" sz="1000" b="1" dirty="0">
                <a:latin typeface="Arial" charset="0"/>
                <a:ea typeface="ＭＳ Ｐゴシック" charset="0"/>
                <a:cs typeface="ＭＳ Ｐゴシック" charset="0"/>
              </a:rPr>
              <a:t>TSA</a:t>
            </a:r>
          </a:p>
        </p:txBody>
      </p:sp>
      <p:sp>
        <p:nvSpPr>
          <p:cNvPr id="32" name="Text Box 73"/>
          <p:cNvSpPr txBox="1">
            <a:spLocks noChangeArrowheads="1"/>
          </p:cNvSpPr>
          <p:nvPr/>
        </p:nvSpPr>
        <p:spPr bwMode="auto">
          <a:xfrm>
            <a:off x="5325623" y="5879044"/>
            <a:ext cx="362937" cy="24622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kumimoji="1">
                <a:solidFill>
                  <a:schemeClr val="tx1"/>
                </a:solidFill>
                <a:latin typeface="굴림" charset="0"/>
                <a:ea typeface="굴림" charset="0"/>
                <a:cs typeface="굴림" charset="0"/>
              </a:defRPr>
            </a:lvl1pPr>
            <a:lvl2pPr marL="742950" indent="-285750" eaLnBrk="0" hangingPunct="0">
              <a:defRPr kumimoji="1">
                <a:solidFill>
                  <a:schemeClr val="tx1"/>
                </a:solidFill>
                <a:latin typeface="굴림" charset="0"/>
                <a:ea typeface="굴림" charset="0"/>
                <a:cs typeface="굴림" charset="0"/>
              </a:defRPr>
            </a:lvl2pPr>
            <a:lvl3pPr marL="1143000" indent="-228600" eaLnBrk="0" hangingPunct="0">
              <a:defRPr kumimoji="1">
                <a:solidFill>
                  <a:schemeClr val="tx1"/>
                </a:solidFill>
                <a:latin typeface="굴림" charset="0"/>
                <a:ea typeface="굴림" charset="0"/>
                <a:cs typeface="굴림" charset="0"/>
              </a:defRPr>
            </a:lvl3pPr>
            <a:lvl4pPr marL="1600200" indent="-228600" eaLnBrk="0" hangingPunct="0">
              <a:defRPr kumimoji="1">
                <a:solidFill>
                  <a:schemeClr val="tx1"/>
                </a:solidFill>
                <a:latin typeface="굴림" charset="0"/>
                <a:ea typeface="굴림" charset="0"/>
                <a:cs typeface="굴림" charset="0"/>
              </a:defRPr>
            </a:lvl4pPr>
            <a:lvl5pPr marL="2057400" indent="-228600" eaLnBrk="0" hangingPunct="0">
              <a:defRPr kumimoji="1">
                <a:solidFill>
                  <a:schemeClr val="tx1"/>
                </a:solidFill>
                <a:latin typeface="굴림" charset="0"/>
                <a:ea typeface="굴림" charset="0"/>
                <a:cs typeface="굴림" charset="0"/>
              </a:defRPr>
            </a:lvl5pPr>
            <a:lvl6pPr marL="2514600" indent="-228600" eaLnBrk="0" fontAlgn="base" latinLnBrk="1" hangingPunct="0">
              <a:spcBef>
                <a:spcPct val="0"/>
              </a:spcBef>
              <a:spcAft>
                <a:spcPct val="0"/>
              </a:spcAft>
              <a:defRPr kumimoji="1">
                <a:solidFill>
                  <a:schemeClr val="tx1"/>
                </a:solidFill>
                <a:latin typeface="굴림" charset="0"/>
                <a:ea typeface="굴림" charset="0"/>
                <a:cs typeface="굴림" charset="0"/>
              </a:defRPr>
            </a:lvl6pPr>
            <a:lvl7pPr marL="2971800" indent="-228600" eaLnBrk="0" fontAlgn="base" latinLnBrk="1" hangingPunct="0">
              <a:spcBef>
                <a:spcPct val="0"/>
              </a:spcBef>
              <a:spcAft>
                <a:spcPct val="0"/>
              </a:spcAft>
              <a:defRPr kumimoji="1">
                <a:solidFill>
                  <a:schemeClr val="tx1"/>
                </a:solidFill>
                <a:latin typeface="굴림" charset="0"/>
                <a:ea typeface="굴림" charset="0"/>
                <a:cs typeface="굴림" charset="0"/>
              </a:defRPr>
            </a:lvl7pPr>
            <a:lvl8pPr marL="3429000" indent="-228600" eaLnBrk="0" fontAlgn="base" latinLnBrk="1" hangingPunct="0">
              <a:spcBef>
                <a:spcPct val="0"/>
              </a:spcBef>
              <a:spcAft>
                <a:spcPct val="0"/>
              </a:spcAft>
              <a:defRPr kumimoji="1">
                <a:solidFill>
                  <a:schemeClr val="tx1"/>
                </a:solidFill>
                <a:latin typeface="굴림" charset="0"/>
                <a:ea typeface="굴림" charset="0"/>
                <a:cs typeface="굴림" charset="0"/>
              </a:defRPr>
            </a:lvl8pPr>
            <a:lvl9pPr marL="3886200" indent="-228600" eaLnBrk="0" fontAlgn="base" latinLnBrk="1" hangingPunct="0">
              <a:spcBef>
                <a:spcPct val="0"/>
              </a:spcBef>
              <a:spcAft>
                <a:spcPct val="0"/>
              </a:spcAft>
              <a:defRPr kumimoji="1">
                <a:solidFill>
                  <a:schemeClr val="tx1"/>
                </a:solidFill>
                <a:latin typeface="굴림" charset="0"/>
                <a:ea typeface="굴림" charset="0"/>
                <a:cs typeface="굴림" charset="0"/>
              </a:defRPr>
            </a:lvl9pPr>
          </a:lstStyle>
          <a:p>
            <a:pPr eaLnBrk="1" latinLnBrk="0" hangingPunct="1"/>
            <a:r>
              <a:rPr lang="en-US" altLang="ja-JP" sz="1000" b="1" dirty="0">
                <a:latin typeface="Arial" charset="0"/>
                <a:ea typeface="ＭＳ Ｐゴシック" charset="0"/>
                <a:cs typeface="ＭＳ Ｐゴシック" charset="0"/>
              </a:rPr>
              <a:t>0.5</a:t>
            </a:r>
            <a:endParaRPr lang="en-US" altLang="ja-JP" sz="1000" b="1" baseline="30000" dirty="0">
              <a:latin typeface="Arial" charset="0"/>
              <a:ea typeface="ＭＳ Ｐゴシック" charset="0"/>
              <a:cs typeface="ＭＳ Ｐゴシック" charset="0"/>
            </a:endParaRPr>
          </a:p>
        </p:txBody>
      </p:sp>
      <p:sp>
        <p:nvSpPr>
          <p:cNvPr id="33" name="Text Box 71"/>
          <p:cNvSpPr txBox="1">
            <a:spLocks noChangeArrowheads="1"/>
          </p:cNvSpPr>
          <p:nvPr/>
        </p:nvSpPr>
        <p:spPr bwMode="auto">
          <a:xfrm>
            <a:off x="6000310" y="6112407"/>
            <a:ext cx="590990" cy="24622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kumimoji="1">
                <a:solidFill>
                  <a:schemeClr val="tx1"/>
                </a:solidFill>
                <a:latin typeface="굴림" charset="0"/>
                <a:ea typeface="굴림" charset="0"/>
                <a:cs typeface="굴림" charset="0"/>
              </a:defRPr>
            </a:lvl1pPr>
            <a:lvl2pPr marL="742950" indent="-285750" eaLnBrk="0" hangingPunct="0">
              <a:defRPr kumimoji="1">
                <a:solidFill>
                  <a:schemeClr val="tx1"/>
                </a:solidFill>
                <a:latin typeface="굴림" charset="0"/>
                <a:ea typeface="굴림" charset="0"/>
                <a:cs typeface="굴림" charset="0"/>
              </a:defRPr>
            </a:lvl2pPr>
            <a:lvl3pPr marL="1143000" indent="-228600" eaLnBrk="0" hangingPunct="0">
              <a:defRPr kumimoji="1">
                <a:solidFill>
                  <a:schemeClr val="tx1"/>
                </a:solidFill>
                <a:latin typeface="굴림" charset="0"/>
                <a:ea typeface="굴림" charset="0"/>
                <a:cs typeface="굴림" charset="0"/>
              </a:defRPr>
            </a:lvl3pPr>
            <a:lvl4pPr marL="1600200" indent="-228600" eaLnBrk="0" hangingPunct="0">
              <a:defRPr kumimoji="1">
                <a:solidFill>
                  <a:schemeClr val="tx1"/>
                </a:solidFill>
                <a:latin typeface="굴림" charset="0"/>
                <a:ea typeface="굴림" charset="0"/>
                <a:cs typeface="굴림" charset="0"/>
              </a:defRPr>
            </a:lvl4pPr>
            <a:lvl5pPr marL="2057400" indent="-228600" eaLnBrk="0" hangingPunct="0">
              <a:defRPr kumimoji="1">
                <a:solidFill>
                  <a:schemeClr val="tx1"/>
                </a:solidFill>
                <a:latin typeface="굴림" charset="0"/>
                <a:ea typeface="굴림" charset="0"/>
                <a:cs typeface="굴림" charset="0"/>
              </a:defRPr>
            </a:lvl5pPr>
            <a:lvl6pPr marL="2514600" indent="-228600" eaLnBrk="0" fontAlgn="base" latinLnBrk="1" hangingPunct="0">
              <a:spcBef>
                <a:spcPct val="0"/>
              </a:spcBef>
              <a:spcAft>
                <a:spcPct val="0"/>
              </a:spcAft>
              <a:defRPr kumimoji="1">
                <a:solidFill>
                  <a:schemeClr val="tx1"/>
                </a:solidFill>
                <a:latin typeface="굴림" charset="0"/>
                <a:ea typeface="굴림" charset="0"/>
                <a:cs typeface="굴림" charset="0"/>
              </a:defRPr>
            </a:lvl6pPr>
            <a:lvl7pPr marL="2971800" indent="-228600" eaLnBrk="0" fontAlgn="base" latinLnBrk="1" hangingPunct="0">
              <a:spcBef>
                <a:spcPct val="0"/>
              </a:spcBef>
              <a:spcAft>
                <a:spcPct val="0"/>
              </a:spcAft>
              <a:defRPr kumimoji="1">
                <a:solidFill>
                  <a:schemeClr val="tx1"/>
                </a:solidFill>
                <a:latin typeface="굴림" charset="0"/>
                <a:ea typeface="굴림" charset="0"/>
                <a:cs typeface="굴림" charset="0"/>
              </a:defRPr>
            </a:lvl7pPr>
            <a:lvl8pPr marL="3429000" indent="-228600" eaLnBrk="0" fontAlgn="base" latinLnBrk="1" hangingPunct="0">
              <a:spcBef>
                <a:spcPct val="0"/>
              </a:spcBef>
              <a:spcAft>
                <a:spcPct val="0"/>
              </a:spcAft>
              <a:defRPr kumimoji="1">
                <a:solidFill>
                  <a:schemeClr val="tx1"/>
                </a:solidFill>
                <a:latin typeface="굴림" charset="0"/>
                <a:ea typeface="굴림" charset="0"/>
                <a:cs typeface="굴림" charset="0"/>
              </a:defRPr>
            </a:lvl8pPr>
            <a:lvl9pPr marL="3886200" indent="-228600" eaLnBrk="0" fontAlgn="base" latinLnBrk="1" hangingPunct="0">
              <a:spcBef>
                <a:spcPct val="0"/>
              </a:spcBef>
              <a:spcAft>
                <a:spcPct val="0"/>
              </a:spcAft>
              <a:defRPr kumimoji="1">
                <a:solidFill>
                  <a:schemeClr val="tx1"/>
                </a:solidFill>
                <a:latin typeface="굴림" charset="0"/>
                <a:ea typeface="굴림" charset="0"/>
                <a:cs typeface="굴림" charset="0"/>
              </a:defRPr>
            </a:lvl9pPr>
          </a:lstStyle>
          <a:p>
            <a:pPr eaLnBrk="1" latinLnBrk="0" hangingPunct="1"/>
            <a:r>
              <a:rPr lang="en-US" altLang="ja-JP" sz="1000" b="1">
                <a:latin typeface="Arial" charset="0"/>
                <a:ea typeface="ＭＳ Ｐゴシック" charset="0"/>
                <a:cs typeface="ＭＳ Ｐゴシック" charset="0"/>
              </a:rPr>
              <a:t>MS275</a:t>
            </a:r>
          </a:p>
        </p:txBody>
      </p:sp>
      <p:sp>
        <p:nvSpPr>
          <p:cNvPr id="35" name="Line 75"/>
          <p:cNvSpPr>
            <a:spLocks noChangeShapeType="1"/>
          </p:cNvSpPr>
          <p:nvPr/>
        </p:nvSpPr>
        <p:spPr bwMode="auto">
          <a:xfrm>
            <a:off x="4450910" y="6336244"/>
            <a:ext cx="2133600" cy="0"/>
          </a:xfrm>
          <a:prstGeom prst="line">
            <a:avLst/>
          </a:prstGeom>
          <a:noFill/>
          <a:ln w="9525">
            <a:solidFill>
              <a:schemeClr val="tx1"/>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lstStyle/>
          <a:p>
            <a:endParaRPr lang="ja-JP" altLang="en-US" sz="1000"/>
          </a:p>
        </p:txBody>
      </p:sp>
      <p:sp>
        <p:nvSpPr>
          <p:cNvPr id="36" name="Line 86"/>
          <p:cNvSpPr>
            <a:spLocks noChangeShapeType="1"/>
          </p:cNvSpPr>
          <p:nvPr/>
        </p:nvSpPr>
        <p:spPr bwMode="auto">
          <a:xfrm>
            <a:off x="2844285" y="6336244"/>
            <a:ext cx="1524000" cy="0"/>
          </a:xfrm>
          <a:prstGeom prst="line">
            <a:avLst/>
          </a:prstGeom>
          <a:noFill/>
          <a:ln w="9525">
            <a:solidFill>
              <a:schemeClr val="tx1"/>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lstStyle/>
          <a:p>
            <a:endParaRPr lang="ja-JP" altLang="en-US" sz="1000"/>
          </a:p>
        </p:txBody>
      </p:sp>
      <p:sp>
        <p:nvSpPr>
          <p:cNvPr id="37" name="Text Box 53"/>
          <p:cNvSpPr txBox="1">
            <a:spLocks noChangeArrowheads="1"/>
          </p:cNvSpPr>
          <p:nvPr/>
        </p:nvSpPr>
        <p:spPr bwMode="auto">
          <a:xfrm>
            <a:off x="996229" y="3304453"/>
            <a:ext cx="295799" cy="276999"/>
          </a:xfrm>
          <a:prstGeom prst="rect">
            <a:avLst/>
          </a:prstGeom>
          <a:noFill/>
          <a:ln w="9525">
            <a:noFill/>
            <a:miter lim="800000"/>
            <a:headEnd/>
            <a:tailEnd/>
          </a:ln>
        </p:spPr>
        <p:txBody>
          <a:bodyPr wrap="none">
            <a:spAutoFit/>
          </a:bodyPr>
          <a:lstStyle/>
          <a:p>
            <a:pPr latinLnBrk="0"/>
            <a:r>
              <a:rPr lang="en-US" altLang="ja-JP" sz="1200" b="1" dirty="0">
                <a:latin typeface="Arial"/>
                <a:ea typeface="MS PGothic" pitchFamily="34" charset="-128"/>
                <a:cs typeface="Arial"/>
              </a:rPr>
              <a:t>B</a:t>
            </a:r>
          </a:p>
        </p:txBody>
      </p:sp>
      <p:sp>
        <p:nvSpPr>
          <p:cNvPr id="38" name="TextBox 21"/>
          <p:cNvSpPr txBox="1">
            <a:spLocks noChangeArrowheads="1"/>
          </p:cNvSpPr>
          <p:nvPr/>
        </p:nvSpPr>
        <p:spPr bwMode="auto">
          <a:xfrm>
            <a:off x="2143578" y="5659412"/>
            <a:ext cx="255987" cy="246221"/>
          </a:xfrm>
          <a:prstGeom prst="rect">
            <a:avLst/>
          </a:prstGeom>
          <a:noFill/>
          <a:ln w="9525">
            <a:noFill/>
            <a:miter lim="800000"/>
            <a:headEnd/>
            <a:tailEnd/>
          </a:ln>
        </p:spPr>
        <p:txBody>
          <a:bodyPr wrap="none">
            <a:spAutoFit/>
          </a:bodyPr>
          <a:lstStyle/>
          <a:p>
            <a:r>
              <a:rPr lang="en-US" sz="1000" dirty="0">
                <a:latin typeface="Arial"/>
                <a:cs typeface="Arial"/>
              </a:rPr>
              <a:t>0</a:t>
            </a:r>
          </a:p>
        </p:txBody>
      </p:sp>
      <p:sp>
        <p:nvSpPr>
          <p:cNvPr id="39" name="TextBox 21"/>
          <p:cNvSpPr txBox="1">
            <a:spLocks noChangeArrowheads="1"/>
          </p:cNvSpPr>
          <p:nvPr/>
        </p:nvSpPr>
        <p:spPr bwMode="auto">
          <a:xfrm>
            <a:off x="2067378" y="5202212"/>
            <a:ext cx="362937" cy="246221"/>
          </a:xfrm>
          <a:prstGeom prst="rect">
            <a:avLst/>
          </a:prstGeom>
          <a:noFill/>
          <a:ln w="9525">
            <a:noFill/>
            <a:miter lim="800000"/>
            <a:headEnd/>
            <a:tailEnd/>
          </a:ln>
        </p:spPr>
        <p:txBody>
          <a:bodyPr wrap="none">
            <a:spAutoFit/>
          </a:bodyPr>
          <a:lstStyle/>
          <a:p>
            <a:r>
              <a:rPr lang="en-US" sz="1000" dirty="0">
                <a:latin typeface="Arial"/>
                <a:cs typeface="Arial"/>
              </a:rPr>
              <a:t>0.5</a:t>
            </a:r>
          </a:p>
        </p:txBody>
      </p:sp>
      <p:sp>
        <p:nvSpPr>
          <p:cNvPr id="40" name="TextBox 21"/>
          <p:cNvSpPr txBox="1">
            <a:spLocks noChangeArrowheads="1"/>
          </p:cNvSpPr>
          <p:nvPr/>
        </p:nvSpPr>
        <p:spPr bwMode="auto">
          <a:xfrm>
            <a:off x="2125102" y="4700828"/>
            <a:ext cx="255987" cy="246221"/>
          </a:xfrm>
          <a:prstGeom prst="rect">
            <a:avLst/>
          </a:prstGeom>
          <a:noFill/>
          <a:ln w="9525">
            <a:noFill/>
            <a:miter lim="800000"/>
            <a:headEnd/>
            <a:tailEnd/>
          </a:ln>
        </p:spPr>
        <p:txBody>
          <a:bodyPr wrap="none">
            <a:spAutoFit/>
          </a:bodyPr>
          <a:lstStyle/>
          <a:p>
            <a:r>
              <a:rPr lang="en-US" sz="1000" dirty="0">
                <a:latin typeface="Arial"/>
                <a:cs typeface="Arial"/>
              </a:rPr>
              <a:t>1</a:t>
            </a:r>
          </a:p>
        </p:txBody>
      </p:sp>
      <p:sp>
        <p:nvSpPr>
          <p:cNvPr id="41" name="TextBox 21"/>
          <p:cNvSpPr txBox="1">
            <a:spLocks noChangeArrowheads="1"/>
          </p:cNvSpPr>
          <p:nvPr/>
        </p:nvSpPr>
        <p:spPr bwMode="auto">
          <a:xfrm>
            <a:off x="2067378" y="4234452"/>
            <a:ext cx="362937" cy="246221"/>
          </a:xfrm>
          <a:prstGeom prst="rect">
            <a:avLst/>
          </a:prstGeom>
          <a:noFill/>
          <a:ln w="9525">
            <a:noFill/>
            <a:miter lim="800000"/>
            <a:headEnd/>
            <a:tailEnd/>
          </a:ln>
        </p:spPr>
        <p:txBody>
          <a:bodyPr wrap="none">
            <a:spAutoFit/>
          </a:bodyPr>
          <a:lstStyle/>
          <a:p>
            <a:r>
              <a:rPr lang="en-US" sz="1000" dirty="0">
                <a:latin typeface="Arial"/>
                <a:cs typeface="Arial"/>
              </a:rPr>
              <a:t>1.5</a:t>
            </a:r>
          </a:p>
        </p:txBody>
      </p:sp>
      <p:sp>
        <p:nvSpPr>
          <p:cNvPr id="42" name="TextBox 21"/>
          <p:cNvSpPr txBox="1">
            <a:spLocks noChangeArrowheads="1"/>
          </p:cNvSpPr>
          <p:nvPr/>
        </p:nvSpPr>
        <p:spPr bwMode="auto">
          <a:xfrm>
            <a:off x="2125102" y="3775756"/>
            <a:ext cx="255987" cy="246221"/>
          </a:xfrm>
          <a:prstGeom prst="rect">
            <a:avLst/>
          </a:prstGeom>
          <a:noFill/>
          <a:ln w="9525">
            <a:noFill/>
            <a:miter lim="800000"/>
            <a:headEnd/>
            <a:tailEnd/>
          </a:ln>
        </p:spPr>
        <p:txBody>
          <a:bodyPr wrap="none">
            <a:spAutoFit/>
          </a:bodyPr>
          <a:lstStyle/>
          <a:p>
            <a:r>
              <a:rPr lang="en-US" sz="1000" dirty="0">
                <a:latin typeface="Arial"/>
                <a:cs typeface="Arial"/>
              </a:rPr>
              <a:t>2</a:t>
            </a:r>
          </a:p>
        </p:txBody>
      </p:sp>
      <p:sp>
        <p:nvSpPr>
          <p:cNvPr id="43" name="TextBox 21"/>
          <p:cNvSpPr txBox="1">
            <a:spLocks noChangeArrowheads="1"/>
          </p:cNvSpPr>
          <p:nvPr/>
        </p:nvSpPr>
        <p:spPr bwMode="auto">
          <a:xfrm>
            <a:off x="1292028" y="5438053"/>
            <a:ext cx="890488" cy="400110"/>
          </a:xfrm>
          <a:prstGeom prst="rect">
            <a:avLst/>
          </a:prstGeom>
          <a:noFill/>
          <a:ln w="9525">
            <a:noFill/>
            <a:miter lim="800000"/>
            <a:headEnd/>
            <a:tailEnd/>
          </a:ln>
        </p:spPr>
        <p:txBody>
          <a:bodyPr wrap="none">
            <a:spAutoFit/>
          </a:bodyPr>
          <a:lstStyle/>
          <a:p>
            <a:r>
              <a:rPr lang="en-US" sz="1000" dirty="0">
                <a:latin typeface="Arial"/>
                <a:cs typeface="Arial"/>
              </a:rPr>
              <a:t>Cells </a:t>
            </a:r>
          </a:p>
          <a:p>
            <a:r>
              <a:rPr lang="en-US" sz="1000" dirty="0">
                <a:latin typeface="Arial"/>
                <a:cs typeface="Arial"/>
              </a:rPr>
              <a:t>transplanted</a:t>
            </a:r>
          </a:p>
        </p:txBody>
      </p:sp>
      <p:sp>
        <p:nvSpPr>
          <p:cNvPr id="44" name="Text Box 32"/>
          <p:cNvSpPr txBox="1">
            <a:spLocks noChangeArrowheads="1"/>
          </p:cNvSpPr>
          <p:nvPr/>
        </p:nvSpPr>
        <p:spPr bwMode="auto">
          <a:xfrm rot="16200000">
            <a:off x="1233589" y="4614643"/>
            <a:ext cx="1421358" cy="246221"/>
          </a:xfrm>
          <a:prstGeom prst="rect">
            <a:avLst/>
          </a:prstGeom>
          <a:noFill/>
          <a:ln w="9525">
            <a:noFill/>
            <a:miter lim="800000"/>
            <a:headEnd/>
            <a:tailEnd/>
          </a:ln>
        </p:spPr>
        <p:txBody>
          <a:bodyPr wrap="none">
            <a:spAutoFit/>
          </a:bodyPr>
          <a:lstStyle/>
          <a:p>
            <a:r>
              <a:rPr lang="en-US" altLang="ko-KR" sz="1000" dirty="0">
                <a:latin typeface="Arial"/>
                <a:cs typeface="Arial"/>
              </a:rPr>
              <a:t>%human CD45+ cells</a:t>
            </a:r>
          </a:p>
        </p:txBody>
      </p:sp>
      <p:sp>
        <p:nvSpPr>
          <p:cNvPr id="45" name="TextBox 9"/>
          <p:cNvSpPr txBox="1">
            <a:spLocks noChangeArrowheads="1"/>
          </p:cNvSpPr>
          <p:nvPr/>
        </p:nvSpPr>
        <p:spPr bwMode="auto">
          <a:xfrm>
            <a:off x="2047482" y="3543433"/>
            <a:ext cx="384102" cy="246221"/>
          </a:xfrm>
          <a:prstGeom prst="rect">
            <a:avLst/>
          </a:prstGeom>
          <a:noFill/>
          <a:ln w="9525">
            <a:noFill/>
            <a:miter lim="800000"/>
            <a:headEnd/>
            <a:tailEnd/>
          </a:ln>
        </p:spPr>
        <p:txBody>
          <a:bodyPr wrap="none">
            <a:spAutoFit/>
          </a:bodyPr>
          <a:lstStyle/>
          <a:p>
            <a:r>
              <a:rPr lang="en-US" sz="1000" dirty="0">
                <a:latin typeface="Arial"/>
                <a:cs typeface="Arial"/>
              </a:rPr>
              <a:t>(%)</a:t>
            </a:r>
          </a:p>
        </p:txBody>
      </p:sp>
      <p:sp>
        <p:nvSpPr>
          <p:cNvPr id="46" name="Text Box 53"/>
          <p:cNvSpPr txBox="1">
            <a:spLocks noChangeArrowheads="1"/>
          </p:cNvSpPr>
          <p:nvPr/>
        </p:nvSpPr>
        <p:spPr bwMode="auto">
          <a:xfrm>
            <a:off x="1003876" y="765851"/>
            <a:ext cx="302912" cy="276999"/>
          </a:xfrm>
          <a:prstGeom prst="rect">
            <a:avLst/>
          </a:prstGeom>
          <a:noFill/>
          <a:ln w="9525">
            <a:noFill/>
            <a:miter lim="800000"/>
            <a:headEnd/>
            <a:tailEnd/>
          </a:ln>
        </p:spPr>
        <p:txBody>
          <a:bodyPr wrap="none">
            <a:spAutoFit/>
          </a:bodyPr>
          <a:lstStyle/>
          <a:p>
            <a:pPr latinLnBrk="0"/>
            <a:r>
              <a:rPr lang="en-US" altLang="ja-JP" sz="1200" b="1" dirty="0">
                <a:latin typeface="Arial"/>
                <a:ea typeface="MS PGothic" pitchFamily="34" charset="-128"/>
                <a:cs typeface="Arial"/>
              </a:rPr>
              <a:t>A</a:t>
            </a:r>
          </a:p>
        </p:txBody>
      </p:sp>
      <p:sp>
        <p:nvSpPr>
          <p:cNvPr id="47" name="Line 63"/>
          <p:cNvSpPr>
            <a:spLocks noChangeShapeType="1"/>
          </p:cNvSpPr>
          <p:nvPr/>
        </p:nvSpPr>
        <p:spPr bwMode="auto">
          <a:xfrm>
            <a:off x="3111416" y="5732333"/>
            <a:ext cx="304800" cy="0"/>
          </a:xfrm>
          <a:prstGeom prst="line">
            <a:avLst/>
          </a:prstGeom>
          <a:noFill/>
          <a:ln w="28575">
            <a:solidFill>
              <a:schemeClr val="tx1"/>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lstStyle/>
          <a:p>
            <a:endParaRPr lang="ja-JP" altLang="en-US"/>
          </a:p>
        </p:txBody>
      </p:sp>
      <p:sp>
        <p:nvSpPr>
          <p:cNvPr id="48" name="Line 63"/>
          <p:cNvSpPr>
            <a:spLocks noChangeShapeType="1"/>
          </p:cNvSpPr>
          <p:nvPr/>
        </p:nvSpPr>
        <p:spPr bwMode="auto">
          <a:xfrm>
            <a:off x="3879999" y="5001170"/>
            <a:ext cx="304800" cy="0"/>
          </a:xfrm>
          <a:prstGeom prst="line">
            <a:avLst/>
          </a:prstGeom>
          <a:noFill/>
          <a:ln w="28575">
            <a:solidFill>
              <a:schemeClr val="tx1"/>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lstStyle/>
          <a:p>
            <a:endParaRPr lang="ja-JP" altLang="en-US"/>
          </a:p>
        </p:txBody>
      </p:sp>
      <p:sp>
        <p:nvSpPr>
          <p:cNvPr id="49" name="Line 63"/>
          <p:cNvSpPr>
            <a:spLocks noChangeShapeType="1"/>
          </p:cNvSpPr>
          <p:nvPr/>
        </p:nvSpPr>
        <p:spPr bwMode="auto">
          <a:xfrm>
            <a:off x="4617365" y="5737789"/>
            <a:ext cx="304800" cy="0"/>
          </a:xfrm>
          <a:prstGeom prst="line">
            <a:avLst/>
          </a:prstGeom>
          <a:noFill/>
          <a:ln w="28575">
            <a:solidFill>
              <a:schemeClr val="tx1"/>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lstStyle/>
          <a:p>
            <a:endParaRPr lang="ja-JP" altLang="en-US"/>
          </a:p>
        </p:txBody>
      </p:sp>
      <p:sp>
        <p:nvSpPr>
          <p:cNvPr id="50" name="Line 63"/>
          <p:cNvSpPr>
            <a:spLocks noChangeShapeType="1"/>
          </p:cNvSpPr>
          <p:nvPr/>
        </p:nvSpPr>
        <p:spPr bwMode="auto">
          <a:xfrm>
            <a:off x="5379327" y="5618931"/>
            <a:ext cx="304800" cy="0"/>
          </a:xfrm>
          <a:prstGeom prst="line">
            <a:avLst/>
          </a:prstGeom>
          <a:noFill/>
          <a:ln w="28575">
            <a:solidFill>
              <a:schemeClr val="tx1"/>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lstStyle/>
          <a:p>
            <a:endParaRPr lang="ja-JP" altLang="en-US"/>
          </a:p>
        </p:txBody>
      </p:sp>
      <p:sp>
        <p:nvSpPr>
          <p:cNvPr id="51" name="Line 63"/>
          <p:cNvSpPr>
            <a:spLocks noChangeShapeType="1"/>
          </p:cNvSpPr>
          <p:nvPr/>
        </p:nvSpPr>
        <p:spPr bwMode="auto">
          <a:xfrm>
            <a:off x="6151581" y="5741700"/>
            <a:ext cx="304800" cy="0"/>
          </a:xfrm>
          <a:prstGeom prst="line">
            <a:avLst/>
          </a:prstGeom>
          <a:noFill/>
          <a:ln w="28575">
            <a:solidFill>
              <a:schemeClr val="tx1"/>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lstStyle/>
          <a:p>
            <a:endParaRPr lang="ja-JP" altLang="en-US"/>
          </a:p>
        </p:txBody>
      </p:sp>
      <p:sp>
        <p:nvSpPr>
          <p:cNvPr id="52" name="円/楕円 51"/>
          <p:cNvSpPr/>
          <p:nvPr/>
        </p:nvSpPr>
        <p:spPr>
          <a:xfrm>
            <a:off x="3220523" y="5659412"/>
            <a:ext cx="97367" cy="86447"/>
          </a:xfrm>
          <a:prstGeom prst="ellipse">
            <a:avLst/>
          </a:prstGeom>
          <a:solidFill>
            <a:schemeClr val="tx1"/>
          </a:solidFill>
          <a:ln>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53" name="円/楕円 52"/>
          <p:cNvSpPr/>
          <p:nvPr/>
        </p:nvSpPr>
        <p:spPr>
          <a:xfrm>
            <a:off x="3163702" y="5737789"/>
            <a:ext cx="97367" cy="86447"/>
          </a:xfrm>
          <a:prstGeom prst="ellipse">
            <a:avLst/>
          </a:prstGeom>
          <a:solidFill>
            <a:schemeClr val="tx1"/>
          </a:solidFill>
          <a:ln>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54" name="円/楕円 53"/>
          <p:cNvSpPr/>
          <p:nvPr/>
        </p:nvSpPr>
        <p:spPr>
          <a:xfrm>
            <a:off x="3269206" y="5729059"/>
            <a:ext cx="97367" cy="86447"/>
          </a:xfrm>
          <a:prstGeom prst="ellipse">
            <a:avLst/>
          </a:prstGeom>
          <a:solidFill>
            <a:schemeClr val="tx1"/>
          </a:solidFill>
          <a:ln>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55" name="円/楕円 54"/>
          <p:cNvSpPr/>
          <p:nvPr/>
        </p:nvSpPr>
        <p:spPr>
          <a:xfrm>
            <a:off x="3988094" y="5600357"/>
            <a:ext cx="97367" cy="86447"/>
          </a:xfrm>
          <a:prstGeom prst="ellipse">
            <a:avLst/>
          </a:prstGeom>
          <a:solidFill>
            <a:schemeClr val="tx1"/>
          </a:solidFill>
          <a:ln>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56" name="円/楕円 55"/>
          <p:cNvSpPr/>
          <p:nvPr/>
        </p:nvSpPr>
        <p:spPr>
          <a:xfrm>
            <a:off x="3988094" y="5308257"/>
            <a:ext cx="97367" cy="86447"/>
          </a:xfrm>
          <a:prstGeom prst="ellipse">
            <a:avLst/>
          </a:prstGeom>
          <a:solidFill>
            <a:schemeClr val="tx1"/>
          </a:solidFill>
          <a:ln>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57" name="円/楕円 56"/>
          <p:cNvSpPr/>
          <p:nvPr/>
        </p:nvSpPr>
        <p:spPr>
          <a:xfrm>
            <a:off x="3988094" y="4027074"/>
            <a:ext cx="97367" cy="86447"/>
          </a:xfrm>
          <a:prstGeom prst="ellipse">
            <a:avLst/>
          </a:prstGeom>
          <a:solidFill>
            <a:schemeClr val="tx1"/>
          </a:solidFill>
          <a:ln>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58" name="円/楕円 57"/>
          <p:cNvSpPr/>
          <p:nvPr/>
        </p:nvSpPr>
        <p:spPr>
          <a:xfrm>
            <a:off x="4731665" y="5560266"/>
            <a:ext cx="97367" cy="86447"/>
          </a:xfrm>
          <a:prstGeom prst="ellipse">
            <a:avLst/>
          </a:prstGeom>
          <a:solidFill>
            <a:schemeClr val="tx1"/>
          </a:solidFill>
          <a:ln>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59" name="円/楕円 58"/>
          <p:cNvSpPr/>
          <p:nvPr/>
        </p:nvSpPr>
        <p:spPr>
          <a:xfrm>
            <a:off x="4731665" y="5675330"/>
            <a:ext cx="97367" cy="86447"/>
          </a:xfrm>
          <a:prstGeom prst="ellipse">
            <a:avLst/>
          </a:prstGeom>
          <a:solidFill>
            <a:schemeClr val="tx1"/>
          </a:solidFill>
          <a:ln>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60" name="円/楕円 59"/>
          <p:cNvSpPr/>
          <p:nvPr/>
        </p:nvSpPr>
        <p:spPr>
          <a:xfrm>
            <a:off x="5474189" y="5438053"/>
            <a:ext cx="97367" cy="86447"/>
          </a:xfrm>
          <a:prstGeom prst="ellipse">
            <a:avLst/>
          </a:prstGeom>
          <a:solidFill>
            <a:schemeClr val="tx1"/>
          </a:solidFill>
          <a:ln>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61" name="円/楕円 60"/>
          <p:cNvSpPr/>
          <p:nvPr/>
        </p:nvSpPr>
        <p:spPr>
          <a:xfrm>
            <a:off x="5474189" y="5580879"/>
            <a:ext cx="97367" cy="86447"/>
          </a:xfrm>
          <a:prstGeom prst="ellipse">
            <a:avLst/>
          </a:prstGeom>
          <a:solidFill>
            <a:schemeClr val="tx1"/>
          </a:solidFill>
          <a:ln>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62" name="円/楕円 61"/>
          <p:cNvSpPr/>
          <p:nvPr/>
        </p:nvSpPr>
        <p:spPr>
          <a:xfrm>
            <a:off x="6254558" y="5651342"/>
            <a:ext cx="97367" cy="86447"/>
          </a:xfrm>
          <a:prstGeom prst="ellipse">
            <a:avLst/>
          </a:prstGeom>
          <a:solidFill>
            <a:schemeClr val="tx1"/>
          </a:solidFill>
          <a:ln>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63" name="円/楕円 62"/>
          <p:cNvSpPr/>
          <p:nvPr/>
        </p:nvSpPr>
        <p:spPr>
          <a:xfrm>
            <a:off x="6183365" y="5737789"/>
            <a:ext cx="97367" cy="86447"/>
          </a:xfrm>
          <a:prstGeom prst="ellipse">
            <a:avLst/>
          </a:prstGeom>
          <a:solidFill>
            <a:schemeClr val="tx1"/>
          </a:solidFill>
          <a:ln>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64" name="円/楕円 63"/>
          <p:cNvSpPr/>
          <p:nvPr/>
        </p:nvSpPr>
        <p:spPr>
          <a:xfrm>
            <a:off x="6324217" y="5733160"/>
            <a:ext cx="97367" cy="86447"/>
          </a:xfrm>
          <a:prstGeom prst="ellipse">
            <a:avLst/>
          </a:prstGeom>
          <a:solidFill>
            <a:schemeClr val="tx1"/>
          </a:solidFill>
          <a:ln>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65" name="円/楕円 64"/>
          <p:cNvSpPr/>
          <p:nvPr/>
        </p:nvSpPr>
        <p:spPr>
          <a:xfrm>
            <a:off x="5474189" y="5729059"/>
            <a:ext cx="97367" cy="86447"/>
          </a:xfrm>
          <a:prstGeom prst="ellipse">
            <a:avLst/>
          </a:prstGeom>
          <a:solidFill>
            <a:schemeClr val="tx1"/>
          </a:solidFill>
          <a:ln>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66" name="円/楕円 65"/>
          <p:cNvSpPr/>
          <p:nvPr/>
        </p:nvSpPr>
        <p:spPr>
          <a:xfrm>
            <a:off x="4731665" y="5737789"/>
            <a:ext cx="97367" cy="86447"/>
          </a:xfrm>
          <a:prstGeom prst="ellipse">
            <a:avLst/>
          </a:prstGeom>
          <a:solidFill>
            <a:schemeClr val="tx1"/>
          </a:solidFill>
          <a:ln>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67" name="Text Box 67"/>
          <p:cNvSpPr txBox="1">
            <a:spLocks noChangeArrowheads="1"/>
          </p:cNvSpPr>
          <p:nvPr/>
        </p:nvSpPr>
        <p:spPr bwMode="auto">
          <a:xfrm>
            <a:off x="6123105" y="5881959"/>
            <a:ext cx="362937" cy="24622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kumimoji="1">
                <a:solidFill>
                  <a:schemeClr val="tx1"/>
                </a:solidFill>
                <a:latin typeface="굴림" charset="0"/>
                <a:ea typeface="굴림" charset="0"/>
                <a:cs typeface="굴림" charset="0"/>
              </a:defRPr>
            </a:lvl1pPr>
            <a:lvl2pPr marL="742950" indent="-285750" eaLnBrk="0" hangingPunct="0">
              <a:defRPr kumimoji="1">
                <a:solidFill>
                  <a:schemeClr val="tx1"/>
                </a:solidFill>
                <a:latin typeface="굴림" charset="0"/>
                <a:ea typeface="굴림" charset="0"/>
                <a:cs typeface="굴림" charset="0"/>
              </a:defRPr>
            </a:lvl2pPr>
            <a:lvl3pPr marL="1143000" indent="-228600" eaLnBrk="0" hangingPunct="0">
              <a:defRPr kumimoji="1">
                <a:solidFill>
                  <a:schemeClr val="tx1"/>
                </a:solidFill>
                <a:latin typeface="굴림" charset="0"/>
                <a:ea typeface="굴림" charset="0"/>
                <a:cs typeface="굴림" charset="0"/>
              </a:defRPr>
            </a:lvl3pPr>
            <a:lvl4pPr marL="1600200" indent="-228600" eaLnBrk="0" hangingPunct="0">
              <a:defRPr kumimoji="1">
                <a:solidFill>
                  <a:schemeClr val="tx1"/>
                </a:solidFill>
                <a:latin typeface="굴림" charset="0"/>
                <a:ea typeface="굴림" charset="0"/>
                <a:cs typeface="굴림" charset="0"/>
              </a:defRPr>
            </a:lvl4pPr>
            <a:lvl5pPr marL="2057400" indent="-228600" eaLnBrk="0" hangingPunct="0">
              <a:defRPr kumimoji="1">
                <a:solidFill>
                  <a:schemeClr val="tx1"/>
                </a:solidFill>
                <a:latin typeface="굴림" charset="0"/>
                <a:ea typeface="굴림" charset="0"/>
                <a:cs typeface="굴림" charset="0"/>
              </a:defRPr>
            </a:lvl5pPr>
            <a:lvl6pPr marL="2514600" indent="-228600" eaLnBrk="0" fontAlgn="base" latinLnBrk="1" hangingPunct="0">
              <a:spcBef>
                <a:spcPct val="0"/>
              </a:spcBef>
              <a:spcAft>
                <a:spcPct val="0"/>
              </a:spcAft>
              <a:defRPr kumimoji="1">
                <a:solidFill>
                  <a:schemeClr val="tx1"/>
                </a:solidFill>
                <a:latin typeface="굴림" charset="0"/>
                <a:ea typeface="굴림" charset="0"/>
                <a:cs typeface="굴림" charset="0"/>
              </a:defRPr>
            </a:lvl6pPr>
            <a:lvl7pPr marL="2971800" indent="-228600" eaLnBrk="0" fontAlgn="base" latinLnBrk="1" hangingPunct="0">
              <a:spcBef>
                <a:spcPct val="0"/>
              </a:spcBef>
              <a:spcAft>
                <a:spcPct val="0"/>
              </a:spcAft>
              <a:defRPr kumimoji="1">
                <a:solidFill>
                  <a:schemeClr val="tx1"/>
                </a:solidFill>
                <a:latin typeface="굴림" charset="0"/>
                <a:ea typeface="굴림" charset="0"/>
                <a:cs typeface="굴림" charset="0"/>
              </a:defRPr>
            </a:lvl7pPr>
            <a:lvl8pPr marL="3429000" indent="-228600" eaLnBrk="0" fontAlgn="base" latinLnBrk="1" hangingPunct="0">
              <a:spcBef>
                <a:spcPct val="0"/>
              </a:spcBef>
              <a:spcAft>
                <a:spcPct val="0"/>
              </a:spcAft>
              <a:defRPr kumimoji="1">
                <a:solidFill>
                  <a:schemeClr val="tx1"/>
                </a:solidFill>
                <a:latin typeface="굴림" charset="0"/>
                <a:ea typeface="굴림" charset="0"/>
                <a:cs typeface="굴림" charset="0"/>
              </a:defRPr>
            </a:lvl8pPr>
            <a:lvl9pPr marL="3886200" indent="-228600" eaLnBrk="0" fontAlgn="base" latinLnBrk="1" hangingPunct="0">
              <a:spcBef>
                <a:spcPct val="0"/>
              </a:spcBef>
              <a:spcAft>
                <a:spcPct val="0"/>
              </a:spcAft>
              <a:defRPr kumimoji="1">
                <a:solidFill>
                  <a:schemeClr val="tx1"/>
                </a:solidFill>
                <a:latin typeface="굴림" charset="0"/>
                <a:ea typeface="굴림" charset="0"/>
                <a:cs typeface="굴림" charset="0"/>
              </a:defRPr>
            </a:lvl9pPr>
          </a:lstStyle>
          <a:p>
            <a:pPr eaLnBrk="1" latinLnBrk="0" hangingPunct="1"/>
            <a:r>
              <a:rPr lang="en-US" altLang="ja-JP" sz="1000" b="1" dirty="0">
                <a:latin typeface="Arial" charset="0"/>
                <a:ea typeface="ＭＳ Ｐゴシック" charset="0"/>
                <a:cs typeface="ＭＳ Ｐゴシック" charset="0"/>
              </a:rPr>
              <a:t>1.0</a:t>
            </a:r>
          </a:p>
        </p:txBody>
      </p:sp>
      <p:sp>
        <p:nvSpPr>
          <p:cNvPr id="69" name="Text Box 53"/>
          <p:cNvSpPr txBox="1">
            <a:spLocks noChangeArrowheads="1"/>
          </p:cNvSpPr>
          <p:nvPr/>
        </p:nvSpPr>
        <p:spPr bwMode="auto">
          <a:xfrm>
            <a:off x="0" y="0"/>
            <a:ext cx="885880" cy="276999"/>
          </a:xfrm>
          <a:prstGeom prst="rect">
            <a:avLst/>
          </a:prstGeom>
          <a:noFill/>
          <a:ln w="9525">
            <a:noFill/>
            <a:miter lim="800000"/>
            <a:headEnd/>
            <a:tailEnd/>
          </a:ln>
        </p:spPr>
        <p:txBody>
          <a:bodyPr wrap="none">
            <a:spAutoFit/>
          </a:bodyPr>
          <a:lstStyle/>
          <a:p>
            <a:pPr latinLnBrk="0"/>
            <a:r>
              <a:rPr lang="en-US" altLang="ja-JP" sz="1200" b="1" dirty="0">
                <a:latin typeface="Arial"/>
                <a:ea typeface="MS PGothic" pitchFamily="34" charset="-128"/>
                <a:cs typeface="Arial"/>
              </a:rPr>
              <a:t>Figure S3</a:t>
            </a:r>
          </a:p>
        </p:txBody>
      </p:sp>
    </p:spTree>
    <p:extLst>
      <p:ext uri="{BB962C8B-B14F-4D97-AF65-F5344CB8AC3E}">
        <p14:creationId xmlns:p14="http://schemas.microsoft.com/office/powerpoint/2010/main" val="101507624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Box 19"/>
          <p:cNvSpPr txBox="1">
            <a:spLocks noChangeArrowheads="1"/>
          </p:cNvSpPr>
          <p:nvPr/>
        </p:nvSpPr>
        <p:spPr bwMode="auto">
          <a:xfrm>
            <a:off x="914400" y="3201987"/>
            <a:ext cx="462749" cy="246221"/>
          </a:xfrm>
          <a:prstGeom prst="rect">
            <a:avLst/>
          </a:prstGeom>
          <a:noFill/>
          <a:ln w="9525">
            <a:noFill/>
            <a:miter lim="800000"/>
            <a:headEnd/>
            <a:tailEnd/>
          </a:ln>
        </p:spPr>
        <p:txBody>
          <a:bodyPr wrap="none">
            <a:spAutoFit/>
          </a:bodyPr>
          <a:lstStyle/>
          <a:p>
            <a:r>
              <a:rPr lang="en-US" altLang="ko-KR" sz="1000" dirty="0">
                <a:latin typeface="Arial"/>
                <a:cs typeface="Arial"/>
              </a:rPr>
              <a:t>day3</a:t>
            </a:r>
          </a:p>
        </p:txBody>
      </p:sp>
      <p:sp>
        <p:nvSpPr>
          <p:cNvPr id="4" name="Text Box 20"/>
          <p:cNvSpPr txBox="1">
            <a:spLocks noChangeArrowheads="1"/>
          </p:cNvSpPr>
          <p:nvPr/>
        </p:nvSpPr>
        <p:spPr bwMode="auto">
          <a:xfrm>
            <a:off x="1524000" y="3201987"/>
            <a:ext cx="462749" cy="246221"/>
          </a:xfrm>
          <a:prstGeom prst="rect">
            <a:avLst/>
          </a:prstGeom>
          <a:noFill/>
          <a:ln w="9525">
            <a:noFill/>
            <a:miter lim="800000"/>
            <a:headEnd/>
            <a:tailEnd/>
          </a:ln>
        </p:spPr>
        <p:txBody>
          <a:bodyPr wrap="none">
            <a:spAutoFit/>
          </a:bodyPr>
          <a:lstStyle/>
          <a:p>
            <a:r>
              <a:rPr lang="en-US" altLang="ko-KR" sz="1000">
                <a:latin typeface="Arial"/>
                <a:cs typeface="Arial"/>
              </a:rPr>
              <a:t>day5</a:t>
            </a:r>
          </a:p>
        </p:txBody>
      </p:sp>
      <p:sp>
        <p:nvSpPr>
          <p:cNvPr id="5" name="Text Box 21"/>
          <p:cNvSpPr txBox="1">
            <a:spLocks noChangeArrowheads="1"/>
          </p:cNvSpPr>
          <p:nvPr/>
        </p:nvSpPr>
        <p:spPr bwMode="auto">
          <a:xfrm>
            <a:off x="2120900" y="3201987"/>
            <a:ext cx="462749" cy="246221"/>
          </a:xfrm>
          <a:prstGeom prst="rect">
            <a:avLst/>
          </a:prstGeom>
          <a:noFill/>
          <a:ln w="9525">
            <a:noFill/>
            <a:miter lim="800000"/>
            <a:headEnd/>
            <a:tailEnd/>
          </a:ln>
        </p:spPr>
        <p:txBody>
          <a:bodyPr wrap="none">
            <a:spAutoFit/>
          </a:bodyPr>
          <a:lstStyle/>
          <a:p>
            <a:r>
              <a:rPr lang="en-US" altLang="ko-KR" sz="1000">
                <a:latin typeface="Arial"/>
                <a:cs typeface="Arial"/>
              </a:rPr>
              <a:t>day7</a:t>
            </a:r>
          </a:p>
        </p:txBody>
      </p:sp>
      <p:sp>
        <p:nvSpPr>
          <p:cNvPr id="6" name="Text Box 22"/>
          <p:cNvSpPr txBox="1">
            <a:spLocks noChangeArrowheads="1"/>
          </p:cNvSpPr>
          <p:nvPr/>
        </p:nvSpPr>
        <p:spPr bwMode="auto">
          <a:xfrm>
            <a:off x="568325" y="3078162"/>
            <a:ext cx="255198" cy="246221"/>
          </a:xfrm>
          <a:prstGeom prst="rect">
            <a:avLst/>
          </a:prstGeom>
          <a:noFill/>
          <a:ln w="9525">
            <a:noFill/>
            <a:miter lim="800000"/>
            <a:headEnd/>
            <a:tailEnd/>
          </a:ln>
        </p:spPr>
        <p:txBody>
          <a:bodyPr wrap="none">
            <a:spAutoFit/>
          </a:bodyPr>
          <a:lstStyle/>
          <a:p>
            <a:r>
              <a:rPr lang="en-US" altLang="ko-KR" sz="1000">
                <a:latin typeface="Arial"/>
                <a:cs typeface="Arial"/>
              </a:rPr>
              <a:t>0</a:t>
            </a:r>
          </a:p>
        </p:txBody>
      </p:sp>
      <p:sp>
        <p:nvSpPr>
          <p:cNvPr id="7" name="Text Box 24"/>
          <p:cNvSpPr txBox="1">
            <a:spLocks noChangeArrowheads="1"/>
          </p:cNvSpPr>
          <p:nvPr/>
        </p:nvSpPr>
        <p:spPr bwMode="auto">
          <a:xfrm>
            <a:off x="520700" y="2459037"/>
            <a:ext cx="325730" cy="246221"/>
          </a:xfrm>
          <a:prstGeom prst="rect">
            <a:avLst/>
          </a:prstGeom>
          <a:noFill/>
          <a:ln w="9525">
            <a:noFill/>
            <a:miter lim="800000"/>
            <a:headEnd/>
            <a:tailEnd/>
          </a:ln>
        </p:spPr>
        <p:txBody>
          <a:bodyPr wrap="none">
            <a:spAutoFit/>
          </a:bodyPr>
          <a:lstStyle/>
          <a:p>
            <a:r>
              <a:rPr lang="en-US" altLang="ko-KR" sz="1000">
                <a:latin typeface="Arial"/>
                <a:cs typeface="Arial"/>
              </a:rPr>
              <a:t>50</a:t>
            </a:r>
          </a:p>
        </p:txBody>
      </p:sp>
      <p:sp>
        <p:nvSpPr>
          <p:cNvPr id="8" name="Text Box 26"/>
          <p:cNvSpPr txBox="1">
            <a:spLocks noChangeArrowheads="1"/>
          </p:cNvSpPr>
          <p:nvPr/>
        </p:nvSpPr>
        <p:spPr bwMode="auto">
          <a:xfrm>
            <a:off x="457200" y="1820862"/>
            <a:ext cx="398629" cy="246221"/>
          </a:xfrm>
          <a:prstGeom prst="rect">
            <a:avLst/>
          </a:prstGeom>
          <a:noFill/>
          <a:ln w="9525">
            <a:noFill/>
            <a:miter lim="800000"/>
            <a:headEnd/>
            <a:tailEnd/>
          </a:ln>
        </p:spPr>
        <p:txBody>
          <a:bodyPr wrap="none">
            <a:spAutoFit/>
          </a:bodyPr>
          <a:lstStyle/>
          <a:p>
            <a:r>
              <a:rPr lang="en-US" altLang="ko-KR" sz="1000">
                <a:latin typeface="Arial"/>
                <a:cs typeface="Arial"/>
              </a:rPr>
              <a:t>100</a:t>
            </a:r>
          </a:p>
        </p:txBody>
      </p:sp>
      <p:sp>
        <p:nvSpPr>
          <p:cNvPr id="15" name="Text Box 35"/>
          <p:cNvSpPr txBox="1">
            <a:spLocks noChangeArrowheads="1"/>
          </p:cNvSpPr>
          <p:nvPr/>
        </p:nvSpPr>
        <p:spPr bwMode="auto">
          <a:xfrm>
            <a:off x="3826432" y="3173254"/>
            <a:ext cx="462749" cy="246221"/>
          </a:xfrm>
          <a:prstGeom prst="rect">
            <a:avLst/>
          </a:prstGeom>
          <a:noFill/>
          <a:ln w="9525">
            <a:noFill/>
            <a:miter lim="800000"/>
            <a:headEnd/>
            <a:tailEnd/>
          </a:ln>
        </p:spPr>
        <p:txBody>
          <a:bodyPr wrap="none">
            <a:spAutoFit/>
          </a:bodyPr>
          <a:lstStyle/>
          <a:p>
            <a:r>
              <a:rPr lang="en-US" altLang="ko-KR" sz="1000">
                <a:latin typeface="Arial"/>
                <a:cs typeface="Arial"/>
              </a:rPr>
              <a:t>day3</a:t>
            </a:r>
          </a:p>
        </p:txBody>
      </p:sp>
      <p:sp>
        <p:nvSpPr>
          <p:cNvPr id="16" name="Text Box 36"/>
          <p:cNvSpPr txBox="1">
            <a:spLocks noChangeArrowheads="1"/>
          </p:cNvSpPr>
          <p:nvPr/>
        </p:nvSpPr>
        <p:spPr bwMode="auto">
          <a:xfrm>
            <a:off x="4397932" y="3173254"/>
            <a:ext cx="462749" cy="246221"/>
          </a:xfrm>
          <a:prstGeom prst="rect">
            <a:avLst/>
          </a:prstGeom>
          <a:noFill/>
          <a:ln w="9525">
            <a:noFill/>
            <a:miter lim="800000"/>
            <a:headEnd/>
            <a:tailEnd/>
          </a:ln>
        </p:spPr>
        <p:txBody>
          <a:bodyPr wrap="none">
            <a:spAutoFit/>
          </a:bodyPr>
          <a:lstStyle/>
          <a:p>
            <a:r>
              <a:rPr lang="en-US" altLang="ko-KR" sz="1000">
                <a:latin typeface="Arial"/>
                <a:cs typeface="Arial"/>
              </a:rPr>
              <a:t>day5</a:t>
            </a:r>
          </a:p>
        </p:txBody>
      </p:sp>
      <p:sp>
        <p:nvSpPr>
          <p:cNvPr id="17" name="Text Box 37"/>
          <p:cNvSpPr txBox="1">
            <a:spLocks noChangeArrowheads="1"/>
          </p:cNvSpPr>
          <p:nvPr/>
        </p:nvSpPr>
        <p:spPr bwMode="auto">
          <a:xfrm>
            <a:off x="5023400" y="3163729"/>
            <a:ext cx="462749" cy="246221"/>
          </a:xfrm>
          <a:prstGeom prst="rect">
            <a:avLst/>
          </a:prstGeom>
          <a:noFill/>
          <a:ln w="9525">
            <a:noFill/>
            <a:miter lim="800000"/>
            <a:headEnd/>
            <a:tailEnd/>
          </a:ln>
        </p:spPr>
        <p:txBody>
          <a:bodyPr wrap="none">
            <a:spAutoFit/>
          </a:bodyPr>
          <a:lstStyle/>
          <a:p>
            <a:r>
              <a:rPr lang="en-US" altLang="ko-KR" sz="1000" dirty="0">
                <a:latin typeface="Arial"/>
                <a:cs typeface="Arial"/>
              </a:rPr>
              <a:t>day7</a:t>
            </a:r>
          </a:p>
        </p:txBody>
      </p:sp>
      <p:sp>
        <p:nvSpPr>
          <p:cNvPr id="18" name="Text Box 38"/>
          <p:cNvSpPr txBox="1">
            <a:spLocks noChangeArrowheads="1"/>
          </p:cNvSpPr>
          <p:nvPr/>
        </p:nvSpPr>
        <p:spPr bwMode="auto">
          <a:xfrm>
            <a:off x="3467657" y="3000376"/>
            <a:ext cx="255198" cy="246221"/>
          </a:xfrm>
          <a:prstGeom prst="rect">
            <a:avLst/>
          </a:prstGeom>
          <a:noFill/>
          <a:ln w="9525">
            <a:noFill/>
            <a:miter lim="800000"/>
            <a:headEnd/>
            <a:tailEnd/>
          </a:ln>
        </p:spPr>
        <p:txBody>
          <a:bodyPr wrap="none">
            <a:spAutoFit/>
          </a:bodyPr>
          <a:lstStyle/>
          <a:p>
            <a:r>
              <a:rPr lang="en-US" altLang="ko-KR" sz="1000">
                <a:latin typeface="Arial"/>
                <a:cs typeface="Arial"/>
              </a:rPr>
              <a:t>0</a:t>
            </a:r>
          </a:p>
        </p:txBody>
      </p:sp>
      <p:sp>
        <p:nvSpPr>
          <p:cNvPr id="19" name="Text Box 40"/>
          <p:cNvSpPr txBox="1">
            <a:spLocks noChangeArrowheads="1"/>
          </p:cNvSpPr>
          <p:nvPr/>
        </p:nvSpPr>
        <p:spPr bwMode="auto">
          <a:xfrm>
            <a:off x="3407332" y="2403476"/>
            <a:ext cx="325730" cy="246221"/>
          </a:xfrm>
          <a:prstGeom prst="rect">
            <a:avLst/>
          </a:prstGeom>
          <a:noFill/>
          <a:ln w="9525">
            <a:noFill/>
            <a:miter lim="800000"/>
            <a:headEnd/>
            <a:tailEnd/>
          </a:ln>
        </p:spPr>
        <p:txBody>
          <a:bodyPr wrap="none">
            <a:spAutoFit/>
          </a:bodyPr>
          <a:lstStyle/>
          <a:p>
            <a:r>
              <a:rPr lang="en-US" altLang="ko-KR" sz="1000" dirty="0">
                <a:latin typeface="Arial"/>
                <a:cs typeface="Arial"/>
              </a:rPr>
              <a:t>20</a:t>
            </a:r>
          </a:p>
        </p:txBody>
      </p:sp>
      <p:sp>
        <p:nvSpPr>
          <p:cNvPr id="20" name="Text Box 41"/>
          <p:cNvSpPr txBox="1">
            <a:spLocks noChangeArrowheads="1"/>
          </p:cNvSpPr>
          <p:nvPr/>
        </p:nvSpPr>
        <p:spPr bwMode="auto">
          <a:xfrm>
            <a:off x="3416857" y="1870076"/>
            <a:ext cx="325730" cy="246221"/>
          </a:xfrm>
          <a:prstGeom prst="rect">
            <a:avLst/>
          </a:prstGeom>
          <a:noFill/>
          <a:ln w="9525">
            <a:noFill/>
            <a:miter lim="800000"/>
            <a:headEnd/>
            <a:tailEnd/>
          </a:ln>
        </p:spPr>
        <p:txBody>
          <a:bodyPr wrap="none">
            <a:spAutoFit/>
          </a:bodyPr>
          <a:lstStyle/>
          <a:p>
            <a:r>
              <a:rPr lang="en-US" altLang="ko-KR" sz="1000">
                <a:latin typeface="Arial"/>
                <a:cs typeface="Arial"/>
              </a:rPr>
              <a:t>40</a:t>
            </a:r>
          </a:p>
        </p:txBody>
      </p:sp>
      <p:sp>
        <p:nvSpPr>
          <p:cNvPr id="27" name="Text Box 31"/>
          <p:cNvSpPr txBox="1">
            <a:spLocks noChangeArrowheads="1"/>
          </p:cNvSpPr>
          <p:nvPr/>
        </p:nvSpPr>
        <p:spPr bwMode="auto">
          <a:xfrm>
            <a:off x="457200" y="1600200"/>
            <a:ext cx="431800" cy="246221"/>
          </a:xfrm>
          <a:prstGeom prst="rect">
            <a:avLst/>
          </a:prstGeom>
          <a:noFill/>
          <a:ln w="9525">
            <a:noFill/>
            <a:miter lim="800000"/>
            <a:headEnd/>
            <a:tailEnd/>
          </a:ln>
        </p:spPr>
        <p:txBody>
          <a:bodyPr>
            <a:spAutoFit/>
          </a:bodyPr>
          <a:lstStyle/>
          <a:p>
            <a:pPr latinLnBrk="0"/>
            <a:r>
              <a:rPr lang="en-US" altLang="ja-JP" sz="1000" dirty="0">
                <a:latin typeface="Arial"/>
                <a:ea typeface="MS PGothic" pitchFamily="34" charset="-128"/>
                <a:cs typeface="Arial"/>
              </a:rPr>
              <a:t>(%)</a:t>
            </a:r>
          </a:p>
        </p:txBody>
      </p:sp>
      <p:sp>
        <p:nvSpPr>
          <p:cNvPr id="28" name="Text Box 31"/>
          <p:cNvSpPr txBox="1">
            <a:spLocks noChangeArrowheads="1"/>
          </p:cNvSpPr>
          <p:nvPr/>
        </p:nvSpPr>
        <p:spPr bwMode="auto">
          <a:xfrm>
            <a:off x="3388282" y="1641476"/>
            <a:ext cx="733425" cy="246221"/>
          </a:xfrm>
          <a:prstGeom prst="rect">
            <a:avLst/>
          </a:prstGeom>
          <a:noFill/>
          <a:ln w="9525">
            <a:noFill/>
            <a:miter lim="800000"/>
            <a:headEnd/>
            <a:tailEnd/>
          </a:ln>
        </p:spPr>
        <p:txBody>
          <a:bodyPr>
            <a:spAutoFit/>
          </a:bodyPr>
          <a:lstStyle/>
          <a:p>
            <a:pPr latinLnBrk="0"/>
            <a:r>
              <a:rPr lang="en-US" altLang="ja-JP" sz="1000">
                <a:latin typeface="Arial"/>
                <a:ea typeface="MS PGothic" pitchFamily="34" charset="-128"/>
                <a:cs typeface="Arial"/>
              </a:rPr>
              <a:t>(x10</a:t>
            </a:r>
            <a:r>
              <a:rPr lang="en-US" altLang="ja-JP" sz="1000" baseline="30000">
                <a:latin typeface="Arial"/>
                <a:ea typeface="MS PGothic" pitchFamily="34" charset="-128"/>
                <a:cs typeface="Arial"/>
              </a:rPr>
              <a:t>4</a:t>
            </a:r>
            <a:r>
              <a:rPr lang="en-US" altLang="ja-JP" sz="1000">
                <a:latin typeface="Arial"/>
                <a:ea typeface="MS PGothic" pitchFamily="34" charset="-128"/>
                <a:cs typeface="Arial"/>
              </a:rPr>
              <a:t>)</a:t>
            </a:r>
          </a:p>
        </p:txBody>
      </p:sp>
      <p:sp>
        <p:nvSpPr>
          <p:cNvPr id="37" name="Text Box 60"/>
          <p:cNvSpPr txBox="1">
            <a:spLocks noChangeArrowheads="1"/>
          </p:cNvSpPr>
          <p:nvPr/>
        </p:nvSpPr>
        <p:spPr bwMode="auto">
          <a:xfrm rot="16200000">
            <a:off x="-86713" y="2372012"/>
            <a:ext cx="1029248" cy="246221"/>
          </a:xfrm>
          <a:prstGeom prst="rect">
            <a:avLst/>
          </a:prstGeom>
          <a:noFill/>
          <a:ln w="9525">
            <a:noFill/>
            <a:miter lim="800000"/>
            <a:headEnd/>
            <a:tailEnd/>
          </a:ln>
        </p:spPr>
        <p:txBody>
          <a:bodyPr wrap="none">
            <a:spAutoFit/>
          </a:bodyPr>
          <a:lstStyle/>
          <a:p>
            <a:r>
              <a:rPr lang="en-US" altLang="ko-KR" sz="1000" dirty="0">
                <a:latin typeface="Arial"/>
                <a:cs typeface="Arial"/>
              </a:rPr>
              <a:t>% CD34+ cells</a:t>
            </a:r>
          </a:p>
        </p:txBody>
      </p:sp>
      <p:sp>
        <p:nvSpPr>
          <p:cNvPr id="38" name="Text Box 61"/>
          <p:cNvSpPr txBox="1">
            <a:spLocks noChangeArrowheads="1"/>
          </p:cNvSpPr>
          <p:nvPr/>
        </p:nvSpPr>
        <p:spPr bwMode="auto">
          <a:xfrm rot="16200000">
            <a:off x="2806111" y="2305487"/>
            <a:ext cx="1031051" cy="400110"/>
          </a:xfrm>
          <a:prstGeom prst="rect">
            <a:avLst/>
          </a:prstGeom>
          <a:noFill/>
          <a:ln w="9525">
            <a:noFill/>
            <a:miter lim="800000"/>
            <a:headEnd/>
            <a:tailEnd/>
          </a:ln>
        </p:spPr>
        <p:txBody>
          <a:bodyPr wrap="none">
            <a:spAutoFit/>
          </a:bodyPr>
          <a:lstStyle/>
          <a:p>
            <a:r>
              <a:rPr lang="en-US" altLang="ko-KR" sz="1000" dirty="0">
                <a:latin typeface="Arial"/>
                <a:cs typeface="Arial"/>
              </a:rPr>
              <a:t>The number of </a:t>
            </a:r>
          </a:p>
          <a:p>
            <a:r>
              <a:rPr lang="en-US" altLang="ko-KR" sz="1000" dirty="0">
                <a:latin typeface="Arial"/>
                <a:cs typeface="Arial"/>
              </a:rPr>
              <a:t>CD34+ cells</a:t>
            </a:r>
          </a:p>
        </p:txBody>
      </p:sp>
      <p:sp>
        <p:nvSpPr>
          <p:cNvPr id="39" name="Rectangle 29"/>
          <p:cNvSpPr>
            <a:spLocks noChangeArrowheads="1"/>
          </p:cNvSpPr>
          <p:nvPr/>
        </p:nvSpPr>
        <p:spPr bwMode="auto">
          <a:xfrm>
            <a:off x="1457325" y="1196974"/>
            <a:ext cx="109538" cy="125413"/>
          </a:xfrm>
          <a:prstGeom prst="rect">
            <a:avLst/>
          </a:prstGeom>
          <a:solidFill>
            <a:schemeClr val="tx1"/>
          </a:solidFill>
          <a:ln w="12700">
            <a:solidFill>
              <a:schemeClr val="tx1"/>
            </a:solidFill>
            <a:miter lim="800000"/>
            <a:headEnd/>
            <a:tailEnd/>
          </a:ln>
        </p:spPr>
        <p:txBody>
          <a:bodyPr wrap="none" anchor="ctr"/>
          <a:lstStyle/>
          <a:p>
            <a:pPr latinLnBrk="0"/>
            <a:endParaRPr lang="ja-JP" altLang="en-US" sz="1000">
              <a:latin typeface="Arial"/>
              <a:ea typeface="MS PGothic" pitchFamily="34" charset="-128"/>
              <a:cs typeface="Arial"/>
            </a:endParaRPr>
          </a:p>
        </p:txBody>
      </p:sp>
      <p:sp>
        <p:nvSpPr>
          <p:cNvPr id="40" name="Text Box 31"/>
          <p:cNvSpPr txBox="1">
            <a:spLocks noChangeArrowheads="1"/>
          </p:cNvSpPr>
          <p:nvPr/>
        </p:nvSpPr>
        <p:spPr bwMode="auto">
          <a:xfrm>
            <a:off x="1524000" y="1139824"/>
            <a:ext cx="783413" cy="246221"/>
          </a:xfrm>
          <a:prstGeom prst="rect">
            <a:avLst/>
          </a:prstGeom>
          <a:noFill/>
          <a:ln w="9525">
            <a:noFill/>
            <a:miter lim="800000"/>
            <a:headEnd/>
            <a:tailEnd/>
          </a:ln>
        </p:spPr>
        <p:txBody>
          <a:bodyPr wrap="none">
            <a:spAutoFit/>
          </a:bodyPr>
          <a:lstStyle/>
          <a:p>
            <a:pPr latinLnBrk="0"/>
            <a:r>
              <a:rPr lang="en-US" altLang="ja-JP" sz="1000">
                <a:latin typeface="Arial"/>
                <a:ea typeface="MS PGothic" pitchFamily="34" charset="-128"/>
                <a:cs typeface="Arial"/>
              </a:rPr>
              <a:t>TSA 50nM</a:t>
            </a:r>
          </a:p>
        </p:txBody>
      </p:sp>
      <p:sp>
        <p:nvSpPr>
          <p:cNvPr id="41" name="Text Box 32"/>
          <p:cNvSpPr txBox="1">
            <a:spLocks noChangeArrowheads="1"/>
          </p:cNvSpPr>
          <p:nvPr/>
        </p:nvSpPr>
        <p:spPr bwMode="auto">
          <a:xfrm>
            <a:off x="1524000" y="911224"/>
            <a:ext cx="569387" cy="246221"/>
          </a:xfrm>
          <a:prstGeom prst="rect">
            <a:avLst/>
          </a:prstGeom>
          <a:noFill/>
          <a:ln w="9525">
            <a:noFill/>
            <a:miter lim="800000"/>
            <a:headEnd/>
            <a:tailEnd/>
          </a:ln>
        </p:spPr>
        <p:txBody>
          <a:bodyPr wrap="none">
            <a:spAutoFit/>
          </a:bodyPr>
          <a:lstStyle/>
          <a:p>
            <a:pPr latinLnBrk="0"/>
            <a:r>
              <a:rPr lang="en-US" altLang="ja-JP" sz="1000" dirty="0">
                <a:latin typeface="Arial"/>
                <a:ea typeface="MS PGothic" pitchFamily="34" charset="-128"/>
                <a:cs typeface="Arial"/>
              </a:rPr>
              <a:t>DMSO</a:t>
            </a:r>
          </a:p>
        </p:txBody>
      </p:sp>
      <p:sp>
        <p:nvSpPr>
          <p:cNvPr id="42" name="Rectangle 29"/>
          <p:cNvSpPr>
            <a:spLocks noChangeArrowheads="1"/>
          </p:cNvSpPr>
          <p:nvPr/>
        </p:nvSpPr>
        <p:spPr bwMode="auto">
          <a:xfrm>
            <a:off x="1462088" y="974724"/>
            <a:ext cx="111125" cy="127000"/>
          </a:xfrm>
          <a:prstGeom prst="rect">
            <a:avLst/>
          </a:prstGeom>
          <a:solidFill>
            <a:schemeClr val="bg1"/>
          </a:solidFill>
          <a:ln w="12700">
            <a:solidFill>
              <a:schemeClr val="tx1"/>
            </a:solidFill>
            <a:miter lim="800000"/>
            <a:headEnd/>
            <a:tailEnd/>
          </a:ln>
        </p:spPr>
        <p:txBody>
          <a:bodyPr wrap="none" anchor="ctr"/>
          <a:lstStyle/>
          <a:p>
            <a:pPr latinLnBrk="0"/>
            <a:endParaRPr lang="ja-JP" altLang="en-US" sz="1000">
              <a:latin typeface="Arial"/>
              <a:ea typeface="MS PGothic" pitchFamily="34" charset="-128"/>
              <a:cs typeface="Arial"/>
            </a:endParaRPr>
          </a:p>
        </p:txBody>
      </p:sp>
      <p:sp>
        <p:nvSpPr>
          <p:cNvPr id="43" name="Rectangle 29"/>
          <p:cNvSpPr>
            <a:spLocks noChangeArrowheads="1"/>
          </p:cNvSpPr>
          <p:nvPr/>
        </p:nvSpPr>
        <p:spPr bwMode="auto">
          <a:xfrm>
            <a:off x="4200525" y="1276350"/>
            <a:ext cx="109538" cy="125413"/>
          </a:xfrm>
          <a:prstGeom prst="rect">
            <a:avLst/>
          </a:prstGeom>
          <a:solidFill>
            <a:schemeClr val="tx1"/>
          </a:solidFill>
          <a:ln w="12700">
            <a:solidFill>
              <a:schemeClr val="tx1"/>
            </a:solidFill>
            <a:miter lim="800000"/>
            <a:headEnd/>
            <a:tailEnd/>
          </a:ln>
        </p:spPr>
        <p:txBody>
          <a:bodyPr wrap="none" anchor="ctr"/>
          <a:lstStyle/>
          <a:p>
            <a:pPr latinLnBrk="0"/>
            <a:endParaRPr lang="ja-JP" altLang="en-US" sz="1000">
              <a:latin typeface="Arial"/>
              <a:ea typeface="MS PGothic" pitchFamily="34" charset="-128"/>
              <a:cs typeface="Arial"/>
            </a:endParaRPr>
          </a:p>
        </p:txBody>
      </p:sp>
      <p:sp>
        <p:nvSpPr>
          <p:cNvPr id="44" name="Text Box 31"/>
          <p:cNvSpPr txBox="1">
            <a:spLocks noChangeArrowheads="1"/>
          </p:cNvSpPr>
          <p:nvPr/>
        </p:nvSpPr>
        <p:spPr bwMode="auto">
          <a:xfrm>
            <a:off x="4267200" y="1219200"/>
            <a:ext cx="783413" cy="246221"/>
          </a:xfrm>
          <a:prstGeom prst="rect">
            <a:avLst/>
          </a:prstGeom>
          <a:noFill/>
          <a:ln w="9525">
            <a:noFill/>
            <a:miter lim="800000"/>
            <a:headEnd/>
            <a:tailEnd/>
          </a:ln>
        </p:spPr>
        <p:txBody>
          <a:bodyPr wrap="none">
            <a:spAutoFit/>
          </a:bodyPr>
          <a:lstStyle/>
          <a:p>
            <a:pPr latinLnBrk="0"/>
            <a:r>
              <a:rPr lang="en-US" altLang="ja-JP" sz="1000">
                <a:latin typeface="Arial"/>
                <a:ea typeface="MS PGothic" pitchFamily="34" charset="-128"/>
                <a:cs typeface="Arial"/>
              </a:rPr>
              <a:t>TSA 50nM</a:t>
            </a:r>
          </a:p>
        </p:txBody>
      </p:sp>
      <p:sp>
        <p:nvSpPr>
          <p:cNvPr id="45" name="Text Box 32"/>
          <p:cNvSpPr txBox="1">
            <a:spLocks noChangeArrowheads="1"/>
          </p:cNvSpPr>
          <p:nvPr/>
        </p:nvSpPr>
        <p:spPr bwMode="auto">
          <a:xfrm>
            <a:off x="4267200" y="990600"/>
            <a:ext cx="569387" cy="246221"/>
          </a:xfrm>
          <a:prstGeom prst="rect">
            <a:avLst/>
          </a:prstGeom>
          <a:noFill/>
          <a:ln w="9525">
            <a:noFill/>
            <a:miter lim="800000"/>
            <a:headEnd/>
            <a:tailEnd/>
          </a:ln>
        </p:spPr>
        <p:txBody>
          <a:bodyPr wrap="none">
            <a:spAutoFit/>
          </a:bodyPr>
          <a:lstStyle/>
          <a:p>
            <a:pPr latinLnBrk="0"/>
            <a:r>
              <a:rPr lang="en-US" altLang="ja-JP" sz="1000" dirty="0">
                <a:latin typeface="Arial"/>
                <a:ea typeface="MS PGothic" pitchFamily="34" charset="-128"/>
                <a:cs typeface="Arial"/>
              </a:rPr>
              <a:t>DMSO</a:t>
            </a:r>
          </a:p>
        </p:txBody>
      </p:sp>
      <p:sp>
        <p:nvSpPr>
          <p:cNvPr id="46" name="Rectangle 29"/>
          <p:cNvSpPr>
            <a:spLocks noChangeArrowheads="1"/>
          </p:cNvSpPr>
          <p:nvPr/>
        </p:nvSpPr>
        <p:spPr bwMode="auto">
          <a:xfrm>
            <a:off x="4205288" y="1054100"/>
            <a:ext cx="111125" cy="127000"/>
          </a:xfrm>
          <a:prstGeom prst="rect">
            <a:avLst/>
          </a:prstGeom>
          <a:solidFill>
            <a:schemeClr val="bg1"/>
          </a:solidFill>
          <a:ln w="12700">
            <a:solidFill>
              <a:schemeClr val="tx1"/>
            </a:solidFill>
            <a:miter lim="800000"/>
            <a:headEnd/>
            <a:tailEnd/>
          </a:ln>
        </p:spPr>
        <p:txBody>
          <a:bodyPr wrap="none" anchor="ctr"/>
          <a:lstStyle/>
          <a:p>
            <a:pPr latinLnBrk="0"/>
            <a:endParaRPr lang="ja-JP" altLang="en-US" sz="1000">
              <a:latin typeface="Arial"/>
              <a:ea typeface="MS PGothic" pitchFamily="34" charset="-128"/>
              <a:cs typeface="Arial"/>
            </a:endParaRPr>
          </a:p>
        </p:txBody>
      </p:sp>
      <p:sp>
        <p:nvSpPr>
          <p:cNvPr id="56" name="Text Box 28"/>
          <p:cNvSpPr txBox="1">
            <a:spLocks noChangeArrowheads="1"/>
          </p:cNvSpPr>
          <p:nvPr/>
        </p:nvSpPr>
        <p:spPr bwMode="auto">
          <a:xfrm>
            <a:off x="3048000" y="600075"/>
            <a:ext cx="295799" cy="276999"/>
          </a:xfrm>
          <a:prstGeom prst="rect">
            <a:avLst/>
          </a:prstGeom>
          <a:noFill/>
          <a:ln w="9525">
            <a:noFill/>
            <a:miter lim="800000"/>
            <a:headEnd/>
            <a:tailEnd/>
          </a:ln>
        </p:spPr>
        <p:txBody>
          <a:bodyPr wrap="none">
            <a:spAutoFit/>
          </a:bodyPr>
          <a:lstStyle/>
          <a:p>
            <a:pPr latinLnBrk="0"/>
            <a:r>
              <a:rPr lang="en-US" altLang="ja-JP" sz="1200" b="1" dirty="0">
                <a:latin typeface="Arial"/>
                <a:ea typeface="MS PGothic" pitchFamily="34" charset="-128"/>
                <a:cs typeface="Arial"/>
              </a:rPr>
              <a:t>B</a:t>
            </a:r>
          </a:p>
        </p:txBody>
      </p:sp>
      <p:sp>
        <p:nvSpPr>
          <p:cNvPr id="57" name="Text Box 28"/>
          <p:cNvSpPr txBox="1">
            <a:spLocks noChangeArrowheads="1"/>
          </p:cNvSpPr>
          <p:nvPr/>
        </p:nvSpPr>
        <p:spPr bwMode="auto">
          <a:xfrm>
            <a:off x="457200" y="600075"/>
            <a:ext cx="302912" cy="276999"/>
          </a:xfrm>
          <a:prstGeom prst="rect">
            <a:avLst/>
          </a:prstGeom>
          <a:noFill/>
          <a:ln w="9525">
            <a:noFill/>
            <a:miter lim="800000"/>
            <a:headEnd/>
            <a:tailEnd/>
          </a:ln>
        </p:spPr>
        <p:txBody>
          <a:bodyPr wrap="none">
            <a:spAutoFit/>
          </a:bodyPr>
          <a:lstStyle/>
          <a:p>
            <a:pPr latinLnBrk="0"/>
            <a:r>
              <a:rPr lang="en-US" altLang="ja-JP" sz="1200" b="1" dirty="0">
                <a:latin typeface="Arial"/>
                <a:ea typeface="MS PGothic" pitchFamily="34" charset="-128"/>
                <a:cs typeface="Arial"/>
              </a:rPr>
              <a:t>A</a:t>
            </a:r>
          </a:p>
        </p:txBody>
      </p:sp>
      <p:graphicFrame>
        <p:nvGraphicFramePr>
          <p:cNvPr id="59" name="Object 115"/>
          <p:cNvGraphicFramePr>
            <a:graphicFrameLocks noChangeAspect="1"/>
          </p:cNvGraphicFramePr>
          <p:nvPr>
            <p:extLst>
              <p:ext uri="{D42A27DB-BD31-4B8C-83A1-F6EECF244321}">
                <p14:modId xmlns:p14="http://schemas.microsoft.com/office/powerpoint/2010/main" val="1434410384"/>
              </p:ext>
            </p:extLst>
          </p:nvPr>
        </p:nvGraphicFramePr>
        <p:xfrm>
          <a:off x="762000" y="1828800"/>
          <a:ext cx="2057400" cy="1373187"/>
        </p:xfrm>
        <a:graphic>
          <a:graphicData uri="http://schemas.openxmlformats.org/presentationml/2006/ole">
            <mc:AlternateContent xmlns:mc="http://schemas.openxmlformats.org/markup-compatibility/2006">
              <mc:Choice xmlns:v="urn:schemas-microsoft-com:vml" Requires="v">
                <p:oleObj spid="_x0000_s5416" name="Chart" r:id="rId3" imgW="5848180" imgH="3495762" progId="Excel.Sheet.8">
                  <p:embed/>
                </p:oleObj>
              </mc:Choice>
              <mc:Fallback>
                <p:oleObj name="Chart" r:id="rId3" imgW="5848180" imgH="3495762" progId="Excel.Sheet.8">
                  <p:embed/>
                  <p:pic>
                    <p:nvPicPr>
                      <p:cNvPr id="0" name="Picture 210"/>
                      <p:cNvPicPr>
                        <a:picLocks noChangeAspect="1" noChangeArrowheads="1"/>
                      </p:cNvPicPr>
                      <p:nvPr/>
                    </p:nvPicPr>
                    <p:blipFill>
                      <a:blip r:embed="rId4">
                        <a:extLst>
                          <a:ext uri="{28A0092B-C50C-407E-A947-70E740481C1C}">
                            <a14:useLocalDpi xmlns:a14="http://schemas.microsoft.com/office/drawing/2010/main" val="0"/>
                          </a:ext>
                        </a:extLst>
                      </a:blip>
                      <a:srcRect l="7736" b="10217"/>
                      <a:stretch>
                        <a:fillRect/>
                      </a:stretch>
                    </p:blipFill>
                    <p:spPr bwMode="auto">
                      <a:xfrm>
                        <a:off x="762000" y="1828800"/>
                        <a:ext cx="2057400" cy="137318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7" dir="2700000" algn="ctr" rotWithShape="0">
                                <a:schemeClr val="bg2">
                                  <a:alpha val="74997"/>
                                </a:schemeClr>
                              </a:outerShdw>
                            </a:effectLst>
                          </a14:hiddenEffects>
                        </a:ext>
                      </a:extLst>
                    </p:spPr>
                  </p:pic>
                </p:oleObj>
              </mc:Fallback>
            </mc:AlternateContent>
          </a:graphicData>
        </a:graphic>
      </p:graphicFrame>
      <p:graphicFrame>
        <p:nvGraphicFramePr>
          <p:cNvPr id="61" name="Object 117"/>
          <p:cNvGraphicFramePr>
            <a:graphicFrameLocks noChangeAspect="1"/>
          </p:cNvGraphicFramePr>
          <p:nvPr>
            <p:extLst>
              <p:ext uri="{D42A27DB-BD31-4B8C-83A1-F6EECF244321}">
                <p14:modId xmlns:p14="http://schemas.microsoft.com/office/powerpoint/2010/main" val="1400843062"/>
              </p:ext>
            </p:extLst>
          </p:nvPr>
        </p:nvGraphicFramePr>
        <p:xfrm>
          <a:off x="3693081" y="1800224"/>
          <a:ext cx="1945719" cy="1400175"/>
        </p:xfrm>
        <a:graphic>
          <a:graphicData uri="http://schemas.openxmlformats.org/presentationml/2006/ole">
            <mc:AlternateContent xmlns:mc="http://schemas.openxmlformats.org/markup-compatibility/2006">
              <mc:Choice xmlns:v="urn:schemas-microsoft-com:vml" Requires="v">
                <p:oleObj spid="_x0000_s5417" name="Chart" r:id="rId5" imgW="5724452" imgH="3495762" progId="Excel.Sheet.8">
                  <p:embed/>
                </p:oleObj>
              </mc:Choice>
              <mc:Fallback>
                <p:oleObj name="Chart" r:id="rId5" imgW="5724452" imgH="3495762" progId="Excel.Sheet.8">
                  <p:embed/>
                  <p:pic>
                    <p:nvPicPr>
                      <p:cNvPr id="0" name="Picture 211"/>
                      <p:cNvPicPr>
                        <a:picLocks noChangeAspect="1" noChangeArrowheads="1"/>
                      </p:cNvPicPr>
                      <p:nvPr/>
                    </p:nvPicPr>
                    <p:blipFill>
                      <a:blip r:embed="rId6">
                        <a:extLst>
                          <a:ext uri="{28A0092B-C50C-407E-A947-70E740481C1C}">
                            <a14:useLocalDpi xmlns:a14="http://schemas.microsoft.com/office/drawing/2010/main" val="0"/>
                          </a:ext>
                        </a:extLst>
                      </a:blip>
                      <a:srcRect l="6599" b="9628"/>
                      <a:stretch>
                        <a:fillRect/>
                      </a:stretch>
                    </p:blipFill>
                    <p:spPr bwMode="auto">
                      <a:xfrm>
                        <a:off x="3693081" y="1800224"/>
                        <a:ext cx="1945719" cy="14001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7" dir="2700000" algn="ctr" rotWithShape="0">
                                <a:schemeClr val="bg2">
                                  <a:alpha val="74997"/>
                                </a:schemeClr>
                              </a:outerShdw>
                            </a:effectLst>
                          </a14:hiddenEffects>
                        </a:ext>
                      </a:extLst>
                    </p:spPr>
                  </p:pic>
                </p:oleObj>
              </mc:Fallback>
            </mc:AlternateContent>
          </a:graphicData>
        </a:graphic>
      </p:graphicFrame>
      <p:sp>
        <p:nvSpPr>
          <p:cNvPr id="31" name="Text Box 53"/>
          <p:cNvSpPr txBox="1">
            <a:spLocks noChangeArrowheads="1"/>
          </p:cNvSpPr>
          <p:nvPr/>
        </p:nvSpPr>
        <p:spPr bwMode="auto">
          <a:xfrm>
            <a:off x="0" y="0"/>
            <a:ext cx="885880" cy="276999"/>
          </a:xfrm>
          <a:prstGeom prst="rect">
            <a:avLst/>
          </a:prstGeom>
          <a:noFill/>
          <a:ln w="9525">
            <a:noFill/>
            <a:miter lim="800000"/>
            <a:headEnd/>
            <a:tailEnd/>
          </a:ln>
        </p:spPr>
        <p:txBody>
          <a:bodyPr wrap="none">
            <a:spAutoFit/>
          </a:bodyPr>
          <a:lstStyle/>
          <a:p>
            <a:pPr latinLnBrk="0"/>
            <a:r>
              <a:rPr lang="en-US" altLang="ja-JP" sz="1200" b="1" dirty="0">
                <a:latin typeface="Arial"/>
                <a:ea typeface="MS PGothic" pitchFamily="34" charset="-128"/>
                <a:cs typeface="Arial"/>
              </a:rPr>
              <a:t>Figure S4</a:t>
            </a:r>
          </a:p>
        </p:txBody>
      </p:sp>
      <p:grpSp>
        <p:nvGrpSpPr>
          <p:cNvPr id="32" name="Group 31"/>
          <p:cNvGrpSpPr/>
          <p:nvPr/>
        </p:nvGrpSpPr>
        <p:grpSpPr>
          <a:xfrm>
            <a:off x="4924674" y="4020979"/>
            <a:ext cx="3990726" cy="2075021"/>
            <a:chOff x="4267200" y="2133600"/>
            <a:chExt cx="3990726" cy="2075021"/>
          </a:xfrm>
        </p:grpSpPr>
        <p:pic>
          <p:nvPicPr>
            <p:cNvPr id="33" name="Picture 2"/>
            <p:cNvPicPr>
              <a:picLocks noChangeAspect="1" noChangeArrowheads="1"/>
            </p:cNvPicPr>
            <p:nvPr/>
          </p:nvPicPr>
          <p:blipFill>
            <a:blip r:embed="rId7" cstate="print">
              <a:grayscl/>
            </a:blip>
            <a:srcRect l="12798" b="15701"/>
            <a:stretch>
              <a:fillRect/>
            </a:stretch>
          </p:blipFill>
          <p:spPr bwMode="auto">
            <a:xfrm>
              <a:off x="6505575" y="2209800"/>
              <a:ext cx="1752351" cy="1609725"/>
            </a:xfrm>
            <a:prstGeom prst="rect">
              <a:avLst/>
            </a:prstGeom>
            <a:noFill/>
            <a:ln w="9525">
              <a:noFill/>
              <a:miter lim="800000"/>
              <a:headEnd/>
              <a:tailEnd/>
            </a:ln>
            <a:effectLst/>
          </p:spPr>
        </p:pic>
        <p:pic>
          <p:nvPicPr>
            <p:cNvPr id="34" name="Picture 20"/>
            <p:cNvPicPr>
              <a:picLocks noChangeAspect="1" noChangeArrowheads="1"/>
            </p:cNvPicPr>
            <p:nvPr/>
          </p:nvPicPr>
          <p:blipFill>
            <a:blip r:embed="rId8" cstate="print">
              <a:grayscl/>
            </a:blip>
            <a:srcRect l="11850" b="16200"/>
            <a:stretch>
              <a:fillRect/>
            </a:stretch>
          </p:blipFill>
          <p:spPr bwMode="auto">
            <a:xfrm>
              <a:off x="4505325" y="2209800"/>
              <a:ext cx="1771401" cy="1600200"/>
            </a:xfrm>
            <a:prstGeom prst="rect">
              <a:avLst/>
            </a:prstGeom>
            <a:noFill/>
            <a:ln w="9525">
              <a:noFill/>
              <a:miter lim="800000"/>
              <a:headEnd/>
              <a:tailEnd/>
            </a:ln>
            <a:effectLst/>
          </p:spPr>
        </p:pic>
        <p:sp>
          <p:nvSpPr>
            <p:cNvPr id="35" name="Text Box 31"/>
            <p:cNvSpPr txBox="1">
              <a:spLocks noChangeArrowheads="1"/>
            </p:cNvSpPr>
            <p:nvPr/>
          </p:nvSpPr>
          <p:spPr bwMode="auto">
            <a:xfrm>
              <a:off x="6858000" y="2133600"/>
              <a:ext cx="783413" cy="246221"/>
            </a:xfrm>
            <a:prstGeom prst="rect">
              <a:avLst/>
            </a:prstGeom>
            <a:noFill/>
            <a:ln w="9525">
              <a:noFill/>
              <a:miter lim="800000"/>
              <a:headEnd/>
              <a:tailEnd/>
            </a:ln>
          </p:spPr>
          <p:txBody>
            <a:bodyPr wrap="none">
              <a:spAutoFit/>
            </a:bodyPr>
            <a:lstStyle/>
            <a:p>
              <a:pPr latinLnBrk="0"/>
              <a:r>
                <a:rPr lang="en-US" altLang="ja-JP" sz="1000" dirty="0">
                  <a:latin typeface="Arial"/>
                  <a:ea typeface="MS PGothic" pitchFamily="34" charset="-128"/>
                  <a:cs typeface="Arial"/>
                </a:rPr>
                <a:t>TSA 50nM</a:t>
              </a:r>
            </a:p>
          </p:txBody>
        </p:sp>
        <p:sp>
          <p:nvSpPr>
            <p:cNvPr id="36" name="Text Box 31"/>
            <p:cNvSpPr txBox="1">
              <a:spLocks noChangeArrowheads="1"/>
            </p:cNvSpPr>
            <p:nvPr/>
          </p:nvSpPr>
          <p:spPr bwMode="auto">
            <a:xfrm>
              <a:off x="4953000" y="2133600"/>
              <a:ext cx="569387" cy="246221"/>
            </a:xfrm>
            <a:prstGeom prst="rect">
              <a:avLst/>
            </a:prstGeom>
            <a:noFill/>
            <a:ln w="9525">
              <a:noFill/>
              <a:miter lim="800000"/>
              <a:headEnd/>
              <a:tailEnd/>
            </a:ln>
          </p:spPr>
          <p:txBody>
            <a:bodyPr wrap="none">
              <a:spAutoFit/>
            </a:bodyPr>
            <a:lstStyle/>
            <a:p>
              <a:pPr latinLnBrk="0"/>
              <a:r>
                <a:rPr lang="en-US" altLang="ja-JP" sz="1000" dirty="0">
                  <a:latin typeface="Arial"/>
                  <a:ea typeface="MS PGothic" pitchFamily="34" charset="-128"/>
                  <a:cs typeface="Arial"/>
                </a:rPr>
                <a:t>DMSO</a:t>
              </a:r>
            </a:p>
          </p:txBody>
        </p:sp>
        <p:cxnSp>
          <p:nvCxnSpPr>
            <p:cNvPr id="47" name="Straight Arrow Connector 26"/>
            <p:cNvCxnSpPr/>
            <p:nvPr/>
          </p:nvCxnSpPr>
          <p:spPr>
            <a:xfrm>
              <a:off x="4686300" y="3962400"/>
              <a:ext cx="3200400" cy="0"/>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48" name="Rectangle 27"/>
            <p:cNvSpPr/>
            <p:nvPr/>
          </p:nvSpPr>
          <p:spPr>
            <a:xfrm>
              <a:off x="5638800" y="3962400"/>
              <a:ext cx="1175522" cy="246221"/>
            </a:xfrm>
            <a:prstGeom prst="rect">
              <a:avLst/>
            </a:prstGeom>
          </p:spPr>
          <p:txBody>
            <a:bodyPr wrap="none">
              <a:spAutoFit/>
            </a:bodyPr>
            <a:lstStyle/>
            <a:p>
              <a:r>
                <a:rPr lang="en-US" sz="1000" dirty="0" err="1">
                  <a:latin typeface="Arial"/>
                  <a:cs typeface="Arial"/>
                </a:rPr>
                <a:t>Propidium</a:t>
              </a:r>
              <a:r>
                <a:rPr lang="en-US" sz="1000" b="1" dirty="0">
                  <a:latin typeface="Arial"/>
                  <a:cs typeface="Arial"/>
                </a:rPr>
                <a:t> </a:t>
              </a:r>
              <a:r>
                <a:rPr lang="en-US" sz="1000" dirty="0">
                  <a:latin typeface="Arial"/>
                  <a:cs typeface="Arial"/>
                </a:rPr>
                <a:t>iodide </a:t>
              </a:r>
            </a:p>
          </p:txBody>
        </p:sp>
        <p:sp>
          <p:nvSpPr>
            <p:cNvPr id="49" name="Text Box 42"/>
            <p:cNvSpPr txBox="1">
              <a:spLocks noChangeArrowheads="1"/>
            </p:cNvSpPr>
            <p:nvPr/>
          </p:nvSpPr>
          <p:spPr bwMode="auto">
            <a:xfrm rot="16200000">
              <a:off x="4109061" y="2976174"/>
              <a:ext cx="562499" cy="246221"/>
            </a:xfrm>
            <a:prstGeom prst="rect">
              <a:avLst/>
            </a:prstGeom>
            <a:noFill/>
            <a:ln w="9525">
              <a:noFill/>
              <a:miter lim="800000"/>
              <a:headEnd/>
              <a:tailEnd/>
            </a:ln>
          </p:spPr>
          <p:txBody>
            <a:bodyPr wrap="none">
              <a:spAutoFit/>
            </a:bodyPr>
            <a:lstStyle/>
            <a:p>
              <a:pPr latinLnBrk="0"/>
              <a:r>
                <a:rPr lang="en-US" altLang="ja-JP" sz="1000" dirty="0">
                  <a:latin typeface="Arial"/>
                  <a:ea typeface="MS PGothic" pitchFamily="34" charset="-128"/>
                  <a:cs typeface="Arial"/>
                </a:rPr>
                <a:t>counts</a:t>
              </a:r>
            </a:p>
          </p:txBody>
        </p:sp>
        <p:sp>
          <p:nvSpPr>
            <p:cNvPr id="50" name="Text Box 42"/>
            <p:cNvSpPr txBox="1">
              <a:spLocks noChangeArrowheads="1"/>
            </p:cNvSpPr>
            <p:nvPr/>
          </p:nvSpPr>
          <p:spPr bwMode="auto">
            <a:xfrm rot="16200000">
              <a:off x="6090261" y="2899974"/>
              <a:ext cx="562499" cy="246221"/>
            </a:xfrm>
            <a:prstGeom prst="rect">
              <a:avLst/>
            </a:prstGeom>
            <a:noFill/>
            <a:ln w="9525">
              <a:noFill/>
              <a:miter lim="800000"/>
              <a:headEnd/>
              <a:tailEnd/>
            </a:ln>
          </p:spPr>
          <p:txBody>
            <a:bodyPr wrap="none">
              <a:spAutoFit/>
            </a:bodyPr>
            <a:lstStyle/>
            <a:p>
              <a:pPr latinLnBrk="0"/>
              <a:r>
                <a:rPr lang="en-US" altLang="ja-JP" sz="1000" dirty="0">
                  <a:latin typeface="Arial"/>
                  <a:ea typeface="MS PGothic" pitchFamily="34" charset="-128"/>
                  <a:cs typeface="Arial"/>
                </a:rPr>
                <a:t>counts</a:t>
              </a:r>
            </a:p>
          </p:txBody>
        </p:sp>
      </p:grpSp>
      <p:sp>
        <p:nvSpPr>
          <p:cNvPr id="51" name="Text Box 28"/>
          <p:cNvSpPr txBox="1">
            <a:spLocks noChangeArrowheads="1"/>
          </p:cNvSpPr>
          <p:nvPr/>
        </p:nvSpPr>
        <p:spPr bwMode="auto">
          <a:xfrm>
            <a:off x="4876800" y="3591580"/>
            <a:ext cx="295799" cy="276999"/>
          </a:xfrm>
          <a:prstGeom prst="rect">
            <a:avLst/>
          </a:prstGeom>
          <a:noFill/>
          <a:ln w="9525">
            <a:noFill/>
            <a:miter lim="800000"/>
            <a:headEnd/>
            <a:tailEnd/>
          </a:ln>
        </p:spPr>
        <p:txBody>
          <a:bodyPr wrap="none">
            <a:spAutoFit/>
          </a:bodyPr>
          <a:lstStyle/>
          <a:p>
            <a:pPr latinLnBrk="0"/>
            <a:r>
              <a:rPr lang="en-US" altLang="ja-JP" sz="1200" b="1" dirty="0">
                <a:latin typeface="Arial"/>
                <a:ea typeface="MS PGothic" pitchFamily="34" charset="-128"/>
                <a:cs typeface="Arial"/>
              </a:rPr>
              <a:t>D</a:t>
            </a:r>
          </a:p>
        </p:txBody>
      </p:sp>
      <p:grpSp>
        <p:nvGrpSpPr>
          <p:cNvPr id="52" name="Group 30"/>
          <p:cNvGrpSpPr/>
          <p:nvPr/>
        </p:nvGrpSpPr>
        <p:grpSpPr>
          <a:xfrm>
            <a:off x="6096000" y="914400"/>
            <a:ext cx="2823839" cy="2532221"/>
            <a:chOff x="838199" y="1828800"/>
            <a:chExt cx="2823839" cy="2532221"/>
          </a:xfrm>
        </p:grpSpPr>
        <p:pic>
          <p:nvPicPr>
            <p:cNvPr id="53" name="Picture 6"/>
            <p:cNvPicPr>
              <a:picLocks noChangeAspect="1" noChangeArrowheads="1"/>
            </p:cNvPicPr>
            <p:nvPr/>
          </p:nvPicPr>
          <p:blipFill>
            <a:blip r:embed="rId9" cstate="print"/>
            <a:srcRect l="4783" r="30352" b="9785"/>
            <a:stretch>
              <a:fillRect/>
            </a:stretch>
          </p:blipFill>
          <p:spPr bwMode="auto">
            <a:xfrm>
              <a:off x="1295400" y="2133600"/>
              <a:ext cx="2366638" cy="1852670"/>
            </a:xfrm>
            <a:prstGeom prst="rect">
              <a:avLst/>
            </a:prstGeom>
            <a:noFill/>
            <a:ln w="9525">
              <a:noFill/>
              <a:miter lim="800000"/>
              <a:headEnd/>
              <a:tailEnd/>
            </a:ln>
            <a:effectLst/>
          </p:spPr>
        </p:pic>
        <p:sp>
          <p:nvSpPr>
            <p:cNvPr id="54" name="正方形/長方形 96"/>
            <p:cNvSpPr>
              <a:spLocks noChangeArrowheads="1"/>
            </p:cNvSpPr>
            <p:nvPr/>
          </p:nvSpPr>
          <p:spPr bwMode="auto">
            <a:xfrm>
              <a:off x="1577975" y="3973513"/>
              <a:ext cx="255198" cy="246221"/>
            </a:xfrm>
            <a:prstGeom prst="rect">
              <a:avLst/>
            </a:prstGeom>
            <a:noFill/>
            <a:ln w="9525">
              <a:noFill/>
              <a:miter lim="800000"/>
              <a:headEnd/>
              <a:tailEnd/>
            </a:ln>
          </p:spPr>
          <p:txBody>
            <a:bodyPr wrap="none">
              <a:spAutoFit/>
            </a:bodyPr>
            <a:lstStyle/>
            <a:p>
              <a:pPr latinLnBrk="0"/>
              <a:r>
                <a:rPr lang="en-US" altLang="ja-JP" sz="1000">
                  <a:latin typeface="Arial"/>
                  <a:ea typeface="MS PGothic" pitchFamily="34" charset="-128"/>
                  <a:cs typeface="Arial"/>
                </a:rPr>
                <a:t>3</a:t>
              </a:r>
              <a:endParaRPr lang="ja-JP" altLang="en-US" sz="1000">
                <a:latin typeface="Arial"/>
                <a:ea typeface="MS PGothic" pitchFamily="34" charset="-128"/>
                <a:cs typeface="Arial"/>
              </a:endParaRPr>
            </a:p>
          </p:txBody>
        </p:sp>
        <p:sp>
          <p:nvSpPr>
            <p:cNvPr id="55" name="正方形/長方形 96"/>
            <p:cNvSpPr>
              <a:spLocks noChangeArrowheads="1"/>
            </p:cNvSpPr>
            <p:nvPr/>
          </p:nvSpPr>
          <p:spPr bwMode="auto">
            <a:xfrm>
              <a:off x="2309812" y="3973513"/>
              <a:ext cx="255198" cy="246221"/>
            </a:xfrm>
            <a:prstGeom prst="rect">
              <a:avLst/>
            </a:prstGeom>
            <a:noFill/>
            <a:ln w="9525">
              <a:noFill/>
              <a:miter lim="800000"/>
              <a:headEnd/>
              <a:tailEnd/>
            </a:ln>
          </p:spPr>
          <p:txBody>
            <a:bodyPr wrap="none">
              <a:spAutoFit/>
            </a:bodyPr>
            <a:lstStyle/>
            <a:p>
              <a:pPr latinLnBrk="0"/>
              <a:r>
                <a:rPr lang="en-US" altLang="ja-JP" sz="1000">
                  <a:latin typeface="Arial"/>
                  <a:ea typeface="MS PGothic" pitchFamily="34" charset="-128"/>
                  <a:cs typeface="Arial"/>
                </a:rPr>
                <a:t>5</a:t>
              </a:r>
              <a:endParaRPr lang="ja-JP" altLang="en-US" sz="1000">
                <a:latin typeface="Arial"/>
                <a:ea typeface="MS PGothic" pitchFamily="34" charset="-128"/>
                <a:cs typeface="Arial"/>
              </a:endParaRPr>
            </a:p>
          </p:txBody>
        </p:sp>
        <p:sp>
          <p:nvSpPr>
            <p:cNvPr id="58" name="正方形/長方形 96"/>
            <p:cNvSpPr>
              <a:spLocks noChangeArrowheads="1"/>
            </p:cNvSpPr>
            <p:nvPr/>
          </p:nvSpPr>
          <p:spPr bwMode="auto">
            <a:xfrm>
              <a:off x="3124200" y="3963988"/>
              <a:ext cx="255198" cy="246221"/>
            </a:xfrm>
            <a:prstGeom prst="rect">
              <a:avLst/>
            </a:prstGeom>
            <a:noFill/>
            <a:ln w="9525">
              <a:noFill/>
              <a:miter lim="800000"/>
              <a:headEnd/>
              <a:tailEnd/>
            </a:ln>
          </p:spPr>
          <p:txBody>
            <a:bodyPr wrap="none">
              <a:spAutoFit/>
            </a:bodyPr>
            <a:lstStyle/>
            <a:p>
              <a:pPr latinLnBrk="0"/>
              <a:r>
                <a:rPr lang="en-US" altLang="ja-JP" sz="1000">
                  <a:latin typeface="Arial"/>
                  <a:ea typeface="MS PGothic" pitchFamily="34" charset="-128"/>
                  <a:cs typeface="Arial"/>
                </a:rPr>
                <a:t>7</a:t>
              </a:r>
              <a:endParaRPr lang="ja-JP" altLang="en-US" sz="1000">
                <a:latin typeface="Arial"/>
                <a:ea typeface="MS PGothic" pitchFamily="34" charset="-128"/>
                <a:cs typeface="Arial"/>
              </a:endParaRPr>
            </a:p>
          </p:txBody>
        </p:sp>
        <p:sp>
          <p:nvSpPr>
            <p:cNvPr id="60" name="Rectangle 29"/>
            <p:cNvSpPr>
              <a:spLocks noChangeArrowheads="1"/>
            </p:cNvSpPr>
            <p:nvPr/>
          </p:nvSpPr>
          <p:spPr bwMode="auto">
            <a:xfrm>
              <a:off x="2014538" y="2206625"/>
              <a:ext cx="71437" cy="101600"/>
            </a:xfrm>
            <a:prstGeom prst="rect">
              <a:avLst/>
            </a:prstGeom>
            <a:solidFill>
              <a:schemeClr val="tx1"/>
            </a:solidFill>
            <a:ln w="12700">
              <a:solidFill>
                <a:schemeClr val="tx1"/>
              </a:solidFill>
              <a:miter lim="800000"/>
              <a:headEnd/>
              <a:tailEnd/>
            </a:ln>
          </p:spPr>
          <p:txBody>
            <a:bodyPr wrap="none" anchor="ctr"/>
            <a:lstStyle/>
            <a:p>
              <a:pPr latinLnBrk="0"/>
              <a:endParaRPr lang="ja-JP" altLang="en-US" sz="1000">
                <a:latin typeface="Arial"/>
                <a:ea typeface="MS PGothic" pitchFamily="34" charset="-128"/>
                <a:cs typeface="Arial"/>
              </a:endParaRPr>
            </a:p>
          </p:txBody>
        </p:sp>
        <p:sp>
          <p:nvSpPr>
            <p:cNvPr id="62" name="Text Box 31"/>
            <p:cNvSpPr txBox="1">
              <a:spLocks noChangeArrowheads="1"/>
            </p:cNvSpPr>
            <p:nvPr/>
          </p:nvSpPr>
          <p:spPr bwMode="auto">
            <a:xfrm>
              <a:off x="2133600" y="1905000"/>
              <a:ext cx="569387" cy="246221"/>
            </a:xfrm>
            <a:prstGeom prst="rect">
              <a:avLst/>
            </a:prstGeom>
            <a:noFill/>
            <a:ln w="9525">
              <a:noFill/>
              <a:miter lim="800000"/>
              <a:headEnd/>
              <a:tailEnd/>
            </a:ln>
          </p:spPr>
          <p:txBody>
            <a:bodyPr wrap="none">
              <a:spAutoFit/>
            </a:bodyPr>
            <a:lstStyle/>
            <a:p>
              <a:pPr latinLnBrk="0"/>
              <a:r>
                <a:rPr lang="en-US" altLang="ja-JP" sz="1000" dirty="0">
                  <a:latin typeface="Arial"/>
                  <a:ea typeface="MS PGothic" pitchFamily="34" charset="-128"/>
                  <a:cs typeface="Arial"/>
                </a:rPr>
                <a:t>DMSO</a:t>
              </a:r>
            </a:p>
          </p:txBody>
        </p:sp>
        <p:sp>
          <p:nvSpPr>
            <p:cNvPr id="63" name="Text Box 31"/>
            <p:cNvSpPr txBox="1">
              <a:spLocks noChangeArrowheads="1"/>
            </p:cNvSpPr>
            <p:nvPr/>
          </p:nvSpPr>
          <p:spPr bwMode="auto">
            <a:xfrm>
              <a:off x="2133600" y="2133600"/>
              <a:ext cx="783413" cy="246221"/>
            </a:xfrm>
            <a:prstGeom prst="rect">
              <a:avLst/>
            </a:prstGeom>
            <a:noFill/>
            <a:ln w="9525">
              <a:noFill/>
              <a:miter lim="800000"/>
              <a:headEnd/>
              <a:tailEnd/>
            </a:ln>
          </p:spPr>
          <p:txBody>
            <a:bodyPr wrap="none">
              <a:spAutoFit/>
            </a:bodyPr>
            <a:lstStyle/>
            <a:p>
              <a:pPr latinLnBrk="0"/>
              <a:r>
                <a:rPr lang="en-US" altLang="ja-JP" sz="1000" dirty="0">
                  <a:latin typeface="Arial"/>
                  <a:ea typeface="MS PGothic" pitchFamily="34" charset="-128"/>
                  <a:cs typeface="Arial"/>
                </a:rPr>
                <a:t>TSA 50nM</a:t>
              </a:r>
            </a:p>
          </p:txBody>
        </p:sp>
        <p:sp>
          <p:nvSpPr>
            <p:cNvPr id="64" name="Rectangle 29"/>
            <p:cNvSpPr>
              <a:spLocks noChangeArrowheads="1"/>
            </p:cNvSpPr>
            <p:nvPr/>
          </p:nvSpPr>
          <p:spPr bwMode="auto">
            <a:xfrm>
              <a:off x="2011363" y="1981200"/>
              <a:ext cx="71437" cy="101600"/>
            </a:xfrm>
            <a:prstGeom prst="rect">
              <a:avLst/>
            </a:prstGeom>
            <a:noFill/>
            <a:ln w="12700">
              <a:solidFill>
                <a:schemeClr val="tx1"/>
              </a:solidFill>
              <a:miter lim="800000"/>
              <a:headEnd/>
              <a:tailEnd/>
            </a:ln>
          </p:spPr>
          <p:txBody>
            <a:bodyPr wrap="none" anchor="ctr"/>
            <a:lstStyle/>
            <a:p>
              <a:pPr latinLnBrk="0"/>
              <a:endParaRPr lang="ja-JP" altLang="en-US" sz="1000">
                <a:latin typeface="Arial"/>
                <a:ea typeface="MS PGothic" pitchFamily="34" charset="-128"/>
                <a:cs typeface="Arial"/>
              </a:endParaRPr>
            </a:p>
          </p:txBody>
        </p:sp>
        <p:sp>
          <p:nvSpPr>
            <p:cNvPr id="65" name="Text Box 31"/>
            <p:cNvSpPr txBox="1">
              <a:spLocks noChangeArrowheads="1"/>
            </p:cNvSpPr>
            <p:nvPr/>
          </p:nvSpPr>
          <p:spPr bwMode="auto">
            <a:xfrm rot="16200000">
              <a:off x="321858" y="2897282"/>
              <a:ext cx="1278903" cy="246221"/>
            </a:xfrm>
            <a:prstGeom prst="rect">
              <a:avLst/>
            </a:prstGeom>
            <a:noFill/>
            <a:ln w="9525">
              <a:noFill/>
              <a:miter lim="800000"/>
              <a:headEnd/>
              <a:tailEnd/>
            </a:ln>
          </p:spPr>
          <p:txBody>
            <a:bodyPr wrap="none">
              <a:spAutoFit/>
            </a:bodyPr>
            <a:lstStyle/>
            <a:p>
              <a:pPr latinLnBrk="0"/>
              <a:r>
                <a:rPr lang="en-US" altLang="ja-JP" sz="1000" dirty="0">
                  <a:latin typeface="Arial"/>
                  <a:ea typeface="MS PGothic" pitchFamily="34" charset="-128"/>
                  <a:cs typeface="Arial"/>
                </a:rPr>
                <a:t>% </a:t>
              </a:r>
              <a:r>
                <a:rPr lang="en-US" altLang="ja-JP" sz="1000" dirty="0" err="1">
                  <a:latin typeface="Arial"/>
                  <a:ea typeface="MS PGothic" pitchFamily="34" charset="-128"/>
                  <a:cs typeface="Arial"/>
                </a:rPr>
                <a:t>Annexin</a:t>
              </a:r>
              <a:r>
                <a:rPr lang="en-US" altLang="ja-JP" sz="1000" dirty="0">
                  <a:latin typeface="Arial"/>
                  <a:ea typeface="MS PGothic" pitchFamily="34" charset="-128"/>
                  <a:cs typeface="Arial"/>
                </a:rPr>
                <a:t> V+ cells </a:t>
              </a:r>
            </a:p>
          </p:txBody>
        </p:sp>
        <p:sp>
          <p:nvSpPr>
            <p:cNvPr id="66" name="正方形/長方形 96"/>
            <p:cNvSpPr>
              <a:spLocks noChangeArrowheads="1"/>
            </p:cNvSpPr>
            <p:nvPr/>
          </p:nvSpPr>
          <p:spPr bwMode="auto">
            <a:xfrm>
              <a:off x="1066800" y="3429000"/>
              <a:ext cx="325730" cy="246221"/>
            </a:xfrm>
            <a:prstGeom prst="rect">
              <a:avLst/>
            </a:prstGeom>
            <a:noFill/>
            <a:ln w="9525">
              <a:noFill/>
              <a:miter lim="800000"/>
              <a:headEnd/>
              <a:tailEnd/>
            </a:ln>
          </p:spPr>
          <p:txBody>
            <a:bodyPr wrap="none">
              <a:spAutoFit/>
            </a:bodyPr>
            <a:lstStyle/>
            <a:p>
              <a:pPr latinLnBrk="0"/>
              <a:r>
                <a:rPr lang="en-US" altLang="ja-JP" sz="1000" dirty="0">
                  <a:latin typeface="Arial"/>
                  <a:ea typeface="MS PGothic" pitchFamily="34" charset="-128"/>
                  <a:cs typeface="Arial"/>
                </a:rPr>
                <a:t>10</a:t>
              </a:r>
              <a:endParaRPr lang="ja-JP" altLang="en-US" sz="1000">
                <a:latin typeface="Arial"/>
                <a:ea typeface="MS PGothic" pitchFamily="34" charset="-128"/>
                <a:cs typeface="Arial"/>
              </a:endParaRPr>
            </a:p>
          </p:txBody>
        </p:sp>
        <p:sp>
          <p:nvSpPr>
            <p:cNvPr id="67" name="正方形/長方形 96"/>
            <p:cNvSpPr>
              <a:spLocks noChangeArrowheads="1"/>
            </p:cNvSpPr>
            <p:nvPr/>
          </p:nvSpPr>
          <p:spPr bwMode="auto">
            <a:xfrm>
              <a:off x="1060450" y="2971800"/>
              <a:ext cx="325730" cy="246221"/>
            </a:xfrm>
            <a:prstGeom prst="rect">
              <a:avLst/>
            </a:prstGeom>
            <a:noFill/>
            <a:ln w="9525">
              <a:noFill/>
              <a:miter lim="800000"/>
              <a:headEnd/>
              <a:tailEnd/>
            </a:ln>
          </p:spPr>
          <p:txBody>
            <a:bodyPr wrap="none">
              <a:spAutoFit/>
            </a:bodyPr>
            <a:lstStyle/>
            <a:p>
              <a:pPr latinLnBrk="0"/>
              <a:r>
                <a:rPr lang="en-US" altLang="ja-JP" sz="1000">
                  <a:latin typeface="Arial"/>
                  <a:ea typeface="MS PGothic" pitchFamily="34" charset="-128"/>
                  <a:cs typeface="Arial"/>
                </a:rPr>
                <a:t>20</a:t>
              </a:r>
              <a:endParaRPr lang="ja-JP" altLang="en-US" sz="1000">
                <a:latin typeface="Arial"/>
                <a:ea typeface="MS PGothic" pitchFamily="34" charset="-128"/>
                <a:cs typeface="Arial"/>
              </a:endParaRPr>
            </a:p>
          </p:txBody>
        </p:sp>
        <p:sp>
          <p:nvSpPr>
            <p:cNvPr id="68" name="正方形/長方形 96"/>
            <p:cNvSpPr>
              <a:spLocks noChangeArrowheads="1"/>
            </p:cNvSpPr>
            <p:nvPr/>
          </p:nvSpPr>
          <p:spPr bwMode="auto">
            <a:xfrm>
              <a:off x="1060450" y="2590800"/>
              <a:ext cx="325730" cy="246221"/>
            </a:xfrm>
            <a:prstGeom prst="rect">
              <a:avLst/>
            </a:prstGeom>
            <a:noFill/>
            <a:ln w="9525">
              <a:noFill/>
              <a:miter lim="800000"/>
              <a:headEnd/>
              <a:tailEnd/>
            </a:ln>
          </p:spPr>
          <p:txBody>
            <a:bodyPr wrap="none">
              <a:spAutoFit/>
            </a:bodyPr>
            <a:lstStyle/>
            <a:p>
              <a:pPr latinLnBrk="0"/>
              <a:r>
                <a:rPr lang="en-US" altLang="ja-JP" sz="1000" dirty="0">
                  <a:latin typeface="Arial"/>
                  <a:ea typeface="MS PGothic" pitchFamily="34" charset="-128"/>
                  <a:cs typeface="Arial"/>
                </a:rPr>
                <a:t>30</a:t>
              </a:r>
              <a:endParaRPr lang="ja-JP" altLang="en-US" sz="1000">
                <a:latin typeface="Arial"/>
                <a:ea typeface="MS PGothic" pitchFamily="34" charset="-128"/>
                <a:cs typeface="Arial"/>
              </a:endParaRPr>
            </a:p>
          </p:txBody>
        </p:sp>
        <p:sp>
          <p:nvSpPr>
            <p:cNvPr id="69" name="正方形/長方形 96"/>
            <p:cNvSpPr>
              <a:spLocks noChangeArrowheads="1"/>
            </p:cNvSpPr>
            <p:nvPr/>
          </p:nvSpPr>
          <p:spPr bwMode="auto">
            <a:xfrm>
              <a:off x="1143000" y="3922713"/>
              <a:ext cx="255198" cy="246221"/>
            </a:xfrm>
            <a:prstGeom prst="rect">
              <a:avLst/>
            </a:prstGeom>
            <a:noFill/>
            <a:ln w="9525">
              <a:noFill/>
              <a:miter lim="800000"/>
              <a:headEnd/>
              <a:tailEnd/>
            </a:ln>
          </p:spPr>
          <p:txBody>
            <a:bodyPr wrap="none">
              <a:spAutoFit/>
            </a:bodyPr>
            <a:lstStyle/>
            <a:p>
              <a:pPr latinLnBrk="0"/>
              <a:r>
                <a:rPr lang="en-US" altLang="ja-JP" sz="1000">
                  <a:latin typeface="Arial"/>
                  <a:ea typeface="MS PGothic" pitchFamily="34" charset="-128"/>
                  <a:cs typeface="Arial"/>
                </a:rPr>
                <a:t>0</a:t>
              </a:r>
              <a:endParaRPr lang="ja-JP" altLang="en-US" sz="1000">
                <a:latin typeface="Arial"/>
                <a:ea typeface="MS PGothic" pitchFamily="34" charset="-128"/>
                <a:cs typeface="Arial"/>
              </a:endParaRPr>
            </a:p>
          </p:txBody>
        </p:sp>
        <p:sp>
          <p:nvSpPr>
            <p:cNvPr id="70" name="Text Box 31"/>
            <p:cNvSpPr txBox="1">
              <a:spLocks noChangeArrowheads="1"/>
            </p:cNvSpPr>
            <p:nvPr/>
          </p:nvSpPr>
          <p:spPr bwMode="auto">
            <a:xfrm>
              <a:off x="1023938" y="1828800"/>
              <a:ext cx="431800" cy="246221"/>
            </a:xfrm>
            <a:prstGeom prst="rect">
              <a:avLst/>
            </a:prstGeom>
            <a:noFill/>
            <a:ln w="9525">
              <a:noFill/>
              <a:miter lim="800000"/>
              <a:headEnd/>
              <a:tailEnd/>
            </a:ln>
          </p:spPr>
          <p:txBody>
            <a:bodyPr>
              <a:spAutoFit/>
            </a:bodyPr>
            <a:lstStyle/>
            <a:p>
              <a:pPr latinLnBrk="0"/>
              <a:r>
                <a:rPr lang="en-US" altLang="ja-JP" sz="1000" dirty="0">
                  <a:latin typeface="Arial"/>
                  <a:ea typeface="MS PGothic" pitchFamily="34" charset="-128"/>
                  <a:cs typeface="Arial"/>
                </a:rPr>
                <a:t>(%)</a:t>
              </a:r>
            </a:p>
          </p:txBody>
        </p:sp>
        <p:sp>
          <p:nvSpPr>
            <p:cNvPr id="71" name="Text Box 8"/>
            <p:cNvSpPr txBox="1">
              <a:spLocks noChangeArrowheads="1"/>
            </p:cNvSpPr>
            <p:nvPr/>
          </p:nvSpPr>
          <p:spPr bwMode="auto">
            <a:xfrm>
              <a:off x="2211387" y="4114800"/>
              <a:ext cx="455548" cy="246221"/>
            </a:xfrm>
            <a:prstGeom prst="rect">
              <a:avLst/>
            </a:prstGeom>
            <a:noFill/>
            <a:ln w="9525">
              <a:noFill/>
              <a:miter lim="800000"/>
              <a:headEnd/>
              <a:tailEnd/>
            </a:ln>
          </p:spPr>
          <p:txBody>
            <a:bodyPr wrap="none">
              <a:spAutoFit/>
            </a:bodyPr>
            <a:lstStyle/>
            <a:p>
              <a:pPr latinLnBrk="0"/>
              <a:r>
                <a:rPr lang="en-US" altLang="ja-JP" sz="1000">
                  <a:latin typeface="Arial"/>
                  <a:ea typeface="MS PGothic" pitchFamily="34" charset="-128"/>
                  <a:cs typeface="Arial"/>
                </a:rPr>
                <a:t>days</a:t>
              </a:r>
            </a:p>
          </p:txBody>
        </p:sp>
        <p:sp>
          <p:nvSpPr>
            <p:cNvPr id="72" name="正方形/長方形 96"/>
            <p:cNvSpPr>
              <a:spLocks noChangeArrowheads="1"/>
            </p:cNvSpPr>
            <p:nvPr/>
          </p:nvSpPr>
          <p:spPr bwMode="auto">
            <a:xfrm>
              <a:off x="1055688" y="2133600"/>
              <a:ext cx="325730" cy="246221"/>
            </a:xfrm>
            <a:prstGeom prst="rect">
              <a:avLst/>
            </a:prstGeom>
            <a:noFill/>
            <a:ln w="9525">
              <a:noFill/>
              <a:miter lim="800000"/>
              <a:headEnd/>
              <a:tailEnd/>
            </a:ln>
          </p:spPr>
          <p:txBody>
            <a:bodyPr wrap="none">
              <a:spAutoFit/>
            </a:bodyPr>
            <a:lstStyle/>
            <a:p>
              <a:pPr latinLnBrk="0"/>
              <a:r>
                <a:rPr lang="en-US" altLang="ja-JP" sz="1000" dirty="0">
                  <a:latin typeface="Arial"/>
                  <a:ea typeface="MS PGothic" pitchFamily="34" charset="-128"/>
                  <a:cs typeface="Arial"/>
                </a:rPr>
                <a:t>40</a:t>
              </a:r>
              <a:endParaRPr lang="ja-JP" altLang="en-US" sz="1000">
                <a:latin typeface="Arial"/>
                <a:ea typeface="MS PGothic" pitchFamily="34" charset="-128"/>
                <a:cs typeface="Arial"/>
              </a:endParaRPr>
            </a:p>
          </p:txBody>
        </p:sp>
      </p:grpSp>
      <p:sp>
        <p:nvSpPr>
          <p:cNvPr id="73" name="Text Box 28"/>
          <p:cNvSpPr txBox="1">
            <a:spLocks noChangeArrowheads="1"/>
          </p:cNvSpPr>
          <p:nvPr/>
        </p:nvSpPr>
        <p:spPr bwMode="auto">
          <a:xfrm>
            <a:off x="5562600" y="600075"/>
            <a:ext cx="287308" cy="276999"/>
          </a:xfrm>
          <a:prstGeom prst="rect">
            <a:avLst/>
          </a:prstGeom>
          <a:noFill/>
          <a:ln w="9525">
            <a:noFill/>
            <a:miter lim="800000"/>
            <a:headEnd/>
            <a:tailEnd/>
          </a:ln>
        </p:spPr>
        <p:txBody>
          <a:bodyPr wrap="none">
            <a:spAutoFit/>
          </a:bodyPr>
          <a:lstStyle/>
          <a:p>
            <a:pPr latinLnBrk="0"/>
            <a:r>
              <a:rPr lang="en-US" altLang="ja-JP" sz="1200" b="1" dirty="0">
                <a:latin typeface="Arial"/>
                <a:ea typeface="MS PGothic" pitchFamily="34" charset="-128"/>
                <a:cs typeface="Arial"/>
              </a:rPr>
              <a:t>E</a:t>
            </a:r>
          </a:p>
        </p:txBody>
      </p:sp>
      <p:pic>
        <p:nvPicPr>
          <p:cNvPr id="86" name="Picture 154"/>
          <p:cNvPicPr>
            <a:picLocks noChangeAspect="1" noChangeArrowheads="1"/>
          </p:cNvPicPr>
          <p:nvPr/>
        </p:nvPicPr>
        <p:blipFill>
          <a:blip r:embed="rId10" cstate="print"/>
          <a:srcRect l="13559" t="6328" r="11017" b="32054"/>
          <a:stretch>
            <a:fillRect/>
          </a:stretch>
        </p:blipFill>
        <p:spPr bwMode="auto">
          <a:xfrm>
            <a:off x="3103562" y="5122863"/>
            <a:ext cx="1254125" cy="1196975"/>
          </a:xfrm>
          <a:prstGeom prst="rect">
            <a:avLst/>
          </a:prstGeom>
          <a:noFill/>
          <a:ln w="9525">
            <a:noFill/>
            <a:miter lim="800000"/>
            <a:headEnd/>
            <a:tailEnd/>
          </a:ln>
        </p:spPr>
      </p:pic>
      <p:sp>
        <p:nvSpPr>
          <p:cNvPr id="87" name="Text Box 8"/>
          <p:cNvSpPr txBox="1">
            <a:spLocks noChangeArrowheads="1"/>
          </p:cNvSpPr>
          <p:nvPr/>
        </p:nvSpPr>
        <p:spPr bwMode="auto">
          <a:xfrm>
            <a:off x="2133600" y="6415088"/>
            <a:ext cx="526682" cy="246221"/>
          </a:xfrm>
          <a:prstGeom prst="rect">
            <a:avLst/>
          </a:prstGeom>
          <a:noFill/>
          <a:ln w="9525">
            <a:noFill/>
            <a:miter lim="800000"/>
            <a:headEnd/>
            <a:tailEnd/>
          </a:ln>
        </p:spPr>
        <p:txBody>
          <a:bodyPr wrap="none">
            <a:spAutoFit/>
          </a:bodyPr>
          <a:lstStyle/>
          <a:p>
            <a:pPr latinLnBrk="0"/>
            <a:r>
              <a:rPr lang="en-US" altLang="ja-JP" sz="1000">
                <a:latin typeface="Arial"/>
                <a:ea typeface="MS PGothic" pitchFamily="34" charset="-128"/>
                <a:cs typeface="Arial"/>
              </a:rPr>
              <a:t>CFSE</a:t>
            </a:r>
          </a:p>
        </p:txBody>
      </p:sp>
      <p:sp>
        <p:nvSpPr>
          <p:cNvPr id="88" name="Text Box 8"/>
          <p:cNvSpPr txBox="1">
            <a:spLocks noChangeArrowheads="1"/>
          </p:cNvSpPr>
          <p:nvPr/>
        </p:nvSpPr>
        <p:spPr bwMode="auto">
          <a:xfrm rot="16200000">
            <a:off x="979459" y="5416166"/>
            <a:ext cx="879593" cy="400110"/>
          </a:xfrm>
          <a:prstGeom prst="rect">
            <a:avLst/>
          </a:prstGeom>
          <a:noFill/>
          <a:ln w="9525">
            <a:noFill/>
            <a:miter lim="800000"/>
            <a:headEnd/>
            <a:tailEnd/>
          </a:ln>
        </p:spPr>
        <p:txBody>
          <a:bodyPr wrap="none">
            <a:spAutoFit/>
          </a:bodyPr>
          <a:lstStyle/>
          <a:p>
            <a:pPr latinLnBrk="0"/>
            <a:r>
              <a:rPr lang="en-US" altLang="ja-JP" sz="1000" dirty="0">
                <a:latin typeface="Arial"/>
                <a:ea typeface="MS PGothic" pitchFamily="34" charset="-128"/>
                <a:cs typeface="Arial"/>
              </a:rPr>
              <a:t>CD34+</a:t>
            </a:r>
          </a:p>
          <a:p>
            <a:pPr latinLnBrk="0"/>
            <a:r>
              <a:rPr lang="en-US" altLang="ja-JP" sz="1000" dirty="0">
                <a:latin typeface="Arial"/>
                <a:ea typeface="MS PGothic" pitchFamily="34" charset="-128"/>
                <a:cs typeface="Arial"/>
              </a:rPr>
              <a:t>CD90+ cells</a:t>
            </a:r>
          </a:p>
        </p:txBody>
      </p:sp>
      <p:sp>
        <p:nvSpPr>
          <p:cNvPr id="89" name="Text Box 42"/>
          <p:cNvSpPr txBox="1">
            <a:spLocks noChangeArrowheads="1"/>
          </p:cNvSpPr>
          <p:nvPr/>
        </p:nvSpPr>
        <p:spPr bwMode="auto">
          <a:xfrm rot="16200000">
            <a:off x="2817550" y="5495053"/>
            <a:ext cx="562499" cy="246221"/>
          </a:xfrm>
          <a:prstGeom prst="rect">
            <a:avLst/>
          </a:prstGeom>
          <a:noFill/>
          <a:ln w="9525">
            <a:noFill/>
            <a:miter lim="800000"/>
            <a:headEnd/>
            <a:tailEnd/>
          </a:ln>
        </p:spPr>
        <p:txBody>
          <a:bodyPr wrap="none">
            <a:spAutoFit/>
          </a:bodyPr>
          <a:lstStyle/>
          <a:p>
            <a:pPr latinLnBrk="0"/>
            <a:r>
              <a:rPr lang="en-US" altLang="ja-JP" sz="1000">
                <a:latin typeface="Arial"/>
                <a:ea typeface="MS PGothic" pitchFamily="34" charset="-128"/>
                <a:cs typeface="Arial"/>
              </a:rPr>
              <a:t>counts</a:t>
            </a:r>
          </a:p>
        </p:txBody>
      </p:sp>
      <p:sp>
        <p:nvSpPr>
          <p:cNvPr id="90" name="Line 81"/>
          <p:cNvSpPr>
            <a:spLocks noChangeShapeType="1"/>
          </p:cNvSpPr>
          <p:nvPr/>
        </p:nvSpPr>
        <p:spPr bwMode="auto">
          <a:xfrm flipH="1">
            <a:off x="3771900" y="5716588"/>
            <a:ext cx="217487" cy="215900"/>
          </a:xfrm>
          <a:prstGeom prst="line">
            <a:avLst/>
          </a:prstGeom>
          <a:noFill/>
          <a:ln w="9525">
            <a:solidFill>
              <a:schemeClr val="tx1"/>
            </a:solidFill>
            <a:round/>
            <a:headEnd/>
            <a:tailEnd type="triangle" w="med" len="med"/>
          </a:ln>
        </p:spPr>
        <p:txBody>
          <a:bodyPr/>
          <a:lstStyle/>
          <a:p>
            <a:endParaRPr lang="en-US" sz="1000">
              <a:latin typeface="Arial"/>
              <a:cs typeface="Arial"/>
            </a:endParaRPr>
          </a:p>
        </p:txBody>
      </p:sp>
      <p:sp>
        <p:nvSpPr>
          <p:cNvPr id="91" name="Text Box 69"/>
          <p:cNvSpPr txBox="1">
            <a:spLocks noChangeArrowheads="1"/>
          </p:cNvSpPr>
          <p:nvPr/>
        </p:nvSpPr>
        <p:spPr bwMode="auto">
          <a:xfrm>
            <a:off x="3176587" y="5245101"/>
            <a:ext cx="409299" cy="230832"/>
          </a:xfrm>
          <a:prstGeom prst="rect">
            <a:avLst/>
          </a:prstGeom>
          <a:noFill/>
          <a:ln w="9525">
            <a:noFill/>
            <a:miter lim="800000"/>
            <a:headEnd/>
            <a:tailEnd/>
          </a:ln>
        </p:spPr>
        <p:txBody>
          <a:bodyPr wrap="none">
            <a:spAutoFit/>
          </a:bodyPr>
          <a:lstStyle/>
          <a:p>
            <a:pPr eaLnBrk="0" latinLnBrk="0" hangingPunct="0"/>
            <a:r>
              <a:rPr kumimoji="0" lang="en-US" altLang="ja-JP" sz="900" dirty="0">
                <a:latin typeface="Arial"/>
                <a:ea typeface="MS PGothic" pitchFamily="34" charset="-128"/>
                <a:cs typeface="Arial"/>
              </a:rPr>
              <a:t>44.6</a:t>
            </a:r>
          </a:p>
        </p:txBody>
      </p:sp>
      <p:sp>
        <p:nvSpPr>
          <p:cNvPr id="92" name="Text Box 70"/>
          <p:cNvSpPr txBox="1">
            <a:spLocks noChangeArrowheads="1"/>
          </p:cNvSpPr>
          <p:nvPr/>
        </p:nvSpPr>
        <p:spPr bwMode="auto">
          <a:xfrm>
            <a:off x="3635375" y="5149851"/>
            <a:ext cx="415498" cy="230832"/>
          </a:xfrm>
          <a:prstGeom prst="rect">
            <a:avLst/>
          </a:prstGeom>
          <a:noFill/>
          <a:ln w="9525">
            <a:noFill/>
            <a:miter lim="800000"/>
            <a:headEnd/>
            <a:tailEnd/>
          </a:ln>
        </p:spPr>
        <p:txBody>
          <a:bodyPr wrap="none">
            <a:spAutoFit/>
          </a:bodyPr>
          <a:lstStyle/>
          <a:p>
            <a:pPr eaLnBrk="0" latinLnBrk="0" hangingPunct="0"/>
            <a:r>
              <a:rPr kumimoji="0" lang="en-US" altLang="ja-JP" sz="900" dirty="0">
                <a:latin typeface="Arial"/>
                <a:ea typeface="MS PGothic" pitchFamily="34" charset="-128"/>
                <a:cs typeface="Arial"/>
              </a:rPr>
              <a:t>54.4</a:t>
            </a:r>
          </a:p>
        </p:txBody>
      </p:sp>
      <p:pic>
        <p:nvPicPr>
          <p:cNvPr id="93" name="Picture 101"/>
          <p:cNvPicPr>
            <a:picLocks noChangeAspect="1" noChangeArrowheads="1"/>
          </p:cNvPicPr>
          <p:nvPr/>
        </p:nvPicPr>
        <p:blipFill>
          <a:blip r:embed="rId11" cstate="print"/>
          <a:srcRect l="16196" t="8115" r="7712" b="14398"/>
          <a:stretch>
            <a:fillRect/>
          </a:stretch>
        </p:blipFill>
        <p:spPr bwMode="auto">
          <a:xfrm>
            <a:off x="1804988" y="5127626"/>
            <a:ext cx="1176337" cy="1176337"/>
          </a:xfrm>
          <a:prstGeom prst="rect">
            <a:avLst/>
          </a:prstGeom>
          <a:noFill/>
          <a:ln w="9525">
            <a:noFill/>
            <a:miter lim="800000"/>
            <a:headEnd/>
            <a:tailEnd/>
          </a:ln>
        </p:spPr>
      </p:pic>
      <p:sp>
        <p:nvSpPr>
          <p:cNvPr id="94" name="Text Box 8"/>
          <p:cNvSpPr txBox="1">
            <a:spLocks noChangeArrowheads="1"/>
          </p:cNvSpPr>
          <p:nvPr/>
        </p:nvSpPr>
        <p:spPr bwMode="auto">
          <a:xfrm>
            <a:off x="3434784" y="3673317"/>
            <a:ext cx="519668" cy="246221"/>
          </a:xfrm>
          <a:prstGeom prst="rect">
            <a:avLst/>
          </a:prstGeom>
          <a:noFill/>
          <a:ln w="9525">
            <a:noFill/>
            <a:miter lim="800000"/>
            <a:headEnd/>
            <a:tailEnd/>
          </a:ln>
        </p:spPr>
        <p:txBody>
          <a:bodyPr wrap="none">
            <a:spAutoFit/>
          </a:bodyPr>
          <a:lstStyle/>
          <a:p>
            <a:pPr latinLnBrk="0"/>
            <a:r>
              <a:rPr lang="en-US" altLang="ja-JP" sz="1000" dirty="0">
                <a:latin typeface="Arial"/>
                <a:ea typeface="MS PGothic" pitchFamily="34" charset="-128"/>
                <a:cs typeface="Arial"/>
              </a:rPr>
              <a:t>Day 7</a:t>
            </a:r>
          </a:p>
        </p:txBody>
      </p:sp>
      <p:sp>
        <p:nvSpPr>
          <p:cNvPr id="95" name="Text Box 8"/>
          <p:cNvSpPr txBox="1">
            <a:spLocks noChangeArrowheads="1"/>
          </p:cNvSpPr>
          <p:nvPr/>
        </p:nvSpPr>
        <p:spPr bwMode="auto">
          <a:xfrm>
            <a:off x="2188597" y="3663792"/>
            <a:ext cx="519668" cy="246221"/>
          </a:xfrm>
          <a:prstGeom prst="rect">
            <a:avLst/>
          </a:prstGeom>
          <a:noFill/>
          <a:ln w="9525">
            <a:noFill/>
            <a:miter lim="800000"/>
            <a:headEnd/>
            <a:tailEnd/>
          </a:ln>
        </p:spPr>
        <p:txBody>
          <a:bodyPr wrap="none">
            <a:spAutoFit/>
          </a:bodyPr>
          <a:lstStyle/>
          <a:p>
            <a:pPr latinLnBrk="0"/>
            <a:r>
              <a:rPr lang="en-US" altLang="ja-JP" sz="1000" dirty="0">
                <a:latin typeface="Arial"/>
                <a:ea typeface="MS PGothic" pitchFamily="34" charset="-128"/>
                <a:cs typeface="Arial"/>
              </a:rPr>
              <a:t>Day 5</a:t>
            </a:r>
          </a:p>
        </p:txBody>
      </p:sp>
      <p:sp>
        <p:nvSpPr>
          <p:cNvPr id="96" name="Text Box 42"/>
          <p:cNvSpPr txBox="1">
            <a:spLocks noChangeArrowheads="1"/>
          </p:cNvSpPr>
          <p:nvPr/>
        </p:nvSpPr>
        <p:spPr bwMode="auto">
          <a:xfrm rot="16200000">
            <a:off x="1468175" y="5603003"/>
            <a:ext cx="562499" cy="246221"/>
          </a:xfrm>
          <a:prstGeom prst="rect">
            <a:avLst/>
          </a:prstGeom>
          <a:noFill/>
          <a:ln w="9525">
            <a:noFill/>
            <a:miter lim="800000"/>
            <a:headEnd/>
            <a:tailEnd/>
          </a:ln>
        </p:spPr>
        <p:txBody>
          <a:bodyPr wrap="none">
            <a:spAutoFit/>
          </a:bodyPr>
          <a:lstStyle/>
          <a:p>
            <a:pPr latinLnBrk="0"/>
            <a:r>
              <a:rPr lang="en-US" altLang="ja-JP" sz="1000">
                <a:latin typeface="Arial"/>
                <a:ea typeface="MS PGothic" pitchFamily="34" charset="-128"/>
                <a:cs typeface="Arial"/>
              </a:rPr>
              <a:t>counts</a:t>
            </a:r>
          </a:p>
        </p:txBody>
      </p:sp>
      <p:sp>
        <p:nvSpPr>
          <p:cNvPr id="97" name="Line 81"/>
          <p:cNvSpPr>
            <a:spLocks noChangeShapeType="1"/>
          </p:cNvSpPr>
          <p:nvPr/>
        </p:nvSpPr>
        <p:spPr bwMode="auto">
          <a:xfrm flipH="1">
            <a:off x="2552700" y="5703888"/>
            <a:ext cx="217488" cy="215900"/>
          </a:xfrm>
          <a:prstGeom prst="line">
            <a:avLst/>
          </a:prstGeom>
          <a:noFill/>
          <a:ln w="9525">
            <a:solidFill>
              <a:schemeClr val="tx1"/>
            </a:solidFill>
            <a:round/>
            <a:headEnd/>
            <a:tailEnd type="triangle" w="med" len="med"/>
          </a:ln>
        </p:spPr>
        <p:txBody>
          <a:bodyPr/>
          <a:lstStyle/>
          <a:p>
            <a:endParaRPr lang="en-US" sz="1000">
              <a:latin typeface="Arial"/>
              <a:cs typeface="Arial"/>
            </a:endParaRPr>
          </a:p>
        </p:txBody>
      </p:sp>
      <p:sp>
        <p:nvSpPr>
          <p:cNvPr id="98" name="Text Box 69"/>
          <p:cNvSpPr txBox="1">
            <a:spLocks noChangeArrowheads="1"/>
          </p:cNvSpPr>
          <p:nvPr/>
        </p:nvSpPr>
        <p:spPr bwMode="auto">
          <a:xfrm>
            <a:off x="2466975" y="5141913"/>
            <a:ext cx="415498" cy="230832"/>
          </a:xfrm>
          <a:prstGeom prst="rect">
            <a:avLst/>
          </a:prstGeom>
          <a:noFill/>
          <a:ln w="9525">
            <a:noFill/>
            <a:miter lim="800000"/>
            <a:headEnd/>
            <a:tailEnd/>
          </a:ln>
        </p:spPr>
        <p:txBody>
          <a:bodyPr wrap="none">
            <a:spAutoFit/>
          </a:bodyPr>
          <a:lstStyle/>
          <a:p>
            <a:pPr eaLnBrk="0" latinLnBrk="0" hangingPunct="0"/>
            <a:r>
              <a:rPr kumimoji="0" lang="en-US" altLang="ja-JP" sz="900" dirty="0">
                <a:latin typeface="Arial"/>
                <a:ea typeface="MS PGothic" pitchFamily="34" charset="-128"/>
                <a:cs typeface="Arial"/>
              </a:rPr>
              <a:t>31.4</a:t>
            </a:r>
          </a:p>
        </p:txBody>
      </p:sp>
      <p:sp>
        <p:nvSpPr>
          <p:cNvPr id="99" name="Text Box 69"/>
          <p:cNvSpPr txBox="1">
            <a:spLocks noChangeArrowheads="1"/>
          </p:cNvSpPr>
          <p:nvPr/>
        </p:nvSpPr>
        <p:spPr bwMode="auto">
          <a:xfrm>
            <a:off x="2047875" y="5218113"/>
            <a:ext cx="409299" cy="230832"/>
          </a:xfrm>
          <a:prstGeom prst="rect">
            <a:avLst/>
          </a:prstGeom>
          <a:noFill/>
          <a:ln w="9525">
            <a:noFill/>
            <a:miter lim="800000"/>
            <a:headEnd/>
            <a:tailEnd/>
          </a:ln>
        </p:spPr>
        <p:txBody>
          <a:bodyPr wrap="none">
            <a:spAutoFit/>
          </a:bodyPr>
          <a:lstStyle/>
          <a:p>
            <a:pPr eaLnBrk="0" latinLnBrk="0" hangingPunct="0"/>
            <a:r>
              <a:rPr kumimoji="0" lang="en-US" altLang="ja-JP" sz="900" dirty="0">
                <a:latin typeface="Arial"/>
                <a:ea typeface="MS PGothic" pitchFamily="34" charset="-128"/>
                <a:cs typeface="Arial"/>
              </a:rPr>
              <a:t>66.7</a:t>
            </a:r>
          </a:p>
        </p:txBody>
      </p:sp>
      <p:sp>
        <p:nvSpPr>
          <p:cNvPr id="100" name="Line 115"/>
          <p:cNvSpPr>
            <a:spLocks noChangeShapeType="1"/>
          </p:cNvSpPr>
          <p:nvPr/>
        </p:nvSpPr>
        <p:spPr bwMode="auto">
          <a:xfrm>
            <a:off x="1905000" y="6415088"/>
            <a:ext cx="990600" cy="0"/>
          </a:xfrm>
          <a:prstGeom prst="line">
            <a:avLst/>
          </a:prstGeom>
          <a:noFill/>
          <a:ln w="9525">
            <a:solidFill>
              <a:schemeClr val="tx1"/>
            </a:solidFill>
            <a:round/>
            <a:headEnd/>
            <a:tailEnd type="triangle" w="med" len="med"/>
          </a:ln>
        </p:spPr>
        <p:txBody>
          <a:bodyPr/>
          <a:lstStyle/>
          <a:p>
            <a:endParaRPr lang="en-US" sz="1000">
              <a:latin typeface="Arial"/>
              <a:cs typeface="Arial"/>
            </a:endParaRPr>
          </a:p>
        </p:txBody>
      </p:sp>
      <p:sp>
        <p:nvSpPr>
          <p:cNvPr id="128" name="Text Box 8"/>
          <p:cNvSpPr txBox="1">
            <a:spLocks noChangeArrowheads="1"/>
          </p:cNvSpPr>
          <p:nvPr/>
        </p:nvSpPr>
        <p:spPr bwMode="auto">
          <a:xfrm>
            <a:off x="3465512" y="6424613"/>
            <a:ext cx="526682" cy="246221"/>
          </a:xfrm>
          <a:prstGeom prst="rect">
            <a:avLst/>
          </a:prstGeom>
          <a:noFill/>
          <a:ln w="9525">
            <a:noFill/>
            <a:miter lim="800000"/>
            <a:headEnd/>
            <a:tailEnd/>
          </a:ln>
        </p:spPr>
        <p:txBody>
          <a:bodyPr wrap="none">
            <a:spAutoFit/>
          </a:bodyPr>
          <a:lstStyle/>
          <a:p>
            <a:pPr latinLnBrk="0"/>
            <a:r>
              <a:rPr lang="en-US" altLang="ja-JP" sz="1000">
                <a:latin typeface="Arial"/>
                <a:ea typeface="MS PGothic" pitchFamily="34" charset="-128"/>
                <a:cs typeface="Arial"/>
              </a:rPr>
              <a:t>CFSE</a:t>
            </a:r>
          </a:p>
        </p:txBody>
      </p:sp>
      <p:sp>
        <p:nvSpPr>
          <p:cNvPr id="129" name="Line 117"/>
          <p:cNvSpPr>
            <a:spLocks noChangeShapeType="1"/>
          </p:cNvSpPr>
          <p:nvPr/>
        </p:nvSpPr>
        <p:spPr bwMode="auto">
          <a:xfrm>
            <a:off x="3236912" y="6424613"/>
            <a:ext cx="990600" cy="0"/>
          </a:xfrm>
          <a:prstGeom prst="line">
            <a:avLst/>
          </a:prstGeom>
          <a:noFill/>
          <a:ln w="9525">
            <a:solidFill>
              <a:schemeClr val="tx1"/>
            </a:solidFill>
            <a:round/>
            <a:headEnd/>
            <a:tailEnd type="triangle" w="med" len="med"/>
          </a:ln>
        </p:spPr>
        <p:txBody>
          <a:bodyPr/>
          <a:lstStyle/>
          <a:p>
            <a:endParaRPr lang="en-US" sz="1000">
              <a:latin typeface="Arial"/>
              <a:cs typeface="Arial"/>
            </a:endParaRPr>
          </a:p>
        </p:txBody>
      </p:sp>
      <p:pic>
        <p:nvPicPr>
          <p:cNvPr id="130" name="Picture 155"/>
          <p:cNvPicPr>
            <a:picLocks noChangeAspect="1" noChangeArrowheads="1"/>
          </p:cNvPicPr>
          <p:nvPr/>
        </p:nvPicPr>
        <p:blipFill>
          <a:blip r:embed="rId12" cstate="print"/>
          <a:srcRect l="13397" t="5844" r="12320" b="31604"/>
          <a:stretch>
            <a:fillRect/>
          </a:stretch>
        </p:blipFill>
        <p:spPr bwMode="auto">
          <a:xfrm>
            <a:off x="3119437" y="3886200"/>
            <a:ext cx="1250950" cy="1214438"/>
          </a:xfrm>
          <a:prstGeom prst="rect">
            <a:avLst/>
          </a:prstGeom>
          <a:noFill/>
          <a:ln w="9525">
            <a:noFill/>
            <a:miter lim="800000"/>
            <a:headEnd/>
            <a:tailEnd/>
          </a:ln>
        </p:spPr>
      </p:pic>
      <p:sp>
        <p:nvSpPr>
          <p:cNvPr id="131" name="Text Box 8"/>
          <p:cNvSpPr txBox="1">
            <a:spLocks noChangeArrowheads="1"/>
          </p:cNvSpPr>
          <p:nvPr/>
        </p:nvSpPr>
        <p:spPr bwMode="auto">
          <a:xfrm rot="16200000">
            <a:off x="995552" y="4257136"/>
            <a:ext cx="847407" cy="400110"/>
          </a:xfrm>
          <a:prstGeom prst="rect">
            <a:avLst/>
          </a:prstGeom>
          <a:noFill/>
          <a:ln w="9525">
            <a:noFill/>
            <a:miter lim="800000"/>
            <a:headEnd/>
            <a:tailEnd/>
          </a:ln>
        </p:spPr>
        <p:txBody>
          <a:bodyPr wrap="none">
            <a:spAutoFit/>
          </a:bodyPr>
          <a:lstStyle/>
          <a:p>
            <a:pPr latinLnBrk="0"/>
            <a:r>
              <a:rPr lang="en-US" altLang="ja-JP" sz="1000" dirty="0">
                <a:latin typeface="Arial"/>
                <a:ea typeface="MS PGothic" pitchFamily="34" charset="-128"/>
                <a:cs typeface="Arial"/>
              </a:rPr>
              <a:t>CD34+</a:t>
            </a:r>
          </a:p>
          <a:p>
            <a:pPr latinLnBrk="0"/>
            <a:r>
              <a:rPr lang="en-US" altLang="ja-JP" sz="1000" dirty="0">
                <a:latin typeface="Arial"/>
                <a:ea typeface="MS PGothic" pitchFamily="34" charset="-128"/>
                <a:cs typeface="Arial"/>
              </a:rPr>
              <a:t>CD90- cells</a:t>
            </a:r>
          </a:p>
        </p:txBody>
      </p:sp>
      <p:sp>
        <p:nvSpPr>
          <p:cNvPr id="132" name="Text Box 42"/>
          <p:cNvSpPr txBox="1">
            <a:spLocks noChangeArrowheads="1"/>
          </p:cNvSpPr>
          <p:nvPr/>
        </p:nvSpPr>
        <p:spPr bwMode="auto">
          <a:xfrm rot="16200000">
            <a:off x="2792150" y="4271090"/>
            <a:ext cx="562499" cy="246221"/>
          </a:xfrm>
          <a:prstGeom prst="rect">
            <a:avLst/>
          </a:prstGeom>
          <a:noFill/>
          <a:ln w="9525">
            <a:noFill/>
            <a:miter lim="800000"/>
            <a:headEnd/>
            <a:tailEnd/>
          </a:ln>
        </p:spPr>
        <p:txBody>
          <a:bodyPr wrap="none">
            <a:spAutoFit/>
          </a:bodyPr>
          <a:lstStyle/>
          <a:p>
            <a:pPr latinLnBrk="0"/>
            <a:r>
              <a:rPr lang="en-US" altLang="ja-JP" sz="1000">
                <a:latin typeface="Arial"/>
                <a:ea typeface="MS PGothic" pitchFamily="34" charset="-128"/>
                <a:cs typeface="Arial"/>
              </a:rPr>
              <a:t>counts</a:t>
            </a:r>
          </a:p>
        </p:txBody>
      </p:sp>
      <p:sp>
        <p:nvSpPr>
          <p:cNvPr id="133" name="Text Box 69"/>
          <p:cNvSpPr txBox="1">
            <a:spLocks noChangeArrowheads="1"/>
          </p:cNvSpPr>
          <p:nvPr/>
        </p:nvSpPr>
        <p:spPr bwMode="auto">
          <a:xfrm>
            <a:off x="3651250" y="3895725"/>
            <a:ext cx="415498" cy="230832"/>
          </a:xfrm>
          <a:prstGeom prst="rect">
            <a:avLst/>
          </a:prstGeom>
          <a:noFill/>
          <a:ln w="9525">
            <a:noFill/>
            <a:miter lim="800000"/>
            <a:headEnd/>
            <a:tailEnd/>
          </a:ln>
        </p:spPr>
        <p:txBody>
          <a:bodyPr wrap="none">
            <a:spAutoFit/>
          </a:bodyPr>
          <a:lstStyle/>
          <a:p>
            <a:pPr eaLnBrk="0" latinLnBrk="0" hangingPunct="0"/>
            <a:r>
              <a:rPr kumimoji="0" lang="en-US" altLang="ja-JP" sz="900" dirty="0">
                <a:latin typeface="Arial"/>
                <a:ea typeface="MS PGothic" pitchFamily="34" charset="-128"/>
                <a:cs typeface="Arial"/>
              </a:rPr>
              <a:t>32.4</a:t>
            </a:r>
          </a:p>
        </p:txBody>
      </p:sp>
      <p:sp>
        <p:nvSpPr>
          <p:cNvPr id="134" name="Text Box 70"/>
          <p:cNvSpPr txBox="1">
            <a:spLocks noChangeArrowheads="1"/>
          </p:cNvSpPr>
          <p:nvPr/>
        </p:nvSpPr>
        <p:spPr bwMode="auto">
          <a:xfrm>
            <a:off x="3194050" y="4003675"/>
            <a:ext cx="415498" cy="230832"/>
          </a:xfrm>
          <a:prstGeom prst="rect">
            <a:avLst/>
          </a:prstGeom>
          <a:noFill/>
          <a:ln w="9525">
            <a:noFill/>
            <a:miter lim="800000"/>
            <a:headEnd/>
            <a:tailEnd/>
          </a:ln>
        </p:spPr>
        <p:txBody>
          <a:bodyPr wrap="none">
            <a:spAutoFit/>
          </a:bodyPr>
          <a:lstStyle/>
          <a:p>
            <a:pPr eaLnBrk="0" latinLnBrk="0" hangingPunct="0"/>
            <a:r>
              <a:rPr kumimoji="0" lang="en-US" altLang="ja-JP" sz="900" dirty="0">
                <a:latin typeface="Arial"/>
                <a:ea typeface="MS PGothic" pitchFamily="34" charset="-128"/>
                <a:cs typeface="Arial"/>
              </a:rPr>
              <a:t>67.4</a:t>
            </a:r>
          </a:p>
        </p:txBody>
      </p:sp>
      <p:pic>
        <p:nvPicPr>
          <p:cNvPr id="135" name="Picture 102"/>
          <p:cNvPicPr>
            <a:picLocks noChangeAspect="1" noChangeArrowheads="1"/>
          </p:cNvPicPr>
          <p:nvPr/>
        </p:nvPicPr>
        <p:blipFill>
          <a:blip r:embed="rId13" cstate="print"/>
          <a:srcRect l="17015" t="7854" r="6282" b="14398"/>
          <a:stretch>
            <a:fillRect/>
          </a:stretch>
        </p:blipFill>
        <p:spPr bwMode="auto">
          <a:xfrm>
            <a:off x="1806575" y="3898900"/>
            <a:ext cx="1165225" cy="1181100"/>
          </a:xfrm>
          <a:prstGeom prst="rect">
            <a:avLst/>
          </a:prstGeom>
          <a:noFill/>
          <a:ln w="9525">
            <a:noFill/>
            <a:miter lim="800000"/>
            <a:headEnd/>
            <a:tailEnd/>
          </a:ln>
        </p:spPr>
      </p:pic>
      <p:sp>
        <p:nvSpPr>
          <p:cNvPr id="136" name="Text Box 42"/>
          <p:cNvSpPr txBox="1">
            <a:spLocks noChangeArrowheads="1"/>
          </p:cNvSpPr>
          <p:nvPr/>
        </p:nvSpPr>
        <p:spPr bwMode="auto">
          <a:xfrm rot="16200000">
            <a:off x="1442775" y="4379040"/>
            <a:ext cx="562499" cy="246221"/>
          </a:xfrm>
          <a:prstGeom prst="rect">
            <a:avLst/>
          </a:prstGeom>
          <a:noFill/>
          <a:ln w="9525">
            <a:noFill/>
            <a:miter lim="800000"/>
            <a:headEnd/>
            <a:tailEnd/>
          </a:ln>
        </p:spPr>
        <p:txBody>
          <a:bodyPr wrap="none">
            <a:spAutoFit/>
          </a:bodyPr>
          <a:lstStyle/>
          <a:p>
            <a:pPr latinLnBrk="0"/>
            <a:r>
              <a:rPr lang="en-US" altLang="ja-JP" sz="1000">
                <a:latin typeface="Arial"/>
                <a:ea typeface="MS PGothic" pitchFamily="34" charset="-128"/>
                <a:cs typeface="Arial"/>
              </a:rPr>
              <a:t>counts</a:t>
            </a:r>
          </a:p>
        </p:txBody>
      </p:sp>
      <p:sp>
        <p:nvSpPr>
          <p:cNvPr id="137" name="Text Box 69"/>
          <p:cNvSpPr txBox="1">
            <a:spLocks noChangeArrowheads="1"/>
          </p:cNvSpPr>
          <p:nvPr/>
        </p:nvSpPr>
        <p:spPr bwMode="auto">
          <a:xfrm>
            <a:off x="2419350" y="3927475"/>
            <a:ext cx="409299" cy="230832"/>
          </a:xfrm>
          <a:prstGeom prst="rect">
            <a:avLst/>
          </a:prstGeom>
          <a:noFill/>
          <a:ln w="9525">
            <a:noFill/>
            <a:miter lim="800000"/>
            <a:headEnd/>
            <a:tailEnd/>
          </a:ln>
        </p:spPr>
        <p:txBody>
          <a:bodyPr wrap="none">
            <a:spAutoFit/>
          </a:bodyPr>
          <a:lstStyle/>
          <a:p>
            <a:pPr eaLnBrk="0" latinLnBrk="0" hangingPunct="0"/>
            <a:r>
              <a:rPr kumimoji="0" lang="en-US" altLang="ja-JP" sz="900" dirty="0">
                <a:latin typeface="Arial"/>
                <a:ea typeface="MS PGothic" pitchFamily="34" charset="-128"/>
                <a:cs typeface="Arial"/>
              </a:rPr>
              <a:t>25.8</a:t>
            </a:r>
          </a:p>
        </p:txBody>
      </p:sp>
      <p:sp>
        <p:nvSpPr>
          <p:cNvPr id="138" name="Text Box 69"/>
          <p:cNvSpPr txBox="1">
            <a:spLocks noChangeArrowheads="1"/>
          </p:cNvSpPr>
          <p:nvPr/>
        </p:nvSpPr>
        <p:spPr bwMode="auto">
          <a:xfrm>
            <a:off x="1971675" y="4003675"/>
            <a:ext cx="409299" cy="230832"/>
          </a:xfrm>
          <a:prstGeom prst="rect">
            <a:avLst/>
          </a:prstGeom>
          <a:noFill/>
          <a:ln w="9525">
            <a:noFill/>
            <a:miter lim="800000"/>
            <a:headEnd/>
            <a:tailEnd/>
          </a:ln>
        </p:spPr>
        <p:txBody>
          <a:bodyPr wrap="none">
            <a:spAutoFit/>
          </a:bodyPr>
          <a:lstStyle/>
          <a:p>
            <a:pPr eaLnBrk="0" latinLnBrk="0" hangingPunct="0"/>
            <a:r>
              <a:rPr kumimoji="0" lang="en-US" altLang="ja-JP" sz="900" dirty="0">
                <a:latin typeface="Arial"/>
                <a:ea typeface="MS PGothic" pitchFamily="34" charset="-128"/>
                <a:cs typeface="Arial"/>
              </a:rPr>
              <a:t>77.5</a:t>
            </a:r>
          </a:p>
        </p:txBody>
      </p:sp>
      <p:sp>
        <p:nvSpPr>
          <p:cNvPr id="139" name="Text Box 28"/>
          <p:cNvSpPr txBox="1">
            <a:spLocks noChangeArrowheads="1"/>
          </p:cNvSpPr>
          <p:nvPr/>
        </p:nvSpPr>
        <p:spPr bwMode="auto">
          <a:xfrm>
            <a:off x="1143000" y="3657600"/>
            <a:ext cx="295799" cy="276999"/>
          </a:xfrm>
          <a:prstGeom prst="rect">
            <a:avLst/>
          </a:prstGeom>
          <a:noFill/>
          <a:ln w="9525">
            <a:noFill/>
            <a:miter lim="800000"/>
            <a:headEnd/>
            <a:tailEnd/>
          </a:ln>
        </p:spPr>
        <p:txBody>
          <a:bodyPr wrap="none">
            <a:spAutoFit/>
          </a:bodyPr>
          <a:lstStyle/>
          <a:p>
            <a:pPr latinLnBrk="0"/>
            <a:r>
              <a:rPr lang="en-US" altLang="ja-JP" sz="1200" b="1" dirty="0">
                <a:latin typeface="Arial"/>
                <a:ea typeface="MS PGothic" pitchFamily="34" charset="-128"/>
                <a:cs typeface="Arial"/>
              </a:rPr>
              <a:t>C</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8166B8AC-EBEB-420B-992E-A5B6F36523A1}"/>
              </a:ext>
            </a:extLst>
          </p:cNvPr>
          <p:cNvSpPr txBox="1"/>
          <p:nvPr/>
        </p:nvSpPr>
        <p:spPr>
          <a:xfrm>
            <a:off x="0" y="27801"/>
            <a:ext cx="885880" cy="276999"/>
          </a:xfrm>
          <a:prstGeom prst="rect">
            <a:avLst/>
          </a:prstGeom>
          <a:noFill/>
        </p:spPr>
        <p:txBody>
          <a:bodyPr wrap="none" rtlCol="0">
            <a:spAutoFit/>
          </a:bodyPr>
          <a:lstStyle/>
          <a:p>
            <a:r>
              <a:rPr lang="en-US" altLang="ja-JP" sz="1200" b="1" dirty="0">
                <a:latin typeface="Arial"/>
                <a:ea typeface="MS PGothic" pitchFamily="34" charset="-128"/>
                <a:cs typeface="Arial"/>
              </a:rPr>
              <a:t>Figure S5</a:t>
            </a:r>
          </a:p>
        </p:txBody>
      </p:sp>
      <p:pic>
        <p:nvPicPr>
          <p:cNvPr id="3" name="Picture 2">
            <a:extLst>
              <a:ext uri="{FF2B5EF4-FFF2-40B4-BE49-F238E27FC236}">
                <a16:creationId xmlns:a16="http://schemas.microsoft.com/office/drawing/2014/main" id="{146CCC16-66D9-4842-AE96-0DF7406B29C7}"/>
              </a:ext>
            </a:extLst>
          </p:cNvPr>
          <p:cNvPicPr>
            <a:picLocks noChangeAspect="1"/>
          </p:cNvPicPr>
          <p:nvPr/>
        </p:nvPicPr>
        <p:blipFill>
          <a:blip r:embed="rId3"/>
          <a:stretch>
            <a:fillRect/>
          </a:stretch>
        </p:blipFill>
        <p:spPr>
          <a:xfrm>
            <a:off x="2505182" y="207335"/>
            <a:ext cx="4558999" cy="3299369"/>
          </a:xfrm>
          <a:prstGeom prst="rect">
            <a:avLst/>
          </a:prstGeom>
        </p:spPr>
      </p:pic>
      <p:pic>
        <p:nvPicPr>
          <p:cNvPr id="4" name="Picture 3">
            <a:extLst>
              <a:ext uri="{FF2B5EF4-FFF2-40B4-BE49-F238E27FC236}">
                <a16:creationId xmlns:a16="http://schemas.microsoft.com/office/drawing/2014/main" id="{CDA8ACB7-00E9-4B1C-87D6-4A701006C9E0}"/>
              </a:ext>
            </a:extLst>
          </p:cNvPr>
          <p:cNvPicPr>
            <a:picLocks noChangeAspect="1"/>
          </p:cNvPicPr>
          <p:nvPr/>
        </p:nvPicPr>
        <p:blipFill>
          <a:blip r:embed="rId4"/>
          <a:stretch>
            <a:fillRect/>
          </a:stretch>
        </p:blipFill>
        <p:spPr>
          <a:xfrm>
            <a:off x="2476739" y="3506704"/>
            <a:ext cx="4587442" cy="3221665"/>
          </a:xfrm>
          <a:prstGeom prst="rect">
            <a:avLst/>
          </a:prstGeom>
        </p:spPr>
      </p:pic>
      <p:sp>
        <p:nvSpPr>
          <p:cNvPr id="5" name="Text Box 53"/>
          <p:cNvSpPr txBox="1">
            <a:spLocks noChangeArrowheads="1"/>
          </p:cNvSpPr>
          <p:nvPr/>
        </p:nvSpPr>
        <p:spPr bwMode="auto">
          <a:xfrm>
            <a:off x="1003876" y="765851"/>
            <a:ext cx="302912" cy="276999"/>
          </a:xfrm>
          <a:prstGeom prst="rect">
            <a:avLst/>
          </a:prstGeom>
          <a:noFill/>
          <a:ln w="9525">
            <a:noFill/>
            <a:miter lim="800000"/>
            <a:headEnd/>
            <a:tailEnd/>
          </a:ln>
        </p:spPr>
        <p:txBody>
          <a:bodyPr wrap="none">
            <a:spAutoFit/>
          </a:bodyPr>
          <a:lstStyle/>
          <a:p>
            <a:pPr latinLnBrk="0"/>
            <a:r>
              <a:rPr lang="en-US" altLang="ja-JP" sz="1200" b="1" dirty="0">
                <a:latin typeface="Arial"/>
                <a:ea typeface="MS PGothic" pitchFamily="34" charset="-128"/>
                <a:cs typeface="Arial"/>
              </a:rPr>
              <a:t>A</a:t>
            </a:r>
          </a:p>
        </p:txBody>
      </p:sp>
      <p:sp>
        <p:nvSpPr>
          <p:cNvPr id="6" name="Text Box 53"/>
          <p:cNvSpPr txBox="1">
            <a:spLocks noChangeArrowheads="1"/>
          </p:cNvSpPr>
          <p:nvPr/>
        </p:nvSpPr>
        <p:spPr bwMode="auto">
          <a:xfrm>
            <a:off x="1156276" y="3616479"/>
            <a:ext cx="295274" cy="276999"/>
          </a:xfrm>
          <a:prstGeom prst="rect">
            <a:avLst/>
          </a:prstGeom>
          <a:noFill/>
          <a:ln w="9525">
            <a:noFill/>
            <a:miter lim="800000"/>
            <a:headEnd/>
            <a:tailEnd/>
          </a:ln>
        </p:spPr>
        <p:txBody>
          <a:bodyPr wrap="none">
            <a:spAutoFit/>
          </a:bodyPr>
          <a:lstStyle/>
          <a:p>
            <a:pPr latinLnBrk="0"/>
            <a:r>
              <a:rPr lang="en-US" altLang="ja-JP" sz="1200" b="1" dirty="0">
                <a:latin typeface="Arial"/>
                <a:ea typeface="MS PGothic" pitchFamily="34" charset="-128"/>
                <a:cs typeface="Arial"/>
              </a:rPr>
              <a:t>B</a:t>
            </a:r>
          </a:p>
        </p:txBody>
      </p:sp>
    </p:spTree>
    <p:extLst>
      <p:ext uri="{BB962C8B-B14F-4D97-AF65-F5344CB8AC3E}">
        <p14:creationId xmlns:p14="http://schemas.microsoft.com/office/powerpoint/2010/main" val="290992983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7" name="Group 16">
            <a:extLst>
              <a:ext uri="{FF2B5EF4-FFF2-40B4-BE49-F238E27FC236}">
                <a16:creationId xmlns:a16="http://schemas.microsoft.com/office/drawing/2014/main" id="{5B1BF4D4-F850-4E8E-993A-46EE1D388152}"/>
              </a:ext>
            </a:extLst>
          </p:cNvPr>
          <p:cNvGrpSpPr/>
          <p:nvPr/>
        </p:nvGrpSpPr>
        <p:grpSpPr>
          <a:xfrm>
            <a:off x="15688" y="597877"/>
            <a:ext cx="8986302" cy="5860134"/>
            <a:chOff x="15688" y="597877"/>
            <a:chExt cx="8986302" cy="5860134"/>
          </a:xfrm>
        </p:grpSpPr>
        <p:pic>
          <p:nvPicPr>
            <p:cNvPr id="2" name="Picture 1">
              <a:extLst>
                <a:ext uri="{FF2B5EF4-FFF2-40B4-BE49-F238E27FC236}">
                  <a16:creationId xmlns:a16="http://schemas.microsoft.com/office/drawing/2014/main" id="{A0B57224-0FDE-4608-BAE3-2D50B41430B5}"/>
                </a:ext>
              </a:extLst>
            </p:cNvPr>
            <p:cNvPicPr>
              <a:picLocks noChangeAspect="1"/>
            </p:cNvPicPr>
            <p:nvPr/>
          </p:nvPicPr>
          <p:blipFill rotWithShape="1">
            <a:blip r:embed="rId2"/>
            <a:srcRect l="13522" t="8938" r="4672" b="13009"/>
            <a:stretch/>
          </p:blipFill>
          <p:spPr>
            <a:xfrm>
              <a:off x="454962" y="1304490"/>
              <a:ext cx="2098324" cy="2012519"/>
            </a:xfrm>
            <a:prstGeom prst="rect">
              <a:avLst/>
            </a:prstGeom>
          </p:spPr>
        </p:pic>
        <p:pic>
          <p:nvPicPr>
            <p:cNvPr id="3" name="Picture 2">
              <a:extLst>
                <a:ext uri="{FF2B5EF4-FFF2-40B4-BE49-F238E27FC236}">
                  <a16:creationId xmlns:a16="http://schemas.microsoft.com/office/drawing/2014/main" id="{A96F599F-931F-4A7C-9C26-6B3A9FC51F2A}"/>
                </a:ext>
              </a:extLst>
            </p:cNvPr>
            <p:cNvPicPr>
              <a:picLocks noChangeAspect="1"/>
            </p:cNvPicPr>
            <p:nvPr/>
          </p:nvPicPr>
          <p:blipFill rotWithShape="1">
            <a:blip r:embed="rId3"/>
            <a:srcRect l="13125" t="9001" r="4690" b="14275"/>
            <a:stretch/>
          </p:blipFill>
          <p:spPr>
            <a:xfrm>
              <a:off x="2512106" y="1326199"/>
              <a:ext cx="2098324" cy="1969102"/>
            </a:xfrm>
            <a:prstGeom prst="rect">
              <a:avLst/>
            </a:prstGeom>
          </p:spPr>
        </p:pic>
        <p:pic>
          <p:nvPicPr>
            <p:cNvPr id="4" name="Picture 3">
              <a:extLst>
                <a:ext uri="{FF2B5EF4-FFF2-40B4-BE49-F238E27FC236}">
                  <a16:creationId xmlns:a16="http://schemas.microsoft.com/office/drawing/2014/main" id="{68D4BA8C-786A-4DD9-B5E2-F6CB2CB1B20D}"/>
                </a:ext>
              </a:extLst>
            </p:cNvPr>
            <p:cNvPicPr>
              <a:picLocks noChangeAspect="1"/>
            </p:cNvPicPr>
            <p:nvPr/>
          </p:nvPicPr>
          <p:blipFill rotWithShape="1">
            <a:blip r:embed="rId4"/>
            <a:srcRect l="13493" t="9241" r="4803" b="14036"/>
            <a:stretch/>
          </p:blipFill>
          <p:spPr>
            <a:xfrm>
              <a:off x="4640485" y="1345958"/>
              <a:ext cx="2096265" cy="1978775"/>
            </a:xfrm>
            <a:prstGeom prst="rect">
              <a:avLst/>
            </a:prstGeom>
          </p:spPr>
        </p:pic>
        <p:pic>
          <p:nvPicPr>
            <p:cNvPr id="5" name="Picture 4">
              <a:extLst>
                <a:ext uri="{FF2B5EF4-FFF2-40B4-BE49-F238E27FC236}">
                  <a16:creationId xmlns:a16="http://schemas.microsoft.com/office/drawing/2014/main" id="{D6022607-2BBF-449A-8389-EE320F525783}"/>
                </a:ext>
              </a:extLst>
            </p:cNvPr>
            <p:cNvPicPr>
              <a:picLocks noChangeAspect="1"/>
            </p:cNvPicPr>
            <p:nvPr/>
          </p:nvPicPr>
          <p:blipFill rotWithShape="1">
            <a:blip r:embed="rId5"/>
            <a:srcRect l="13600" t="9111" r="2461" b="14165"/>
            <a:stretch/>
          </p:blipFill>
          <p:spPr>
            <a:xfrm>
              <a:off x="493070" y="3948732"/>
              <a:ext cx="2073708" cy="1946001"/>
            </a:xfrm>
            <a:prstGeom prst="rect">
              <a:avLst/>
            </a:prstGeom>
          </p:spPr>
        </p:pic>
        <p:pic>
          <p:nvPicPr>
            <p:cNvPr id="6" name="Picture 5">
              <a:extLst>
                <a:ext uri="{FF2B5EF4-FFF2-40B4-BE49-F238E27FC236}">
                  <a16:creationId xmlns:a16="http://schemas.microsoft.com/office/drawing/2014/main" id="{F90963F5-9968-4BDD-83E7-13FE3B6B7DEE}"/>
                </a:ext>
              </a:extLst>
            </p:cNvPr>
            <p:cNvPicPr>
              <a:picLocks noChangeAspect="1"/>
            </p:cNvPicPr>
            <p:nvPr/>
          </p:nvPicPr>
          <p:blipFill rotWithShape="1">
            <a:blip r:embed="rId6"/>
            <a:srcRect l="13816" t="9001" r="3231" b="14275"/>
            <a:stretch/>
          </p:blipFill>
          <p:spPr>
            <a:xfrm>
              <a:off x="2566777" y="3948732"/>
              <a:ext cx="2073709" cy="1969101"/>
            </a:xfrm>
            <a:prstGeom prst="rect">
              <a:avLst/>
            </a:prstGeom>
          </p:spPr>
        </p:pic>
        <p:pic>
          <p:nvPicPr>
            <p:cNvPr id="7" name="Picture 6">
              <a:extLst>
                <a:ext uri="{FF2B5EF4-FFF2-40B4-BE49-F238E27FC236}">
                  <a16:creationId xmlns:a16="http://schemas.microsoft.com/office/drawing/2014/main" id="{34AE8273-483F-4F1F-BDBD-598FFFE40EDF}"/>
                </a:ext>
              </a:extLst>
            </p:cNvPr>
            <p:cNvPicPr>
              <a:picLocks noChangeAspect="1"/>
            </p:cNvPicPr>
            <p:nvPr/>
          </p:nvPicPr>
          <p:blipFill rotWithShape="1">
            <a:blip r:embed="rId7"/>
            <a:srcRect l="13569" t="9481" r="2984" b="13317"/>
            <a:stretch/>
          </p:blipFill>
          <p:spPr>
            <a:xfrm>
              <a:off x="4640486" y="3948732"/>
              <a:ext cx="2170246" cy="2061413"/>
            </a:xfrm>
            <a:prstGeom prst="rect">
              <a:avLst/>
            </a:prstGeom>
          </p:spPr>
        </p:pic>
        <p:grpSp>
          <p:nvGrpSpPr>
            <p:cNvPr id="8" name="Group 7">
              <a:extLst>
                <a:ext uri="{FF2B5EF4-FFF2-40B4-BE49-F238E27FC236}">
                  <a16:creationId xmlns:a16="http://schemas.microsoft.com/office/drawing/2014/main" id="{004ECF28-E4BF-47A4-ACE1-9C28830A02D8}"/>
                </a:ext>
              </a:extLst>
            </p:cNvPr>
            <p:cNvGrpSpPr/>
            <p:nvPr/>
          </p:nvGrpSpPr>
          <p:grpSpPr>
            <a:xfrm>
              <a:off x="365509" y="597877"/>
              <a:ext cx="8514693" cy="5460024"/>
              <a:chOff x="457200" y="1504130"/>
              <a:chExt cx="5715000" cy="4867275"/>
            </a:xfrm>
          </p:grpSpPr>
          <p:cxnSp>
            <p:nvCxnSpPr>
              <p:cNvPr id="9" name="Straight Connector 8">
                <a:extLst>
                  <a:ext uri="{FF2B5EF4-FFF2-40B4-BE49-F238E27FC236}">
                    <a16:creationId xmlns:a16="http://schemas.microsoft.com/office/drawing/2014/main" id="{4B2EEEA4-2344-4961-8E5F-D084E4C6AB38}"/>
                  </a:ext>
                </a:extLst>
              </p:cNvPr>
              <p:cNvCxnSpPr/>
              <p:nvPr/>
            </p:nvCxnSpPr>
            <p:spPr>
              <a:xfrm>
                <a:off x="457200" y="1504130"/>
                <a:ext cx="0" cy="4867275"/>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18F79DDF-A8C0-4E5E-B7C5-13643AAF6068}"/>
                  </a:ext>
                </a:extLst>
              </p:cNvPr>
              <p:cNvCxnSpPr>
                <a:cxnSpLocks/>
              </p:cNvCxnSpPr>
              <p:nvPr/>
            </p:nvCxnSpPr>
            <p:spPr>
              <a:xfrm flipH="1">
                <a:off x="457200" y="6371405"/>
                <a:ext cx="571500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11" name="TextBox 10">
              <a:extLst>
                <a:ext uri="{FF2B5EF4-FFF2-40B4-BE49-F238E27FC236}">
                  <a16:creationId xmlns:a16="http://schemas.microsoft.com/office/drawing/2014/main" id="{F1335300-2D46-48E8-8420-DF2706258C49}"/>
                </a:ext>
              </a:extLst>
            </p:cNvPr>
            <p:cNvSpPr txBox="1"/>
            <p:nvPr/>
          </p:nvSpPr>
          <p:spPr>
            <a:xfrm rot="16200000">
              <a:off x="-425160" y="2938798"/>
              <a:ext cx="1281806" cy="400110"/>
            </a:xfrm>
            <a:prstGeom prst="rect">
              <a:avLst/>
            </a:prstGeom>
            <a:noFill/>
          </p:spPr>
          <p:txBody>
            <a:bodyPr wrap="square" rtlCol="0">
              <a:spAutoFit/>
            </a:bodyPr>
            <a:lstStyle/>
            <a:p>
              <a:r>
                <a:rPr lang="en-US" sz="2000" b="1" dirty="0"/>
                <a:t>CD90</a:t>
              </a:r>
            </a:p>
          </p:txBody>
        </p:sp>
        <p:sp>
          <p:nvSpPr>
            <p:cNvPr id="12" name="TextBox 11">
              <a:extLst>
                <a:ext uri="{FF2B5EF4-FFF2-40B4-BE49-F238E27FC236}">
                  <a16:creationId xmlns:a16="http://schemas.microsoft.com/office/drawing/2014/main" id="{4130754E-2AB3-44B2-88B3-AE138D6A9C87}"/>
                </a:ext>
              </a:extLst>
            </p:cNvPr>
            <p:cNvSpPr txBox="1"/>
            <p:nvPr/>
          </p:nvSpPr>
          <p:spPr>
            <a:xfrm>
              <a:off x="1793990" y="6057901"/>
              <a:ext cx="1281806" cy="400110"/>
            </a:xfrm>
            <a:prstGeom prst="rect">
              <a:avLst/>
            </a:prstGeom>
            <a:noFill/>
          </p:spPr>
          <p:txBody>
            <a:bodyPr wrap="square" rtlCol="0">
              <a:spAutoFit/>
            </a:bodyPr>
            <a:lstStyle/>
            <a:p>
              <a:r>
                <a:rPr lang="en-US" sz="2000" b="1" dirty="0"/>
                <a:t>CD34</a:t>
              </a:r>
            </a:p>
          </p:txBody>
        </p:sp>
        <p:sp>
          <p:nvSpPr>
            <p:cNvPr id="13" name="TextBox 12">
              <a:extLst>
                <a:ext uri="{FF2B5EF4-FFF2-40B4-BE49-F238E27FC236}">
                  <a16:creationId xmlns:a16="http://schemas.microsoft.com/office/drawing/2014/main" id="{B016CD79-4101-467A-8017-FAC0A38814CB}"/>
                </a:ext>
              </a:extLst>
            </p:cNvPr>
            <p:cNvSpPr txBox="1"/>
            <p:nvPr/>
          </p:nvSpPr>
          <p:spPr>
            <a:xfrm>
              <a:off x="585237" y="607293"/>
              <a:ext cx="8193252" cy="738664"/>
            </a:xfrm>
            <a:prstGeom prst="rect">
              <a:avLst/>
            </a:prstGeom>
            <a:noFill/>
          </p:spPr>
          <p:txBody>
            <a:bodyPr wrap="square" rtlCol="0">
              <a:spAutoFit/>
            </a:bodyPr>
            <a:lstStyle/>
            <a:p>
              <a:pPr algn="ctr"/>
              <a:r>
                <a:rPr lang="en-US" b="1" dirty="0"/>
                <a:t>IMDM/30%FBS</a:t>
              </a:r>
            </a:p>
            <a:p>
              <a:r>
                <a:rPr lang="en-US" sz="800" b="1" dirty="0"/>
                <a:t>           </a:t>
              </a:r>
            </a:p>
            <a:p>
              <a:r>
                <a:rPr lang="en-US" sz="1600" b="1" dirty="0"/>
                <a:t>             DMSO                           12.5 </a:t>
              </a:r>
              <a:r>
                <a:rPr lang="en-US" sz="1600" b="1" dirty="0" err="1"/>
                <a:t>nM</a:t>
              </a:r>
              <a:r>
                <a:rPr lang="en-US" sz="1600" b="1" dirty="0"/>
                <a:t> TSA                         25 </a:t>
              </a:r>
              <a:r>
                <a:rPr lang="en-US" sz="1600" b="1" dirty="0" err="1"/>
                <a:t>nM</a:t>
              </a:r>
              <a:r>
                <a:rPr lang="en-US" sz="1600" b="1" dirty="0"/>
                <a:t> TSA                           50 </a:t>
              </a:r>
              <a:r>
                <a:rPr lang="en-US" sz="1600" b="1" dirty="0" err="1"/>
                <a:t>nM</a:t>
              </a:r>
              <a:r>
                <a:rPr lang="en-US" sz="1600" b="1" dirty="0"/>
                <a:t> TSA</a:t>
              </a:r>
            </a:p>
          </p:txBody>
        </p:sp>
        <p:sp>
          <p:nvSpPr>
            <p:cNvPr id="14" name="Rectangle 13">
              <a:extLst>
                <a:ext uri="{FF2B5EF4-FFF2-40B4-BE49-F238E27FC236}">
                  <a16:creationId xmlns:a16="http://schemas.microsoft.com/office/drawing/2014/main" id="{DB45CCC4-5418-4901-9BDF-AE2BC6E40120}"/>
                </a:ext>
              </a:extLst>
            </p:cNvPr>
            <p:cNvSpPr/>
            <p:nvPr/>
          </p:nvSpPr>
          <p:spPr>
            <a:xfrm>
              <a:off x="1034040" y="3360200"/>
              <a:ext cx="7616883" cy="646331"/>
            </a:xfrm>
            <a:prstGeom prst="rect">
              <a:avLst/>
            </a:prstGeom>
          </p:spPr>
          <p:txBody>
            <a:bodyPr wrap="square">
              <a:spAutoFit/>
            </a:bodyPr>
            <a:lstStyle/>
            <a:p>
              <a:pPr algn="ctr"/>
              <a:r>
                <a:rPr lang="en-US" b="1" dirty="0"/>
                <a:t>SFEM II</a:t>
              </a:r>
            </a:p>
            <a:p>
              <a:r>
                <a:rPr lang="en-US" b="1" dirty="0"/>
                <a:t> DMSO                         12.5 </a:t>
              </a:r>
              <a:r>
                <a:rPr lang="en-US" b="1" dirty="0" err="1"/>
                <a:t>nM</a:t>
              </a:r>
              <a:r>
                <a:rPr lang="en-US" b="1" dirty="0"/>
                <a:t> TSA                   25 </a:t>
              </a:r>
              <a:r>
                <a:rPr lang="en-US" b="1" dirty="0" err="1"/>
                <a:t>nM</a:t>
              </a:r>
              <a:r>
                <a:rPr lang="en-US" b="1" dirty="0"/>
                <a:t> TSA                     50 </a:t>
              </a:r>
              <a:r>
                <a:rPr lang="en-US" b="1" dirty="0" err="1"/>
                <a:t>nM</a:t>
              </a:r>
              <a:r>
                <a:rPr lang="en-US" b="1" dirty="0"/>
                <a:t> TSA</a:t>
              </a:r>
              <a:endParaRPr lang="en-US" dirty="0"/>
            </a:p>
          </p:txBody>
        </p:sp>
        <p:pic>
          <p:nvPicPr>
            <p:cNvPr id="15" name="Picture 14">
              <a:extLst>
                <a:ext uri="{FF2B5EF4-FFF2-40B4-BE49-F238E27FC236}">
                  <a16:creationId xmlns:a16="http://schemas.microsoft.com/office/drawing/2014/main" id="{1FAA6A08-906F-4708-85C8-F75C5E2B685F}"/>
                </a:ext>
              </a:extLst>
            </p:cNvPr>
            <p:cNvPicPr>
              <a:picLocks noChangeAspect="1"/>
            </p:cNvPicPr>
            <p:nvPr/>
          </p:nvPicPr>
          <p:blipFill rotWithShape="1">
            <a:blip r:embed="rId8"/>
            <a:srcRect l="14045" t="9491" r="2181" b="13414"/>
            <a:stretch/>
          </p:blipFill>
          <p:spPr>
            <a:xfrm>
              <a:off x="6748937" y="1345957"/>
              <a:ext cx="2150924" cy="2048609"/>
            </a:xfrm>
            <a:prstGeom prst="rect">
              <a:avLst/>
            </a:prstGeom>
          </p:spPr>
        </p:pic>
        <p:pic>
          <p:nvPicPr>
            <p:cNvPr id="16" name="Picture 15">
              <a:extLst>
                <a:ext uri="{FF2B5EF4-FFF2-40B4-BE49-F238E27FC236}">
                  <a16:creationId xmlns:a16="http://schemas.microsoft.com/office/drawing/2014/main" id="{DE55862A-4633-408F-887B-9EC36A752398}"/>
                </a:ext>
              </a:extLst>
            </p:cNvPr>
            <p:cNvPicPr>
              <a:picLocks noChangeAspect="1"/>
            </p:cNvPicPr>
            <p:nvPr/>
          </p:nvPicPr>
          <p:blipFill rotWithShape="1">
            <a:blip r:embed="rId9"/>
            <a:srcRect l="13018" t="8847" r="1676" b="14885"/>
            <a:stretch/>
          </p:blipFill>
          <p:spPr>
            <a:xfrm>
              <a:off x="6787982" y="3927893"/>
              <a:ext cx="2214008" cy="2048608"/>
            </a:xfrm>
            <a:prstGeom prst="rect">
              <a:avLst/>
            </a:prstGeom>
          </p:spPr>
        </p:pic>
      </p:grpSp>
      <p:sp>
        <p:nvSpPr>
          <p:cNvPr id="18" name="Text Box 53"/>
          <p:cNvSpPr txBox="1">
            <a:spLocks noChangeArrowheads="1"/>
          </p:cNvSpPr>
          <p:nvPr/>
        </p:nvSpPr>
        <p:spPr bwMode="auto">
          <a:xfrm>
            <a:off x="44507" y="91295"/>
            <a:ext cx="295274" cy="276999"/>
          </a:xfrm>
          <a:prstGeom prst="rect">
            <a:avLst/>
          </a:prstGeom>
          <a:noFill/>
          <a:ln w="9525">
            <a:noFill/>
            <a:miter lim="800000"/>
            <a:headEnd/>
            <a:tailEnd/>
          </a:ln>
        </p:spPr>
        <p:txBody>
          <a:bodyPr wrap="none">
            <a:spAutoFit/>
          </a:bodyPr>
          <a:lstStyle/>
          <a:p>
            <a:pPr latinLnBrk="0"/>
            <a:r>
              <a:rPr lang="en-US" altLang="ja-JP" sz="1200" b="1" dirty="0">
                <a:latin typeface="Arial"/>
                <a:ea typeface="MS PGothic" pitchFamily="34" charset="-128"/>
                <a:cs typeface="Arial"/>
              </a:rPr>
              <a:t>C</a:t>
            </a:r>
          </a:p>
        </p:txBody>
      </p:sp>
    </p:spTree>
    <p:extLst>
      <p:ext uri="{BB962C8B-B14F-4D97-AF65-F5344CB8AC3E}">
        <p14:creationId xmlns:p14="http://schemas.microsoft.com/office/powerpoint/2010/main" val="350438532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3C099D1E-5361-4F0B-A2F9-093FD8F2FB2D}"/>
              </a:ext>
            </a:extLst>
          </p:cNvPr>
          <p:cNvPicPr>
            <a:picLocks noChangeAspect="1"/>
          </p:cNvPicPr>
          <p:nvPr/>
        </p:nvPicPr>
        <p:blipFill rotWithShape="1">
          <a:blip r:embed="rId2"/>
          <a:srcRect l="5252" t="14686" r="8765" b="4181"/>
          <a:stretch/>
        </p:blipFill>
        <p:spPr>
          <a:xfrm>
            <a:off x="457797" y="2379215"/>
            <a:ext cx="2776257" cy="2745998"/>
          </a:xfrm>
          <a:prstGeom prst="rect">
            <a:avLst/>
          </a:prstGeom>
        </p:spPr>
      </p:pic>
      <p:grpSp>
        <p:nvGrpSpPr>
          <p:cNvPr id="3" name="Group 2">
            <a:extLst>
              <a:ext uri="{FF2B5EF4-FFF2-40B4-BE49-F238E27FC236}">
                <a16:creationId xmlns:a16="http://schemas.microsoft.com/office/drawing/2014/main" id="{A42E4EC7-0422-417F-BCBF-0C9918371443}"/>
              </a:ext>
            </a:extLst>
          </p:cNvPr>
          <p:cNvGrpSpPr/>
          <p:nvPr/>
        </p:nvGrpSpPr>
        <p:grpSpPr>
          <a:xfrm>
            <a:off x="457796" y="1305548"/>
            <a:ext cx="7784007" cy="5364430"/>
            <a:chOff x="457200" y="1504130"/>
            <a:chExt cx="5715000" cy="4867275"/>
          </a:xfrm>
        </p:grpSpPr>
        <p:cxnSp>
          <p:nvCxnSpPr>
            <p:cNvPr id="4" name="Straight Connector 3">
              <a:extLst>
                <a:ext uri="{FF2B5EF4-FFF2-40B4-BE49-F238E27FC236}">
                  <a16:creationId xmlns:a16="http://schemas.microsoft.com/office/drawing/2014/main" id="{D0D0F460-607A-4689-8842-D0C451D27572}"/>
                </a:ext>
              </a:extLst>
            </p:cNvPr>
            <p:cNvCxnSpPr/>
            <p:nvPr/>
          </p:nvCxnSpPr>
          <p:spPr>
            <a:xfrm>
              <a:off x="457200" y="1504130"/>
              <a:ext cx="0" cy="4867275"/>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 name="Straight Connector 4">
              <a:extLst>
                <a:ext uri="{FF2B5EF4-FFF2-40B4-BE49-F238E27FC236}">
                  <a16:creationId xmlns:a16="http://schemas.microsoft.com/office/drawing/2014/main" id="{C7109F1E-20D5-484D-9968-16ADA41FE435}"/>
                </a:ext>
              </a:extLst>
            </p:cNvPr>
            <p:cNvCxnSpPr>
              <a:cxnSpLocks/>
            </p:cNvCxnSpPr>
            <p:nvPr/>
          </p:nvCxnSpPr>
          <p:spPr>
            <a:xfrm flipH="1">
              <a:off x="457200" y="6371405"/>
              <a:ext cx="571500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6" name="TextBox 5">
            <a:extLst>
              <a:ext uri="{FF2B5EF4-FFF2-40B4-BE49-F238E27FC236}">
                <a16:creationId xmlns:a16="http://schemas.microsoft.com/office/drawing/2014/main" id="{B21D3EF8-0DF4-44F5-8B2B-0A44CBE56458}"/>
              </a:ext>
            </a:extLst>
          </p:cNvPr>
          <p:cNvSpPr txBox="1"/>
          <p:nvPr/>
        </p:nvSpPr>
        <p:spPr>
          <a:xfrm rot="16200000">
            <a:off x="1330136" y="3179929"/>
            <a:ext cx="4660085" cy="369332"/>
          </a:xfrm>
          <a:prstGeom prst="rect">
            <a:avLst/>
          </a:prstGeom>
          <a:noFill/>
        </p:spPr>
        <p:txBody>
          <a:bodyPr wrap="square" rtlCol="0">
            <a:spAutoFit/>
          </a:bodyPr>
          <a:lstStyle/>
          <a:p>
            <a:r>
              <a:rPr lang="en-US" b="1" dirty="0"/>
              <a:t> SFEM II                                         IMDM/30%FBS </a:t>
            </a:r>
            <a:r>
              <a:rPr lang="en-US" sz="800" b="1" dirty="0"/>
              <a:t>           </a:t>
            </a:r>
          </a:p>
        </p:txBody>
      </p:sp>
      <p:sp>
        <p:nvSpPr>
          <p:cNvPr id="8" name="TextBox 7">
            <a:extLst>
              <a:ext uri="{FF2B5EF4-FFF2-40B4-BE49-F238E27FC236}">
                <a16:creationId xmlns:a16="http://schemas.microsoft.com/office/drawing/2014/main" id="{DD7A01D0-C182-48B0-B059-87FDFD83B629}"/>
              </a:ext>
            </a:extLst>
          </p:cNvPr>
          <p:cNvSpPr txBox="1"/>
          <p:nvPr/>
        </p:nvSpPr>
        <p:spPr>
          <a:xfrm rot="16200000">
            <a:off x="50762" y="698458"/>
            <a:ext cx="814068" cy="400110"/>
          </a:xfrm>
          <a:prstGeom prst="rect">
            <a:avLst/>
          </a:prstGeom>
          <a:noFill/>
        </p:spPr>
        <p:txBody>
          <a:bodyPr wrap="square" rtlCol="0">
            <a:spAutoFit/>
          </a:bodyPr>
          <a:lstStyle/>
          <a:p>
            <a:r>
              <a:rPr lang="en-US" sz="2000" b="1" dirty="0"/>
              <a:t>CD90</a:t>
            </a:r>
          </a:p>
        </p:txBody>
      </p:sp>
      <p:sp>
        <p:nvSpPr>
          <p:cNvPr id="9" name="TextBox 8">
            <a:extLst>
              <a:ext uri="{FF2B5EF4-FFF2-40B4-BE49-F238E27FC236}">
                <a16:creationId xmlns:a16="http://schemas.microsoft.com/office/drawing/2014/main" id="{981D298D-7337-493F-A341-FA819C8C3DF9}"/>
              </a:ext>
            </a:extLst>
          </p:cNvPr>
          <p:cNvSpPr txBox="1"/>
          <p:nvPr/>
        </p:nvSpPr>
        <p:spPr>
          <a:xfrm>
            <a:off x="4130470" y="122147"/>
            <a:ext cx="4671762" cy="369332"/>
          </a:xfrm>
          <a:prstGeom prst="rect">
            <a:avLst/>
          </a:prstGeom>
          <a:noFill/>
        </p:spPr>
        <p:txBody>
          <a:bodyPr wrap="square" rtlCol="0">
            <a:spAutoFit/>
          </a:bodyPr>
          <a:lstStyle/>
          <a:p>
            <a:r>
              <a:rPr lang="en-US" b="1" dirty="0"/>
              <a:t>Day 3                     Day  5                  Day 7               </a:t>
            </a:r>
          </a:p>
        </p:txBody>
      </p:sp>
      <p:sp>
        <p:nvSpPr>
          <p:cNvPr id="10" name="TextBox 9">
            <a:extLst>
              <a:ext uri="{FF2B5EF4-FFF2-40B4-BE49-F238E27FC236}">
                <a16:creationId xmlns:a16="http://schemas.microsoft.com/office/drawing/2014/main" id="{00A19116-55A4-42B5-918A-0DA2554B24E7}"/>
              </a:ext>
            </a:extLst>
          </p:cNvPr>
          <p:cNvSpPr txBox="1"/>
          <p:nvPr/>
        </p:nvSpPr>
        <p:spPr>
          <a:xfrm>
            <a:off x="1380951" y="6279040"/>
            <a:ext cx="1281806" cy="400110"/>
          </a:xfrm>
          <a:prstGeom prst="rect">
            <a:avLst/>
          </a:prstGeom>
          <a:noFill/>
        </p:spPr>
        <p:txBody>
          <a:bodyPr wrap="square" rtlCol="0">
            <a:spAutoFit/>
          </a:bodyPr>
          <a:lstStyle/>
          <a:p>
            <a:r>
              <a:rPr lang="en-US" sz="2000" b="1" dirty="0"/>
              <a:t>CD34</a:t>
            </a:r>
          </a:p>
        </p:txBody>
      </p:sp>
      <p:pic>
        <p:nvPicPr>
          <p:cNvPr id="11" name="Picture 10">
            <a:extLst>
              <a:ext uri="{FF2B5EF4-FFF2-40B4-BE49-F238E27FC236}">
                <a16:creationId xmlns:a16="http://schemas.microsoft.com/office/drawing/2014/main" id="{7DF6419D-AF03-4453-9664-630D7C0959BA}"/>
              </a:ext>
            </a:extLst>
          </p:cNvPr>
          <p:cNvPicPr>
            <a:picLocks noChangeAspect="1"/>
          </p:cNvPicPr>
          <p:nvPr/>
        </p:nvPicPr>
        <p:blipFill rotWithShape="1">
          <a:blip r:embed="rId3"/>
          <a:srcRect l="14669" t="14531" r="1732" b="11804"/>
          <a:stretch/>
        </p:blipFill>
        <p:spPr>
          <a:xfrm>
            <a:off x="3999606" y="682160"/>
            <a:ext cx="1349637" cy="1301434"/>
          </a:xfrm>
          <a:prstGeom prst="rect">
            <a:avLst/>
          </a:prstGeom>
        </p:spPr>
      </p:pic>
      <p:pic>
        <p:nvPicPr>
          <p:cNvPr id="12" name="Picture 11">
            <a:extLst>
              <a:ext uri="{FF2B5EF4-FFF2-40B4-BE49-F238E27FC236}">
                <a16:creationId xmlns:a16="http://schemas.microsoft.com/office/drawing/2014/main" id="{158C91E1-AE86-4CC9-8656-6559050712E0}"/>
              </a:ext>
            </a:extLst>
          </p:cNvPr>
          <p:cNvPicPr>
            <a:picLocks noChangeAspect="1"/>
          </p:cNvPicPr>
          <p:nvPr/>
        </p:nvPicPr>
        <p:blipFill rotWithShape="1">
          <a:blip r:embed="rId4"/>
          <a:srcRect l="14669" t="16251" r="2726" b="13122"/>
          <a:stretch/>
        </p:blipFill>
        <p:spPr>
          <a:xfrm>
            <a:off x="3983842" y="3740182"/>
            <a:ext cx="1367318" cy="1301420"/>
          </a:xfrm>
          <a:prstGeom prst="rect">
            <a:avLst/>
          </a:prstGeom>
        </p:spPr>
      </p:pic>
      <p:pic>
        <p:nvPicPr>
          <p:cNvPr id="13" name="Picture 12">
            <a:extLst>
              <a:ext uri="{FF2B5EF4-FFF2-40B4-BE49-F238E27FC236}">
                <a16:creationId xmlns:a16="http://schemas.microsoft.com/office/drawing/2014/main" id="{C73E9064-116E-49EB-AE1F-EB4216573D17}"/>
              </a:ext>
            </a:extLst>
          </p:cNvPr>
          <p:cNvPicPr>
            <a:picLocks noChangeAspect="1"/>
          </p:cNvPicPr>
          <p:nvPr/>
        </p:nvPicPr>
        <p:blipFill rotWithShape="1">
          <a:blip r:embed="rId5"/>
          <a:srcRect l="13772" t="14878" r="2605" b="12176"/>
          <a:stretch/>
        </p:blipFill>
        <p:spPr>
          <a:xfrm>
            <a:off x="3996069" y="2200127"/>
            <a:ext cx="1353652" cy="1301434"/>
          </a:xfrm>
          <a:prstGeom prst="rect">
            <a:avLst/>
          </a:prstGeom>
        </p:spPr>
      </p:pic>
      <p:pic>
        <p:nvPicPr>
          <p:cNvPr id="14" name="Picture 13">
            <a:extLst>
              <a:ext uri="{FF2B5EF4-FFF2-40B4-BE49-F238E27FC236}">
                <a16:creationId xmlns:a16="http://schemas.microsoft.com/office/drawing/2014/main" id="{04F951B4-D6E5-4F5F-91A0-A596C90AA7AA}"/>
              </a:ext>
            </a:extLst>
          </p:cNvPr>
          <p:cNvPicPr>
            <a:picLocks noChangeAspect="1"/>
          </p:cNvPicPr>
          <p:nvPr/>
        </p:nvPicPr>
        <p:blipFill rotWithShape="1">
          <a:blip r:embed="rId6"/>
          <a:srcRect l="13923" t="15385" r="1732" b="12944"/>
          <a:stretch/>
        </p:blipFill>
        <p:spPr>
          <a:xfrm>
            <a:off x="3941998" y="5268042"/>
            <a:ext cx="1446127" cy="1377872"/>
          </a:xfrm>
          <a:prstGeom prst="rect">
            <a:avLst/>
          </a:prstGeom>
        </p:spPr>
      </p:pic>
      <p:sp>
        <p:nvSpPr>
          <p:cNvPr id="15" name="Rectangle 14">
            <a:extLst>
              <a:ext uri="{FF2B5EF4-FFF2-40B4-BE49-F238E27FC236}">
                <a16:creationId xmlns:a16="http://schemas.microsoft.com/office/drawing/2014/main" id="{C52150AF-0314-4C29-90AE-FD146507EE7F}"/>
              </a:ext>
            </a:extLst>
          </p:cNvPr>
          <p:cNvSpPr/>
          <p:nvPr/>
        </p:nvSpPr>
        <p:spPr>
          <a:xfrm>
            <a:off x="4455323" y="419295"/>
            <a:ext cx="4366537" cy="276999"/>
          </a:xfrm>
          <a:prstGeom prst="rect">
            <a:avLst/>
          </a:prstGeom>
        </p:spPr>
        <p:txBody>
          <a:bodyPr wrap="square">
            <a:spAutoFit/>
          </a:bodyPr>
          <a:lstStyle/>
          <a:p>
            <a:r>
              <a:rPr lang="en-US" sz="1200" b="1" dirty="0"/>
              <a:t>DMSO                                </a:t>
            </a:r>
            <a:r>
              <a:rPr lang="en-US" sz="1200" b="1" dirty="0" err="1"/>
              <a:t>DMSO</a:t>
            </a:r>
            <a:r>
              <a:rPr lang="en-US" sz="1200" b="1" dirty="0"/>
              <a:t>                                </a:t>
            </a:r>
            <a:r>
              <a:rPr lang="en-US" sz="1200" b="1" dirty="0" err="1"/>
              <a:t>DMSO</a:t>
            </a:r>
            <a:r>
              <a:rPr lang="en-US" sz="1200" b="1" dirty="0"/>
              <a:t> </a:t>
            </a:r>
            <a:endParaRPr lang="en-US" sz="1200" dirty="0"/>
          </a:p>
        </p:txBody>
      </p:sp>
      <p:sp>
        <p:nvSpPr>
          <p:cNvPr id="16" name="Rectangle 15">
            <a:extLst>
              <a:ext uri="{FF2B5EF4-FFF2-40B4-BE49-F238E27FC236}">
                <a16:creationId xmlns:a16="http://schemas.microsoft.com/office/drawing/2014/main" id="{A0CBDAF0-9F4F-479F-9073-D19E63BF8D92}"/>
              </a:ext>
            </a:extLst>
          </p:cNvPr>
          <p:cNvSpPr/>
          <p:nvPr/>
        </p:nvSpPr>
        <p:spPr>
          <a:xfrm>
            <a:off x="4279795" y="1912266"/>
            <a:ext cx="4164090" cy="307777"/>
          </a:xfrm>
          <a:prstGeom prst="rect">
            <a:avLst/>
          </a:prstGeom>
        </p:spPr>
        <p:txBody>
          <a:bodyPr wrap="square">
            <a:spAutoFit/>
          </a:bodyPr>
          <a:lstStyle/>
          <a:p>
            <a:r>
              <a:rPr lang="en-US" sz="1400" b="1" dirty="0"/>
              <a:t>TSA </a:t>
            </a:r>
            <a:r>
              <a:rPr lang="en-US" sz="1400" b="1" dirty="0" err="1"/>
              <a:t>nM</a:t>
            </a:r>
            <a:r>
              <a:rPr lang="en-US" sz="1400" b="1" dirty="0"/>
              <a:t>                        TSA 50  </a:t>
            </a:r>
            <a:r>
              <a:rPr lang="en-US" sz="1400" b="1" dirty="0" err="1"/>
              <a:t>nM</a:t>
            </a:r>
            <a:r>
              <a:rPr lang="en-US" sz="1400" b="1" dirty="0"/>
              <a:t>                 TSA 50  </a:t>
            </a:r>
            <a:r>
              <a:rPr lang="en-US" sz="1400" b="1" dirty="0" err="1"/>
              <a:t>nM</a:t>
            </a:r>
            <a:r>
              <a:rPr lang="en-US" sz="1400" b="1" dirty="0"/>
              <a:t>  </a:t>
            </a:r>
            <a:endParaRPr lang="en-US" sz="1400" dirty="0"/>
          </a:p>
        </p:txBody>
      </p:sp>
      <p:sp>
        <p:nvSpPr>
          <p:cNvPr id="17" name="Rectangle 16">
            <a:extLst>
              <a:ext uri="{FF2B5EF4-FFF2-40B4-BE49-F238E27FC236}">
                <a16:creationId xmlns:a16="http://schemas.microsoft.com/office/drawing/2014/main" id="{0EE386B4-40B1-4BC0-81EE-8E78856B8051}"/>
              </a:ext>
            </a:extLst>
          </p:cNvPr>
          <p:cNvSpPr/>
          <p:nvPr/>
        </p:nvSpPr>
        <p:spPr>
          <a:xfrm>
            <a:off x="4388016" y="3499179"/>
            <a:ext cx="3703258" cy="276999"/>
          </a:xfrm>
          <a:prstGeom prst="rect">
            <a:avLst/>
          </a:prstGeom>
        </p:spPr>
        <p:txBody>
          <a:bodyPr wrap="none">
            <a:spAutoFit/>
          </a:bodyPr>
          <a:lstStyle/>
          <a:p>
            <a:r>
              <a:rPr lang="en-US" sz="1200" b="1" dirty="0"/>
              <a:t>DMSO                                 </a:t>
            </a:r>
            <a:r>
              <a:rPr lang="en-US" sz="1200" b="1" dirty="0" err="1"/>
              <a:t>DMSO</a:t>
            </a:r>
            <a:r>
              <a:rPr lang="en-US" sz="1200" b="1" dirty="0"/>
              <a:t>                                </a:t>
            </a:r>
            <a:r>
              <a:rPr lang="en-US" sz="1200" b="1" dirty="0" err="1"/>
              <a:t>DMSO</a:t>
            </a:r>
            <a:endParaRPr lang="en-US" sz="1200" dirty="0"/>
          </a:p>
        </p:txBody>
      </p:sp>
      <p:sp>
        <p:nvSpPr>
          <p:cNvPr id="18" name="Rectangle 17">
            <a:extLst>
              <a:ext uri="{FF2B5EF4-FFF2-40B4-BE49-F238E27FC236}">
                <a16:creationId xmlns:a16="http://schemas.microsoft.com/office/drawing/2014/main" id="{041D9D8F-08EE-49DA-AD96-B3676E570F18}"/>
              </a:ext>
            </a:extLst>
          </p:cNvPr>
          <p:cNvSpPr/>
          <p:nvPr/>
        </p:nvSpPr>
        <p:spPr>
          <a:xfrm>
            <a:off x="4209887" y="5006539"/>
            <a:ext cx="4777104" cy="307777"/>
          </a:xfrm>
          <a:prstGeom prst="rect">
            <a:avLst/>
          </a:prstGeom>
        </p:spPr>
        <p:txBody>
          <a:bodyPr wrap="square">
            <a:spAutoFit/>
          </a:bodyPr>
          <a:lstStyle/>
          <a:p>
            <a:r>
              <a:rPr lang="en-US" sz="1400" b="1" dirty="0"/>
              <a:t>TSA 50  </a:t>
            </a:r>
            <a:r>
              <a:rPr lang="en-US" sz="1400" b="1" dirty="0" err="1"/>
              <a:t>nM</a:t>
            </a:r>
            <a:r>
              <a:rPr lang="en-US" sz="1400" b="1" dirty="0"/>
              <a:t>                 TSA 50  </a:t>
            </a:r>
            <a:r>
              <a:rPr lang="en-US" sz="1400" b="1" dirty="0" err="1"/>
              <a:t>nM</a:t>
            </a:r>
            <a:r>
              <a:rPr lang="en-US" sz="1400" b="1" dirty="0"/>
              <a:t>                  TSA 50  </a:t>
            </a:r>
            <a:r>
              <a:rPr lang="en-US" sz="1400" b="1" dirty="0" err="1"/>
              <a:t>nM</a:t>
            </a:r>
            <a:r>
              <a:rPr lang="en-US" sz="1400" b="1" dirty="0"/>
              <a:t>                      </a:t>
            </a:r>
            <a:endParaRPr lang="en-US" sz="1400" dirty="0"/>
          </a:p>
        </p:txBody>
      </p:sp>
      <p:cxnSp>
        <p:nvCxnSpPr>
          <p:cNvPr id="20" name="Straight Connector 19">
            <a:extLst>
              <a:ext uri="{FF2B5EF4-FFF2-40B4-BE49-F238E27FC236}">
                <a16:creationId xmlns:a16="http://schemas.microsoft.com/office/drawing/2014/main" id="{2D93CFA2-877C-44F8-B834-2E73E2810753}"/>
              </a:ext>
            </a:extLst>
          </p:cNvPr>
          <p:cNvCxnSpPr>
            <a:cxnSpLocks/>
          </p:cNvCxnSpPr>
          <p:nvPr/>
        </p:nvCxnSpPr>
        <p:spPr>
          <a:xfrm>
            <a:off x="3257048" y="465626"/>
            <a:ext cx="5381626"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3D5AA491-9718-490F-92B3-DEDF51279D25}"/>
              </a:ext>
            </a:extLst>
          </p:cNvPr>
          <p:cNvCxnSpPr>
            <a:cxnSpLocks/>
          </p:cNvCxnSpPr>
          <p:nvPr/>
        </p:nvCxnSpPr>
        <p:spPr>
          <a:xfrm>
            <a:off x="3273917" y="3530225"/>
            <a:ext cx="5381626"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23" name="TextBox 22">
            <a:extLst>
              <a:ext uri="{FF2B5EF4-FFF2-40B4-BE49-F238E27FC236}">
                <a16:creationId xmlns:a16="http://schemas.microsoft.com/office/drawing/2014/main" id="{6ED23F2D-8D4A-4129-AE57-1B46315373EA}"/>
              </a:ext>
            </a:extLst>
          </p:cNvPr>
          <p:cNvSpPr txBox="1"/>
          <p:nvPr/>
        </p:nvSpPr>
        <p:spPr>
          <a:xfrm>
            <a:off x="4699538" y="818732"/>
            <a:ext cx="649705" cy="307777"/>
          </a:xfrm>
          <a:prstGeom prst="rect">
            <a:avLst/>
          </a:prstGeom>
          <a:noFill/>
        </p:spPr>
        <p:txBody>
          <a:bodyPr wrap="square" rtlCol="0">
            <a:spAutoFit/>
          </a:bodyPr>
          <a:lstStyle/>
          <a:p>
            <a:r>
              <a:rPr lang="en-US" sz="1400" b="1" dirty="0"/>
              <a:t>10.2%</a:t>
            </a:r>
          </a:p>
        </p:txBody>
      </p:sp>
      <p:sp>
        <p:nvSpPr>
          <p:cNvPr id="24" name="TextBox 23">
            <a:extLst>
              <a:ext uri="{FF2B5EF4-FFF2-40B4-BE49-F238E27FC236}">
                <a16:creationId xmlns:a16="http://schemas.microsoft.com/office/drawing/2014/main" id="{E03449E6-942F-43AE-88DD-662B8D1BC96A}"/>
              </a:ext>
            </a:extLst>
          </p:cNvPr>
          <p:cNvSpPr txBox="1"/>
          <p:nvPr/>
        </p:nvSpPr>
        <p:spPr>
          <a:xfrm>
            <a:off x="4674653" y="2388607"/>
            <a:ext cx="649705" cy="307777"/>
          </a:xfrm>
          <a:prstGeom prst="rect">
            <a:avLst/>
          </a:prstGeom>
          <a:noFill/>
        </p:spPr>
        <p:txBody>
          <a:bodyPr wrap="square" rtlCol="0">
            <a:spAutoFit/>
          </a:bodyPr>
          <a:lstStyle/>
          <a:p>
            <a:r>
              <a:rPr lang="en-US" sz="1400" b="1" dirty="0"/>
              <a:t>60.2%</a:t>
            </a:r>
          </a:p>
        </p:txBody>
      </p:sp>
      <p:sp>
        <p:nvSpPr>
          <p:cNvPr id="25" name="TextBox 24">
            <a:extLst>
              <a:ext uri="{FF2B5EF4-FFF2-40B4-BE49-F238E27FC236}">
                <a16:creationId xmlns:a16="http://schemas.microsoft.com/office/drawing/2014/main" id="{512B72AC-7CCC-4A36-A23F-0C8474B55993}"/>
              </a:ext>
            </a:extLst>
          </p:cNvPr>
          <p:cNvSpPr txBox="1"/>
          <p:nvPr/>
        </p:nvSpPr>
        <p:spPr>
          <a:xfrm>
            <a:off x="4648831" y="3906691"/>
            <a:ext cx="649705" cy="307777"/>
          </a:xfrm>
          <a:prstGeom prst="rect">
            <a:avLst/>
          </a:prstGeom>
          <a:noFill/>
        </p:spPr>
        <p:txBody>
          <a:bodyPr wrap="square" rtlCol="0">
            <a:spAutoFit/>
          </a:bodyPr>
          <a:lstStyle/>
          <a:p>
            <a:r>
              <a:rPr lang="en-US" sz="1400" b="1" dirty="0"/>
              <a:t>10.1%</a:t>
            </a:r>
          </a:p>
        </p:txBody>
      </p:sp>
      <p:sp>
        <p:nvSpPr>
          <p:cNvPr id="26" name="TextBox 25">
            <a:extLst>
              <a:ext uri="{FF2B5EF4-FFF2-40B4-BE49-F238E27FC236}">
                <a16:creationId xmlns:a16="http://schemas.microsoft.com/office/drawing/2014/main" id="{495C4A52-4275-41C8-ADBE-C48F3E7A8C73}"/>
              </a:ext>
            </a:extLst>
          </p:cNvPr>
          <p:cNvSpPr txBox="1"/>
          <p:nvPr/>
        </p:nvSpPr>
        <p:spPr>
          <a:xfrm>
            <a:off x="4675472" y="5441173"/>
            <a:ext cx="649705" cy="307777"/>
          </a:xfrm>
          <a:prstGeom prst="rect">
            <a:avLst/>
          </a:prstGeom>
          <a:noFill/>
        </p:spPr>
        <p:txBody>
          <a:bodyPr wrap="square" rtlCol="0">
            <a:spAutoFit/>
          </a:bodyPr>
          <a:lstStyle/>
          <a:p>
            <a:r>
              <a:rPr lang="en-US" sz="1400" b="1" dirty="0"/>
              <a:t>42.9%</a:t>
            </a:r>
          </a:p>
        </p:txBody>
      </p:sp>
      <p:pic>
        <p:nvPicPr>
          <p:cNvPr id="27" name="Picture 26">
            <a:extLst>
              <a:ext uri="{FF2B5EF4-FFF2-40B4-BE49-F238E27FC236}">
                <a16:creationId xmlns:a16="http://schemas.microsoft.com/office/drawing/2014/main" id="{CBDD9B13-12F3-4FAB-AF1B-30F459BA7012}"/>
              </a:ext>
            </a:extLst>
          </p:cNvPr>
          <p:cNvPicPr>
            <a:picLocks noChangeAspect="1"/>
          </p:cNvPicPr>
          <p:nvPr/>
        </p:nvPicPr>
        <p:blipFill rotWithShape="1">
          <a:blip r:embed="rId7"/>
          <a:srcRect l="12643" t="13801" r="4207" b="11765"/>
          <a:stretch/>
        </p:blipFill>
        <p:spPr>
          <a:xfrm>
            <a:off x="5492342" y="662662"/>
            <a:ext cx="1398939" cy="1334061"/>
          </a:xfrm>
          <a:prstGeom prst="rect">
            <a:avLst/>
          </a:prstGeom>
        </p:spPr>
      </p:pic>
      <p:pic>
        <p:nvPicPr>
          <p:cNvPr id="28" name="Picture 27">
            <a:extLst>
              <a:ext uri="{FF2B5EF4-FFF2-40B4-BE49-F238E27FC236}">
                <a16:creationId xmlns:a16="http://schemas.microsoft.com/office/drawing/2014/main" id="{4285CC75-CAF3-4434-BF2A-4D1F6640E184}"/>
              </a:ext>
            </a:extLst>
          </p:cNvPr>
          <p:cNvPicPr>
            <a:picLocks noChangeAspect="1"/>
          </p:cNvPicPr>
          <p:nvPr/>
        </p:nvPicPr>
        <p:blipFill rotWithShape="1">
          <a:blip r:embed="rId8"/>
          <a:srcRect l="14045" t="9491" r="2181" b="13414"/>
          <a:stretch/>
        </p:blipFill>
        <p:spPr>
          <a:xfrm>
            <a:off x="5520001" y="2203759"/>
            <a:ext cx="1353652" cy="1289262"/>
          </a:xfrm>
          <a:prstGeom prst="rect">
            <a:avLst/>
          </a:prstGeom>
        </p:spPr>
      </p:pic>
      <p:pic>
        <p:nvPicPr>
          <p:cNvPr id="29" name="Picture 28">
            <a:extLst>
              <a:ext uri="{FF2B5EF4-FFF2-40B4-BE49-F238E27FC236}">
                <a16:creationId xmlns:a16="http://schemas.microsoft.com/office/drawing/2014/main" id="{D5891850-04B3-4CEF-9756-B921BBC06DFD}"/>
              </a:ext>
            </a:extLst>
          </p:cNvPr>
          <p:cNvPicPr>
            <a:picLocks noChangeAspect="1"/>
          </p:cNvPicPr>
          <p:nvPr/>
        </p:nvPicPr>
        <p:blipFill rotWithShape="1">
          <a:blip r:embed="rId9"/>
          <a:srcRect l="14089" t="13801" r="4930" b="14028"/>
          <a:stretch/>
        </p:blipFill>
        <p:spPr>
          <a:xfrm>
            <a:off x="5495935" y="3737694"/>
            <a:ext cx="1367318" cy="1298138"/>
          </a:xfrm>
          <a:prstGeom prst="rect">
            <a:avLst/>
          </a:prstGeom>
        </p:spPr>
      </p:pic>
      <p:pic>
        <p:nvPicPr>
          <p:cNvPr id="30" name="Picture 29">
            <a:extLst>
              <a:ext uri="{FF2B5EF4-FFF2-40B4-BE49-F238E27FC236}">
                <a16:creationId xmlns:a16="http://schemas.microsoft.com/office/drawing/2014/main" id="{74D29750-61E8-4166-90DC-47A26A285347}"/>
              </a:ext>
            </a:extLst>
          </p:cNvPr>
          <p:cNvPicPr>
            <a:picLocks noChangeAspect="1"/>
          </p:cNvPicPr>
          <p:nvPr/>
        </p:nvPicPr>
        <p:blipFill rotWithShape="1">
          <a:blip r:embed="rId10"/>
          <a:srcRect l="13018" t="8847" r="1676" b="14885"/>
          <a:stretch/>
        </p:blipFill>
        <p:spPr>
          <a:xfrm>
            <a:off x="5437239" y="5242867"/>
            <a:ext cx="1489119" cy="1377873"/>
          </a:xfrm>
          <a:prstGeom prst="rect">
            <a:avLst/>
          </a:prstGeom>
        </p:spPr>
      </p:pic>
      <p:sp>
        <p:nvSpPr>
          <p:cNvPr id="32" name="TextBox 31">
            <a:extLst>
              <a:ext uri="{FF2B5EF4-FFF2-40B4-BE49-F238E27FC236}">
                <a16:creationId xmlns:a16="http://schemas.microsoft.com/office/drawing/2014/main" id="{1B8CA9D2-569F-4326-B2F0-A0D94334086A}"/>
              </a:ext>
            </a:extLst>
          </p:cNvPr>
          <p:cNvSpPr txBox="1"/>
          <p:nvPr/>
        </p:nvSpPr>
        <p:spPr>
          <a:xfrm>
            <a:off x="6062147" y="836570"/>
            <a:ext cx="649705" cy="307777"/>
          </a:xfrm>
          <a:prstGeom prst="rect">
            <a:avLst/>
          </a:prstGeom>
          <a:noFill/>
        </p:spPr>
        <p:txBody>
          <a:bodyPr wrap="square" rtlCol="0">
            <a:spAutoFit/>
          </a:bodyPr>
          <a:lstStyle/>
          <a:p>
            <a:r>
              <a:rPr lang="en-US" sz="1400" b="1" dirty="0"/>
              <a:t>12.1%</a:t>
            </a:r>
          </a:p>
        </p:txBody>
      </p:sp>
      <p:sp>
        <p:nvSpPr>
          <p:cNvPr id="33" name="TextBox 32">
            <a:extLst>
              <a:ext uri="{FF2B5EF4-FFF2-40B4-BE49-F238E27FC236}">
                <a16:creationId xmlns:a16="http://schemas.microsoft.com/office/drawing/2014/main" id="{8B9AD3B1-E3C2-462B-9DDB-5762FF2EFFB7}"/>
              </a:ext>
            </a:extLst>
          </p:cNvPr>
          <p:cNvSpPr txBox="1"/>
          <p:nvPr/>
        </p:nvSpPr>
        <p:spPr>
          <a:xfrm>
            <a:off x="6123819" y="2307915"/>
            <a:ext cx="649705" cy="307777"/>
          </a:xfrm>
          <a:prstGeom prst="rect">
            <a:avLst/>
          </a:prstGeom>
          <a:noFill/>
        </p:spPr>
        <p:txBody>
          <a:bodyPr wrap="square" rtlCol="0">
            <a:spAutoFit/>
          </a:bodyPr>
          <a:lstStyle/>
          <a:p>
            <a:r>
              <a:rPr lang="en-US" sz="1400" b="1" dirty="0"/>
              <a:t>68.6%</a:t>
            </a:r>
          </a:p>
        </p:txBody>
      </p:sp>
      <p:sp>
        <p:nvSpPr>
          <p:cNvPr id="34" name="TextBox 33">
            <a:extLst>
              <a:ext uri="{FF2B5EF4-FFF2-40B4-BE49-F238E27FC236}">
                <a16:creationId xmlns:a16="http://schemas.microsoft.com/office/drawing/2014/main" id="{016129D4-3C94-44C7-8166-6AE12B8D8285}"/>
              </a:ext>
            </a:extLst>
          </p:cNvPr>
          <p:cNvSpPr txBox="1"/>
          <p:nvPr/>
        </p:nvSpPr>
        <p:spPr>
          <a:xfrm>
            <a:off x="6093370" y="3923677"/>
            <a:ext cx="649705" cy="307777"/>
          </a:xfrm>
          <a:prstGeom prst="rect">
            <a:avLst/>
          </a:prstGeom>
          <a:noFill/>
        </p:spPr>
        <p:txBody>
          <a:bodyPr wrap="square" rtlCol="0">
            <a:spAutoFit/>
          </a:bodyPr>
          <a:lstStyle/>
          <a:p>
            <a:r>
              <a:rPr lang="en-US" sz="1400" b="1" dirty="0"/>
              <a:t>17.4%</a:t>
            </a:r>
          </a:p>
        </p:txBody>
      </p:sp>
      <p:sp>
        <p:nvSpPr>
          <p:cNvPr id="35" name="TextBox 34">
            <a:extLst>
              <a:ext uri="{FF2B5EF4-FFF2-40B4-BE49-F238E27FC236}">
                <a16:creationId xmlns:a16="http://schemas.microsoft.com/office/drawing/2014/main" id="{2E4B013A-E457-46F0-B5A5-62CAA17DE577}"/>
              </a:ext>
            </a:extLst>
          </p:cNvPr>
          <p:cNvSpPr txBox="1"/>
          <p:nvPr/>
        </p:nvSpPr>
        <p:spPr>
          <a:xfrm>
            <a:off x="6179594" y="5386861"/>
            <a:ext cx="649705" cy="307777"/>
          </a:xfrm>
          <a:prstGeom prst="rect">
            <a:avLst/>
          </a:prstGeom>
          <a:noFill/>
        </p:spPr>
        <p:txBody>
          <a:bodyPr wrap="square" rtlCol="0">
            <a:spAutoFit/>
          </a:bodyPr>
          <a:lstStyle/>
          <a:p>
            <a:r>
              <a:rPr lang="en-US" sz="1400" b="1" dirty="0"/>
              <a:t>68.8%</a:t>
            </a:r>
          </a:p>
        </p:txBody>
      </p:sp>
      <p:pic>
        <p:nvPicPr>
          <p:cNvPr id="36" name="Picture 35">
            <a:extLst>
              <a:ext uri="{FF2B5EF4-FFF2-40B4-BE49-F238E27FC236}">
                <a16:creationId xmlns:a16="http://schemas.microsoft.com/office/drawing/2014/main" id="{F2184F7E-53A3-4FDF-ACEB-833C10263022}"/>
              </a:ext>
            </a:extLst>
          </p:cNvPr>
          <p:cNvPicPr>
            <a:picLocks noChangeAspect="1"/>
          </p:cNvPicPr>
          <p:nvPr/>
        </p:nvPicPr>
        <p:blipFill rotWithShape="1">
          <a:blip r:embed="rId11"/>
          <a:srcRect l="13530" t="9655" r="4809" b="14629"/>
          <a:stretch/>
        </p:blipFill>
        <p:spPr>
          <a:xfrm>
            <a:off x="6975472" y="5242867"/>
            <a:ext cx="1532785" cy="1413862"/>
          </a:xfrm>
          <a:prstGeom prst="rect">
            <a:avLst/>
          </a:prstGeom>
        </p:spPr>
      </p:pic>
      <p:sp>
        <p:nvSpPr>
          <p:cNvPr id="37" name="TextBox 36">
            <a:extLst>
              <a:ext uri="{FF2B5EF4-FFF2-40B4-BE49-F238E27FC236}">
                <a16:creationId xmlns:a16="http://schemas.microsoft.com/office/drawing/2014/main" id="{0FEFE8E9-3CC6-43B3-89C0-27BE5029F071}"/>
              </a:ext>
            </a:extLst>
          </p:cNvPr>
          <p:cNvSpPr txBox="1"/>
          <p:nvPr/>
        </p:nvSpPr>
        <p:spPr>
          <a:xfrm>
            <a:off x="7686137" y="5505862"/>
            <a:ext cx="649705" cy="307777"/>
          </a:xfrm>
          <a:prstGeom prst="rect">
            <a:avLst/>
          </a:prstGeom>
          <a:noFill/>
        </p:spPr>
        <p:txBody>
          <a:bodyPr wrap="square" rtlCol="0">
            <a:spAutoFit/>
          </a:bodyPr>
          <a:lstStyle/>
          <a:p>
            <a:r>
              <a:rPr lang="en-US" sz="1400" b="1" dirty="0"/>
              <a:t>15.6%</a:t>
            </a:r>
          </a:p>
        </p:txBody>
      </p:sp>
      <p:pic>
        <p:nvPicPr>
          <p:cNvPr id="38" name="Picture 37">
            <a:extLst>
              <a:ext uri="{FF2B5EF4-FFF2-40B4-BE49-F238E27FC236}">
                <a16:creationId xmlns:a16="http://schemas.microsoft.com/office/drawing/2014/main" id="{09D8ECA4-FA26-456B-AA77-46074F1FF2D6}"/>
              </a:ext>
            </a:extLst>
          </p:cNvPr>
          <p:cNvPicPr>
            <a:picLocks noChangeAspect="1"/>
          </p:cNvPicPr>
          <p:nvPr/>
        </p:nvPicPr>
        <p:blipFill rotWithShape="1">
          <a:blip r:embed="rId12"/>
          <a:srcRect l="12193" t="17038" r="7058" b="13072"/>
          <a:stretch/>
        </p:blipFill>
        <p:spPr>
          <a:xfrm>
            <a:off x="6942075" y="3740182"/>
            <a:ext cx="1456617" cy="1350790"/>
          </a:xfrm>
          <a:prstGeom prst="rect">
            <a:avLst/>
          </a:prstGeom>
        </p:spPr>
      </p:pic>
      <p:sp>
        <p:nvSpPr>
          <p:cNvPr id="40" name="TextBox 39">
            <a:extLst>
              <a:ext uri="{FF2B5EF4-FFF2-40B4-BE49-F238E27FC236}">
                <a16:creationId xmlns:a16="http://schemas.microsoft.com/office/drawing/2014/main" id="{27C41A8C-B227-4B35-BFEC-5CAE327E0F6B}"/>
              </a:ext>
            </a:extLst>
          </p:cNvPr>
          <p:cNvSpPr txBox="1"/>
          <p:nvPr/>
        </p:nvSpPr>
        <p:spPr>
          <a:xfrm>
            <a:off x="7684704" y="3985257"/>
            <a:ext cx="649705" cy="307777"/>
          </a:xfrm>
          <a:prstGeom prst="rect">
            <a:avLst/>
          </a:prstGeom>
          <a:noFill/>
        </p:spPr>
        <p:txBody>
          <a:bodyPr wrap="square" rtlCol="0">
            <a:spAutoFit/>
          </a:bodyPr>
          <a:lstStyle/>
          <a:p>
            <a:r>
              <a:rPr lang="en-US" sz="1400" b="1" dirty="0"/>
              <a:t>1.91%</a:t>
            </a:r>
          </a:p>
        </p:txBody>
      </p:sp>
      <p:pic>
        <p:nvPicPr>
          <p:cNvPr id="41" name="Picture 40">
            <a:extLst>
              <a:ext uri="{FF2B5EF4-FFF2-40B4-BE49-F238E27FC236}">
                <a16:creationId xmlns:a16="http://schemas.microsoft.com/office/drawing/2014/main" id="{093FBF85-B7EA-4884-BCE6-56D1DB888DAC}"/>
              </a:ext>
            </a:extLst>
          </p:cNvPr>
          <p:cNvPicPr>
            <a:picLocks noChangeAspect="1"/>
          </p:cNvPicPr>
          <p:nvPr/>
        </p:nvPicPr>
        <p:blipFill rotWithShape="1">
          <a:blip r:embed="rId13"/>
          <a:srcRect l="12654" t="17583" r="7519" b="12527"/>
          <a:stretch/>
        </p:blipFill>
        <p:spPr>
          <a:xfrm>
            <a:off x="7011179" y="2155386"/>
            <a:ext cx="1432706" cy="1343956"/>
          </a:xfrm>
          <a:prstGeom prst="rect">
            <a:avLst/>
          </a:prstGeom>
        </p:spPr>
      </p:pic>
      <p:sp>
        <p:nvSpPr>
          <p:cNvPr id="42" name="TextBox 41">
            <a:extLst>
              <a:ext uri="{FF2B5EF4-FFF2-40B4-BE49-F238E27FC236}">
                <a16:creationId xmlns:a16="http://schemas.microsoft.com/office/drawing/2014/main" id="{DF06C0BB-671E-4A76-93A3-08294B244A40}"/>
              </a:ext>
            </a:extLst>
          </p:cNvPr>
          <p:cNvSpPr txBox="1"/>
          <p:nvPr/>
        </p:nvSpPr>
        <p:spPr>
          <a:xfrm>
            <a:off x="7708514" y="2333810"/>
            <a:ext cx="649705" cy="307777"/>
          </a:xfrm>
          <a:prstGeom prst="rect">
            <a:avLst/>
          </a:prstGeom>
          <a:noFill/>
        </p:spPr>
        <p:txBody>
          <a:bodyPr wrap="square" rtlCol="0">
            <a:spAutoFit/>
          </a:bodyPr>
          <a:lstStyle/>
          <a:p>
            <a:r>
              <a:rPr lang="en-US" sz="1400" b="1" dirty="0"/>
              <a:t>10.7%</a:t>
            </a:r>
          </a:p>
        </p:txBody>
      </p:sp>
      <p:pic>
        <p:nvPicPr>
          <p:cNvPr id="43" name="Picture 42">
            <a:extLst>
              <a:ext uri="{FF2B5EF4-FFF2-40B4-BE49-F238E27FC236}">
                <a16:creationId xmlns:a16="http://schemas.microsoft.com/office/drawing/2014/main" id="{90E0D090-BAFC-4013-A2D8-8A3805F3A5C7}"/>
              </a:ext>
            </a:extLst>
          </p:cNvPr>
          <p:cNvPicPr>
            <a:picLocks noChangeAspect="1"/>
          </p:cNvPicPr>
          <p:nvPr/>
        </p:nvPicPr>
        <p:blipFill rotWithShape="1">
          <a:blip r:embed="rId14"/>
          <a:srcRect l="13325" t="17208" r="7790" b="12448"/>
          <a:stretch/>
        </p:blipFill>
        <p:spPr>
          <a:xfrm>
            <a:off x="7021952" y="674189"/>
            <a:ext cx="1376740" cy="1315379"/>
          </a:xfrm>
          <a:prstGeom prst="rect">
            <a:avLst/>
          </a:prstGeom>
        </p:spPr>
      </p:pic>
      <p:sp>
        <p:nvSpPr>
          <p:cNvPr id="45" name="TextBox 44">
            <a:extLst>
              <a:ext uri="{FF2B5EF4-FFF2-40B4-BE49-F238E27FC236}">
                <a16:creationId xmlns:a16="http://schemas.microsoft.com/office/drawing/2014/main" id="{7BA1774C-05BB-4932-B7E0-2352A2FA074D}"/>
              </a:ext>
            </a:extLst>
          </p:cNvPr>
          <p:cNvSpPr txBox="1"/>
          <p:nvPr/>
        </p:nvSpPr>
        <p:spPr>
          <a:xfrm>
            <a:off x="7484637" y="882427"/>
            <a:ext cx="829134" cy="307777"/>
          </a:xfrm>
          <a:prstGeom prst="rect">
            <a:avLst/>
          </a:prstGeom>
          <a:noFill/>
        </p:spPr>
        <p:txBody>
          <a:bodyPr wrap="square" rtlCol="0">
            <a:spAutoFit/>
          </a:bodyPr>
          <a:lstStyle/>
          <a:p>
            <a:r>
              <a:rPr lang="en-US" sz="1400" b="1" dirty="0"/>
              <a:t>0.394%</a:t>
            </a:r>
          </a:p>
        </p:txBody>
      </p:sp>
      <p:sp>
        <p:nvSpPr>
          <p:cNvPr id="44" name="Text Box 53"/>
          <p:cNvSpPr txBox="1">
            <a:spLocks noChangeArrowheads="1"/>
          </p:cNvSpPr>
          <p:nvPr/>
        </p:nvSpPr>
        <p:spPr bwMode="auto">
          <a:xfrm>
            <a:off x="0" y="27801"/>
            <a:ext cx="295274" cy="276999"/>
          </a:xfrm>
          <a:prstGeom prst="rect">
            <a:avLst/>
          </a:prstGeom>
          <a:noFill/>
          <a:ln w="9525">
            <a:noFill/>
            <a:miter lim="800000"/>
            <a:headEnd/>
            <a:tailEnd/>
          </a:ln>
        </p:spPr>
        <p:txBody>
          <a:bodyPr wrap="none">
            <a:spAutoFit/>
          </a:bodyPr>
          <a:lstStyle/>
          <a:p>
            <a:pPr latinLnBrk="0"/>
            <a:r>
              <a:rPr lang="en-US" altLang="ja-JP" sz="1200" b="1" dirty="0">
                <a:latin typeface="Arial"/>
                <a:ea typeface="MS PGothic" pitchFamily="34" charset="-128"/>
                <a:cs typeface="Arial"/>
              </a:rPr>
              <a:t>D</a:t>
            </a:r>
          </a:p>
        </p:txBody>
      </p:sp>
    </p:spTree>
    <p:extLst>
      <p:ext uri="{BB962C8B-B14F-4D97-AF65-F5344CB8AC3E}">
        <p14:creationId xmlns:p14="http://schemas.microsoft.com/office/powerpoint/2010/main" val="11478037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9" name="Picture 3"/>
          <p:cNvPicPr>
            <a:picLocks noChangeAspect="1" noChangeArrowheads="1"/>
          </p:cNvPicPr>
          <p:nvPr/>
        </p:nvPicPr>
        <p:blipFill>
          <a:blip r:embed="rId2" cstate="print"/>
          <a:srcRect l="2935" b="6770"/>
          <a:stretch>
            <a:fillRect/>
          </a:stretch>
        </p:blipFill>
        <p:spPr bwMode="auto">
          <a:xfrm>
            <a:off x="2133600" y="1371600"/>
            <a:ext cx="4724401" cy="2962275"/>
          </a:xfrm>
          <a:prstGeom prst="rect">
            <a:avLst/>
          </a:prstGeom>
          <a:noFill/>
          <a:ln w="9525">
            <a:noFill/>
            <a:miter lim="800000"/>
            <a:headEnd/>
            <a:tailEnd/>
          </a:ln>
          <a:effectLst/>
        </p:spPr>
      </p:pic>
      <p:sp>
        <p:nvSpPr>
          <p:cNvPr id="2" name="Text Box 73"/>
          <p:cNvSpPr txBox="1">
            <a:spLocks noChangeArrowheads="1"/>
          </p:cNvSpPr>
          <p:nvPr/>
        </p:nvSpPr>
        <p:spPr bwMode="auto">
          <a:xfrm>
            <a:off x="2971800" y="4456926"/>
            <a:ext cx="800219" cy="276999"/>
          </a:xfrm>
          <a:prstGeom prst="rect">
            <a:avLst/>
          </a:prstGeom>
          <a:noFill/>
          <a:ln w="9525">
            <a:noFill/>
            <a:miter lim="800000"/>
            <a:headEnd/>
            <a:tailEnd/>
          </a:ln>
        </p:spPr>
        <p:txBody>
          <a:bodyPr wrap="none">
            <a:spAutoFit/>
          </a:bodyPr>
          <a:lstStyle/>
          <a:p>
            <a:pPr latinLnBrk="0"/>
            <a:r>
              <a:rPr lang="en-US" altLang="ja-JP" sz="1200" dirty="0">
                <a:latin typeface="Arial"/>
                <a:ea typeface="MS PGothic" pitchFamily="34" charset="-128"/>
                <a:cs typeface="Arial"/>
              </a:rPr>
              <a:t>1.0 x 10</a:t>
            </a:r>
            <a:r>
              <a:rPr lang="en-US" altLang="ja-JP" sz="1200" baseline="30000" dirty="0">
                <a:latin typeface="Arial"/>
                <a:ea typeface="MS PGothic" pitchFamily="34" charset="-128"/>
                <a:cs typeface="Arial"/>
              </a:rPr>
              <a:t>5 </a:t>
            </a:r>
            <a:endParaRPr lang="en-US" altLang="ja-JP" sz="1200" dirty="0">
              <a:latin typeface="Arial"/>
              <a:ea typeface="MS PGothic" pitchFamily="34" charset="-128"/>
              <a:cs typeface="Arial"/>
            </a:endParaRPr>
          </a:p>
        </p:txBody>
      </p:sp>
      <p:sp>
        <p:nvSpPr>
          <p:cNvPr id="3" name="Text Box 73"/>
          <p:cNvSpPr txBox="1">
            <a:spLocks noChangeArrowheads="1"/>
          </p:cNvSpPr>
          <p:nvPr/>
        </p:nvSpPr>
        <p:spPr bwMode="auto">
          <a:xfrm>
            <a:off x="2286000" y="4456926"/>
            <a:ext cx="789274" cy="276999"/>
          </a:xfrm>
          <a:prstGeom prst="rect">
            <a:avLst/>
          </a:prstGeom>
          <a:noFill/>
          <a:ln w="9525">
            <a:noFill/>
            <a:miter lim="800000"/>
            <a:headEnd/>
            <a:tailEnd/>
          </a:ln>
        </p:spPr>
        <p:txBody>
          <a:bodyPr wrap="none">
            <a:spAutoFit/>
          </a:bodyPr>
          <a:lstStyle/>
          <a:p>
            <a:pPr latinLnBrk="0"/>
            <a:r>
              <a:rPr lang="en-US" altLang="ja-JP" sz="1200" dirty="0">
                <a:latin typeface="Arial"/>
                <a:ea typeface="MS PGothic" pitchFamily="34" charset="-128"/>
                <a:cs typeface="Arial"/>
              </a:rPr>
              <a:t>2.0 x 10</a:t>
            </a:r>
            <a:r>
              <a:rPr lang="en-US" altLang="ja-JP" sz="1200" baseline="30000" dirty="0">
                <a:latin typeface="Arial"/>
                <a:ea typeface="MS PGothic" pitchFamily="34" charset="-128"/>
                <a:cs typeface="Arial"/>
              </a:rPr>
              <a:t>4 </a:t>
            </a:r>
            <a:endParaRPr lang="en-US" altLang="ja-JP" sz="1200" dirty="0">
              <a:latin typeface="Arial"/>
              <a:ea typeface="MS PGothic" pitchFamily="34" charset="-128"/>
              <a:cs typeface="Arial"/>
            </a:endParaRPr>
          </a:p>
        </p:txBody>
      </p:sp>
      <p:sp>
        <p:nvSpPr>
          <p:cNvPr id="4" name="Text Box 73"/>
          <p:cNvSpPr txBox="1">
            <a:spLocks noChangeArrowheads="1"/>
          </p:cNvSpPr>
          <p:nvPr/>
        </p:nvSpPr>
        <p:spPr bwMode="auto">
          <a:xfrm>
            <a:off x="5019675" y="4314051"/>
            <a:ext cx="864339" cy="461665"/>
          </a:xfrm>
          <a:prstGeom prst="rect">
            <a:avLst/>
          </a:prstGeom>
          <a:noFill/>
          <a:ln w="9525">
            <a:noFill/>
            <a:miter lim="800000"/>
            <a:headEnd/>
            <a:tailEnd/>
          </a:ln>
        </p:spPr>
        <p:txBody>
          <a:bodyPr wrap="none">
            <a:spAutoFit/>
          </a:bodyPr>
          <a:lstStyle/>
          <a:p>
            <a:pPr latinLnBrk="0"/>
            <a:r>
              <a:rPr lang="en-US" altLang="ja-JP" sz="1200" dirty="0">
                <a:latin typeface="Arial"/>
                <a:cs typeface="Arial"/>
              </a:rPr>
              <a:t>2.0 x 10</a:t>
            </a:r>
            <a:r>
              <a:rPr lang="en-US" altLang="ja-JP" sz="1200" baseline="30000" dirty="0">
                <a:latin typeface="Arial"/>
                <a:cs typeface="Arial"/>
              </a:rPr>
              <a:t>4 </a:t>
            </a:r>
          </a:p>
          <a:p>
            <a:pPr latinLnBrk="0"/>
            <a:r>
              <a:rPr lang="en-US" altLang="ja-JP" sz="1200" dirty="0">
                <a:latin typeface="Arial"/>
                <a:cs typeface="Arial"/>
              </a:rPr>
              <a:t>progenies</a:t>
            </a:r>
          </a:p>
        </p:txBody>
      </p:sp>
      <p:sp>
        <p:nvSpPr>
          <p:cNvPr id="5" name="Text Box 73"/>
          <p:cNvSpPr txBox="1">
            <a:spLocks noChangeArrowheads="1"/>
          </p:cNvSpPr>
          <p:nvPr/>
        </p:nvSpPr>
        <p:spPr bwMode="auto">
          <a:xfrm>
            <a:off x="4343400" y="4456926"/>
            <a:ext cx="800219" cy="276999"/>
          </a:xfrm>
          <a:prstGeom prst="rect">
            <a:avLst/>
          </a:prstGeom>
          <a:noFill/>
          <a:ln w="9525">
            <a:noFill/>
            <a:miter lim="800000"/>
            <a:headEnd/>
            <a:tailEnd/>
          </a:ln>
        </p:spPr>
        <p:txBody>
          <a:bodyPr wrap="none">
            <a:spAutoFit/>
          </a:bodyPr>
          <a:lstStyle/>
          <a:p>
            <a:pPr latinLnBrk="0"/>
            <a:r>
              <a:rPr lang="en-US" altLang="ja-JP" sz="1200" dirty="0">
                <a:latin typeface="Arial"/>
                <a:ea typeface="MS PGothic" pitchFamily="34" charset="-128"/>
                <a:cs typeface="Arial"/>
              </a:rPr>
              <a:t>1.0 x 10</a:t>
            </a:r>
            <a:r>
              <a:rPr lang="en-US" altLang="ja-JP" sz="1200" baseline="30000" dirty="0">
                <a:latin typeface="Arial"/>
                <a:ea typeface="MS PGothic" pitchFamily="34" charset="-128"/>
                <a:cs typeface="Arial"/>
              </a:rPr>
              <a:t>5 </a:t>
            </a:r>
            <a:endParaRPr lang="en-US" altLang="ja-JP" sz="1200" dirty="0">
              <a:latin typeface="Arial"/>
              <a:ea typeface="MS PGothic" pitchFamily="34" charset="-128"/>
              <a:cs typeface="Arial"/>
            </a:endParaRPr>
          </a:p>
        </p:txBody>
      </p:sp>
      <p:sp>
        <p:nvSpPr>
          <p:cNvPr id="6" name="Text Box 73"/>
          <p:cNvSpPr txBox="1">
            <a:spLocks noChangeArrowheads="1"/>
          </p:cNvSpPr>
          <p:nvPr/>
        </p:nvSpPr>
        <p:spPr bwMode="auto">
          <a:xfrm>
            <a:off x="3680435" y="4456926"/>
            <a:ext cx="789274" cy="276999"/>
          </a:xfrm>
          <a:prstGeom prst="rect">
            <a:avLst/>
          </a:prstGeom>
          <a:noFill/>
          <a:ln w="9525">
            <a:noFill/>
            <a:miter lim="800000"/>
            <a:headEnd/>
            <a:tailEnd/>
          </a:ln>
        </p:spPr>
        <p:txBody>
          <a:bodyPr wrap="none">
            <a:spAutoFit/>
          </a:bodyPr>
          <a:lstStyle/>
          <a:p>
            <a:pPr latinLnBrk="0"/>
            <a:r>
              <a:rPr lang="en-US" altLang="ja-JP" sz="1200" dirty="0">
                <a:latin typeface="Arial"/>
                <a:ea typeface="MS PGothic" pitchFamily="34" charset="-128"/>
                <a:cs typeface="Arial"/>
              </a:rPr>
              <a:t>1.0 x 10</a:t>
            </a:r>
            <a:r>
              <a:rPr lang="en-US" altLang="ja-JP" sz="1200" baseline="30000" dirty="0">
                <a:latin typeface="Arial"/>
                <a:ea typeface="MS PGothic" pitchFamily="34" charset="-128"/>
                <a:cs typeface="Arial"/>
              </a:rPr>
              <a:t>4 </a:t>
            </a:r>
            <a:endParaRPr lang="en-US" altLang="ja-JP" sz="1200" dirty="0">
              <a:latin typeface="Arial"/>
              <a:ea typeface="MS PGothic" pitchFamily="34" charset="-128"/>
              <a:cs typeface="Arial"/>
            </a:endParaRPr>
          </a:p>
        </p:txBody>
      </p:sp>
      <p:sp>
        <p:nvSpPr>
          <p:cNvPr id="7" name="Text Box 73"/>
          <p:cNvSpPr txBox="1">
            <a:spLocks noChangeArrowheads="1"/>
          </p:cNvSpPr>
          <p:nvPr/>
        </p:nvSpPr>
        <p:spPr bwMode="auto">
          <a:xfrm>
            <a:off x="5800422" y="4314051"/>
            <a:ext cx="864339" cy="461665"/>
          </a:xfrm>
          <a:prstGeom prst="rect">
            <a:avLst/>
          </a:prstGeom>
          <a:noFill/>
          <a:ln w="9525">
            <a:noFill/>
            <a:miter lim="800000"/>
            <a:headEnd/>
            <a:tailEnd/>
          </a:ln>
        </p:spPr>
        <p:txBody>
          <a:bodyPr wrap="none">
            <a:spAutoFit/>
          </a:bodyPr>
          <a:lstStyle/>
          <a:p>
            <a:pPr latinLnBrk="0"/>
            <a:r>
              <a:rPr lang="en-US" altLang="ja-JP" sz="1200" dirty="0">
                <a:latin typeface="Arial"/>
                <a:cs typeface="Arial"/>
              </a:rPr>
              <a:t>1.0 x 10</a:t>
            </a:r>
            <a:r>
              <a:rPr lang="en-US" altLang="ja-JP" sz="1200" baseline="30000" dirty="0">
                <a:latin typeface="Arial"/>
                <a:cs typeface="Arial"/>
              </a:rPr>
              <a:t>4 </a:t>
            </a:r>
          </a:p>
          <a:p>
            <a:pPr latinLnBrk="0"/>
            <a:r>
              <a:rPr lang="en-US" altLang="ja-JP" sz="1200" dirty="0">
                <a:latin typeface="Arial"/>
                <a:cs typeface="Arial"/>
              </a:rPr>
              <a:t>progenies</a:t>
            </a:r>
          </a:p>
        </p:txBody>
      </p:sp>
      <p:sp>
        <p:nvSpPr>
          <p:cNvPr id="8" name="Text Box 44"/>
          <p:cNvSpPr txBox="1">
            <a:spLocks noChangeArrowheads="1"/>
          </p:cNvSpPr>
          <p:nvPr/>
        </p:nvSpPr>
        <p:spPr bwMode="auto">
          <a:xfrm>
            <a:off x="3186155" y="5178623"/>
            <a:ext cx="1031653" cy="276999"/>
          </a:xfrm>
          <a:prstGeom prst="rect">
            <a:avLst/>
          </a:prstGeom>
          <a:noFill/>
          <a:ln w="9525">
            <a:noFill/>
            <a:miter lim="800000"/>
            <a:headEnd/>
            <a:tailEnd/>
          </a:ln>
        </p:spPr>
        <p:txBody>
          <a:bodyPr wrap="none">
            <a:spAutoFit/>
          </a:bodyPr>
          <a:lstStyle/>
          <a:p>
            <a:pPr algn="ctr" latinLnBrk="0"/>
            <a:r>
              <a:rPr lang="en-US" altLang="ja-JP" sz="1200" dirty="0">
                <a:latin typeface="Arial"/>
                <a:ea typeface="MS PGothic" pitchFamily="34" charset="-128"/>
                <a:cs typeface="Arial"/>
              </a:rPr>
              <a:t>non cultured</a:t>
            </a:r>
          </a:p>
        </p:txBody>
      </p:sp>
      <p:sp>
        <p:nvSpPr>
          <p:cNvPr id="9" name="Text Box 44"/>
          <p:cNvSpPr txBox="1">
            <a:spLocks noChangeArrowheads="1"/>
          </p:cNvSpPr>
          <p:nvPr/>
        </p:nvSpPr>
        <p:spPr bwMode="auto">
          <a:xfrm>
            <a:off x="5304527" y="5178623"/>
            <a:ext cx="1142711" cy="276999"/>
          </a:xfrm>
          <a:prstGeom prst="rect">
            <a:avLst/>
          </a:prstGeom>
          <a:noFill/>
          <a:ln w="9525">
            <a:noFill/>
            <a:miter lim="800000"/>
            <a:headEnd/>
            <a:tailEnd/>
          </a:ln>
        </p:spPr>
        <p:txBody>
          <a:bodyPr wrap="none">
            <a:spAutoFit/>
          </a:bodyPr>
          <a:lstStyle/>
          <a:p>
            <a:pPr algn="ctr" latinLnBrk="0"/>
            <a:r>
              <a:rPr lang="en-US" altLang="ja-JP" sz="1200" dirty="0">
                <a:latin typeface="Arial"/>
                <a:ea typeface="MS PGothic" pitchFamily="34" charset="-128"/>
                <a:cs typeface="Arial"/>
              </a:rPr>
              <a:t>6 days culture</a:t>
            </a:r>
          </a:p>
        </p:txBody>
      </p:sp>
      <p:sp>
        <p:nvSpPr>
          <p:cNvPr id="10" name="Line 24"/>
          <p:cNvSpPr>
            <a:spLocks noChangeShapeType="1"/>
          </p:cNvSpPr>
          <p:nvPr/>
        </p:nvSpPr>
        <p:spPr bwMode="auto">
          <a:xfrm>
            <a:off x="3857625" y="4840485"/>
            <a:ext cx="1143000" cy="0"/>
          </a:xfrm>
          <a:prstGeom prst="line">
            <a:avLst/>
          </a:prstGeom>
          <a:noFill/>
          <a:ln w="9525">
            <a:solidFill>
              <a:schemeClr val="tx1"/>
            </a:solidFill>
            <a:round/>
            <a:headEnd/>
            <a:tailEnd/>
          </a:ln>
        </p:spPr>
        <p:txBody>
          <a:bodyPr/>
          <a:lstStyle/>
          <a:p>
            <a:endParaRPr lang="en-US" sz="1200">
              <a:latin typeface="Arial"/>
              <a:cs typeface="Arial"/>
            </a:endParaRPr>
          </a:p>
        </p:txBody>
      </p:sp>
      <p:sp>
        <p:nvSpPr>
          <p:cNvPr id="11" name="Text Box 44"/>
          <p:cNvSpPr txBox="1">
            <a:spLocks noChangeArrowheads="1"/>
          </p:cNvSpPr>
          <p:nvPr/>
        </p:nvSpPr>
        <p:spPr bwMode="auto">
          <a:xfrm>
            <a:off x="2744548" y="4818260"/>
            <a:ext cx="603726" cy="276999"/>
          </a:xfrm>
          <a:prstGeom prst="rect">
            <a:avLst/>
          </a:prstGeom>
          <a:noFill/>
          <a:ln w="9525">
            <a:noFill/>
            <a:miter lim="800000"/>
            <a:headEnd/>
            <a:tailEnd/>
          </a:ln>
        </p:spPr>
        <p:txBody>
          <a:bodyPr wrap="none">
            <a:spAutoFit/>
          </a:bodyPr>
          <a:lstStyle/>
          <a:p>
            <a:pPr algn="ctr" latinLnBrk="0"/>
            <a:r>
              <a:rPr lang="en-US" altLang="ja-JP" sz="1200" dirty="0">
                <a:latin typeface="Arial"/>
                <a:ea typeface="MS PGothic" pitchFamily="34" charset="-128"/>
                <a:cs typeface="Arial"/>
              </a:rPr>
              <a:t>PBSC</a:t>
            </a:r>
          </a:p>
        </p:txBody>
      </p:sp>
      <p:sp>
        <p:nvSpPr>
          <p:cNvPr id="12" name="Text Box 44"/>
          <p:cNvSpPr txBox="1">
            <a:spLocks noChangeArrowheads="1"/>
          </p:cNvSpPr>
          <p:nvPr/>
        </p:nvSpPr>
        <p:spPr bwMode="auto">
          <a:xfrm>
            <a:off x="4244193" y="4818260"/>
            <a:ext cx="398441" cy="276999"/>
          </a:xfrm>
          <a:prstGeom prst="rect">
            <a:avLst/>
          </a:prstGeom>
          <a:noFill/>
          <a:ln w="9525">
            <a:noFill/>
            <a:miter lim="800000"/>
            <a:headEnd/>
            <a:tailEnd/>
          </a:ln>
        </p:spPr>
        <p:txBody>
          <a:bodyPr wrap="none">
            <a:spAutoFit/>
          </a:bodyPr>
          <a:lstStyle/>
          <a:p>
            <a:pPr algn="ctr" latinLnBrk="0"/>
            <a:r>
              <a:rPr lang="en-US" altLang="ja-JP" sz="1200">
                <a:latin typeface="Arial"/>
                <a:ea typeface="MS PGothic" pitchFamily="34" charset="-128"/>
                <a:cs typeface="Arial"/>
              </a:rPr>
              <a:t>CB</a:t>
            </a:r>
          </a:p>
        </p:txBody>
      </p:sp>
      <p:sp>
        <p:nvSpPr>
          <p:cNvPr id="13" name="Text Box 44"/>
          <p:cNvSpPr txBox="1">
            <a:spLocks noChangeArrowheads="1"/>
          </p:cNvSpPr>
          <p:nvPr/>
        </p:nvSpPr>
        <p:spPr bwMode="auto">
          <a:xfrm>
            <a:off x="5221394" y="4818260"/>
            <a:ext cx="603726" cy="276999"/>
          </a:xfrm>
          <a:prstGeom prst="rect">
            <a:avLst/>
          </a:prstGeom>
          <a:noFill/>
          <a:ln w="9525">
            <a:noFill/>
            <a:miter lim="800000"/>
            <a:headEnd/>
            <a:tailEnd/>
          </a:ln>
        </p:spPr>
        <p:txBody>
          <a:bodyPr wrap="none">
            <a:spAutoFit/>
          </a:bodyPr>
          <a:lstStyle/>
          <a:p>
            <a:pPr algn="ctr" latinLnBrk="0"/>
            <a:r>
              <a:rPr lang="en-US" altLang="ja-JP" sz="1200" dirty="0">
                <a:latin typeface="Arial"/>
                <a:ea typeface="MS PGothic" pitchFamily="34" charset="-128"/>
                <a:cs typeface="Arial"/>
              </a:rPr>
              <a:t>PBSC</a:t>
            </a:r>
          </a:p>
        </p:txBody>
      </p:sp>
      <p:sp>
        <p:nvSpPr>
          <p:cNvPr id="14" name="Text Box 44"/>
          <p:cNvSpPr txBox="1">
            <a:spLocks noChangeArrowheads="1"/>
          </p:cNvSpPr>
          <p:nvPr/>
        </p:nvSpPr>
        <p:spPr bwMode="auto">
          <a:xfrm>
            <a:off x="6035998" y="4818260"/>
            <a:ext cx="398441" cy="276999"/>
          </a:xfrm>
          <a:prstGeom prst="rect">
            <a:avLst/>
          </a:prstGeom>
          <a:noFill/>
          <a:ln w="9525">
            <a:noFill/>
            <a:miter lim="800000"/>
            <a:headEnd/>
            <a:tailEnd/>
          </a:ln>
        </p:spPr>
        <p:txBody>
          <a:bodyPr wrap="none">
            <a:spAutoFit/>
          </a:bodyPr>
          <a:lstStyle/>
          <a:p>
            <a:pPr algn="ctr" latinLnBrk="0"/>
            <a:r>
              <a:rPr lang="en-US" altLang="ja-JP" sz="1200" dirty="0">
                <a:latin typeface="Arial"/>
                <a:ea typeface="MS PGothic" pitchFamily="34" charset="-128"/>
                <a:cs typeface="Arial"/>
              </a:rPr>
              <a:t>CB</a:t>
            </a:r>
          </a:p>
        </p:txBody>
      </p:sp>
      <p:sp>
        <p:nvSpPr>
          <p:cNvPr id="17" name="Line 24"/>
          <p:cNvSpPr>
            <a:spLocks noChangeShapeType="1"/>
          </p:cNvSpPr>
          <p:nvPr/>
        </p:nvSpPr>
        <p:spPr bwMode="auto">
          <a:xfrm>
            <a:off x="2491450" y="4822823"/>
            <a:ext cx="1143000" cy="0"/>
          </a:xfrm>
          <a:prstGeom prst="line">
            <a:avLst/>
          </a:prstGeom>
          <a:noFill/>
          <a:ln w="9525">
            <a:solidFill>
              <a:schemeClr val="tx1"/>
            </a:solidFill>
            <a:round/>
            <a:headEnd/>
            <a:tailEnd/>
          </a:ln>
        </p:spPr>
        <p:txBody>
          <a:bodyPr/>
          <a:lstStyle/>
          <a:p>
            <a:endParaRPr lang="en-US" sz="1200">
              <a:latin typeface="Arial"/>
              <a:cs typeface="Arial"/>
            </a:endParaRPr>
          </a:p>
        </p:txBody>
      </p:sp>
      <p:sp>
        <p:nvSpPr>
          <p:cNvPr id="18" name="TextBox 9"/>
          <p:cNvSpPr txBox="1">
            <a:spLocks noChangeArrowheads="1"/>
          </p:cNvSpPr>
          <p:nvPr/>
        </p:nvSpPr>
        <p:spPr bwMode="auto">
          <a:xfrm>
            <a:off x="1905000" y="1162050"/>
            <a:ext cx="423989" cy="276999"/>
          </a:xfrm>
          <a:prstGeom prst="rect">
            <a:avLst/>
          </a:prstGeom>
          <a:noFill/>
          <a:ln w="9525">
            <a:noFill/>
            <a:miter lim="800000"/>
            <a:headEnd/>
            <a:tailEnd/>
          </a:ln>
        </p:spPr>
        <p:txBody>
          <a:bodyPr wrap="none">
            <a:spAutoFit/>
          </a:bodyPr>
          <a:lstStyle/>
          <a:p>
            <a:r>
              <a:rPr lang="en-US" sz="1200" dirty="0">
                <a:latin typeface="Arial"/>
                <a:cs typeface="Arial"/>
              </a:rPr>
              <a:t>(%)</a:t>
            </a:r>
          </a:p>
        </p:txBody>
      </p:sp>
      <p:cxnSp>
        <p:nvCxnSpPr>
          <p:cNvPr id="20" name="Straight Connector 19"/>
          <p:cNvCxnSpPr/>
          <p:nvPr/>
        </p:nvCxnSpPr>
        <p:spPr bwMode="auto">
          <a:xfrm>
            <a:off x="2438400" y="5178623"/>
            <a:ext cx="2514600"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21" name="Straight Connector 20"/>
          <p:cNvCxnSpPr/>
          <p:nvPr/>
        </p:nvCxnSpPr>
        <p:spPr bwMode="auto">
          <a:xfrm>
            <a:off x="5086350" y="5178623"/>
            <a:ext cx="1630017"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22" name="Straight Connector 21"/>
          <p:cNvCxnSpPr/>
          <p:nvPr/>
        </p:nvCxnSpPr>
        <p:spPr bwMode="auto">
          <a:xfrm>
            <a:off x="5219700" y="4247790"/>
            <a:ext cx="304800" cy="0"/>
          </a:xfrm>
          <a:prstGeom prst="line">
            <a:avLst/>
          </a:prstGeom>
          <a:solidFill>
            <a:schemeClr val="accent1"/>
          </a:solidFill>
          <a:ln w="19050" cap="flat" cmpd="sng" algn="ctr">
            <a:solidFill>
              <a:schemeClr val="tx1"/>
            </a:solidFill>
            <a:prstDash val="solid"/>
            <a:round/>
            <a:headEnd type="none" w="med" len="med"/>
            <a:tailEnd type="none" w="med" len="med"/>
          </a:ln>
          <a:effectLst/>
        </p:spPr>
      </p:cxnSp>
      <p:cxnSp>
        <p:nvCxnSpPr>
          <p:cNvPr id="23" name="Straight Connector 22"/>
          <p:cNvCxnSpPr/>
          <p:nvPr/>
        </p:nvCxnSpPr>
        <p:spPr bwMode="auto">
          <a:xfrm>
            <a:off x="5867400" y="3532173"/>
            <a:ext cx="304800" cy="0"/>
          </a:xfrm>
          <a:prstGeom prst="line">
            <a:avLst/>
          </a:prstGeom>
          <a:solidFill>
            <a:schemeClr val="accent1"/>
          </a:solidFill>
          <a:ln w="19050" cap="flat" cmpd="sng" algn="ctr">
            <a:solidFill>
              <a:schemeClr val="tx1"/>
            </a:solidFill>
            <a:prstDash val="solid"/>
            <a:round/>
            <a:headEnd type="none" w="med" len="med"/>
            <a:tailEnd type="none" w="med" len="med"/>
          </a:ln>
          <a:effectLst/>
        </p:spPr>
      </p:cxnSp>
      <p:cxnSp>
        <p:nvCxnSpPr>
          <p:cNvPr id="24" name="Straight Connector 23"/>
          <p:cNvCxnSpPr/>
          <p:nvPr/>
        </p:nvCxnSpPr>
        <p:spPr bwMode="auto">
          <a:xfrm>
            <a:off x="4610100" y="2342790"/>
            <a:ext cx="304800" cy="0"/>
          </a:xfrm>
          <a:prstGeom prst="line">
            <a:avLst/>
          </a:prstGeom>
          <a:solidFill>
            <a:schemeClr val="accent1"/>
          </a:solidFill>
          <a:ln w="19050" cap="flat" cmpd="sng" algn="ctr">
            <a:solidFill>
              <a:schemeClr val="tx1"/>
            </a:solidFill>
            <a:prstDash val="solid"/>
            <a:round/>
            <a:headEnd type="none" w="med" len="med"/>
            <a:tailEnd type="none" w="med" len="med"/>
          </a:ln>
          <a:effectLst/>
        </p:spPr>
      </p:cxnSp>
      <p:cxnSp>
        <p:nvCxnSpPr>
          <p:cNvPr id="25" name="Straight Connector 24"/>
          <p:cNvCxnSpPr/>
          <p:nvPr/>
        </p:nvCxnSpPr>
        <p:spPr bwMode="auto">
          <a:xfrm>
            <a:off x="3324225" y="4068885"/>
            <a:ext cx="304800" cy="0"/>
          </a:xfrm>
          <a:prstGeom prst="line">
            <a:avLst/>
          </a:prstGeom>
          <a:solidFill>
            <a:schemeClr val="accent1"/>
          </a:solidFill>
          <a:ln w="19050" cap="flat" cmpd="sng" algn="ctr">
            <a:solidFill>
              <a:schemeClr val="tx1"/>
            </a:solidFill>
            <a:prstDash val="solid"/>
            <a:round/>
            <a:headEnd type="none" w="med" len="med"/>
            <a:tailEnd type="none" w="med" len="med"/>
          </a:ln>
          <a:effectLst/>
        </p:spPr>
      </p:cxnSp>
      <p:cxnSp>
        <p:nvCxnSpPr>
          <p:cNvPr id="27" name="Straight Connector 26"/>
          <p:cNvCxnSpPr/>
          <p:nvPr/>
        </p:nvCxnSpPr>
        <p:spPr bwMode="auto">
          <a:xfrm>
            <a:off x="5076825" y="4847318"/>
            <a:ext cx="762000"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28" name="Straight Connector 27"/>
          <p:cNvCxnSpPr/>
          <p:nvPr/>
        </p:nvCxnSpPr>
        <p:spPr bwMode="auto">
          <a:xfrm>
            <a:off x="5876925" y="4844006"/>
            <a:ext cx="762000"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sp>
        <p:nvSpPr>
          <p:cNvPr id="29" name="Text Box 111"/>
          <p:cNvSpPr txBox="1">
            <a:spLocks noChangeArrowheads="1"/>
          </p:cNvSpPr>
          <p:nvPr/>
        </p:nvSpPr>
        <p:spPr bwMode="auto">
          <a:xfrm>
            <a:off x="1905000" y="4171950"/>
            <a:ext cx="255198" cy="276999"/>
          </a:xfrm>
          <a:prstGeom prst="rect">
            <a:avLst/>
          </a:prstGeom>
          <a:noFill/>
          <a:ln w="9525">
            <a:noFill/>
            <a:miter lim="800000"/>
            <a:headEnd/>
            <a:tailEnd/>
          </a:ln>
        </p:spPr>
        <p:txBody>
          <a:bodyPr wrap="square">
            <a:spAutoFit/>
          </a:bodyPr>
          <a:lstStyle/>
          <a:p>
            <a:pPr latinLnBrk="0"/>
            <a:r>
              <a:rPr lang="en-US" altLang="ja-JP" sz="1200" dirty="0">
                <a:latin typeface="Arial"/>
                <a:ea typeface="ＭＳ Ｐゴシック" pitchFamily="34" charset="-128"/>
                <a:cs typeface="Arial"/>
              </a:rPr>
              <a:t>0</a:t>
            </a:r>
          </a:p>
        </p:txBody>
      </p:sp>
      <p:sp>
        <p:nvSpPr>
          <p:cNvPr id="30" name="Text Box 111"/>
          <p:cNvSpPr txBox="1">
            <a:spLocks noChangeArrowheads="1"/>
          </p:cNvSpPr>
          <p:nvPr/>
        </p:nvSpPr>
        <p:spPr bwMode="auto">
          <a:xfrm>
            <a:off x="1905000" y="3619500"/>
            <a:ext cx="255198" cy="276999"/>
          </a:xfrm>
          <a:prstGeom prst="rect">
            <a:avLst/>
          </a:prstGeom>
          <a:noFill/>
          <a:ln w="9525">
            <a:noFill/>
            <a:miter lim="800000"/>
            <a:headEnd/>
            <a:tailEnd/>
          </a:ln>
        </p:spPr>
        <p:txBody>
          <a:bodyPr wrap="square">
            <a:spAutoFit/>
          </a:bodyPr>
          <a:lstStyle/>
          <a:p>
            <a:pPr latinLnBrk="0"/>
            <a:r>
              <a:rPr lang="en-US" altLang="ja-JP" sz="1200" dirty="0">
                <a:latin typeface="Arial"/>
                <a:ea typeface="ＭＳ Ｐゴシック" pitchFamily="34" charset="-128"/>
                <a:cs typeface="Arial"/>
              </a:rPr>
              <a:t>2</a:t>
            </a:r>
          </a:p>
        </p:txBody>
      </p:sp>
      <p:sp>
        <p:nvSpPr>
          <p:cNvPr id="32" name="Text Box 111"/>
          <p:cNvSpPr txBox="1">
            <a:spLocks noChangeArrowheads="1"/>
          </p:cNvSpPr>
          <p:nvPr/>
        </p:nvSpPr>
        <p:spPr bwMode="auto">
          <a:xfrm>
            <a:off x="1914525" y="3057525"/>
            <a:ext cx="255198" cy="276999"/>
          </a:xfrm>
          <a:prstGeom prst="rect">
            <a:avLst/>
          </a:prstGeom>
          <a:noFill/>
          <a:ln w="9525">
            <a:noFill/>
            <a:miter lim="800000"/>
            <a:headEnd/>
            <a:tailEnd/>
          </a:ln>
        </p:spPr>
        <p:txBody>
          <a:bodyPr wrap="square">
            <a:spAutoFit/>
          </a:bodyPr>
          <a:lstStyle/>
          <a:p>
            <a:pPr latinLnBrk="0"/>
            <a:r>
              <a:rPr lang="en-US" altLang="ja-JP" sz="1200" dirty="0">
                <a:latin typeface="Arial"/>
                <a:ea typeface="ＭＳ Ｐゴシック" pitchFamily="34" charset="-128"/>
                <a:cs typeface="Arial"/>
              </a:rPr>
              <a:t>4</a:t>
            </a:r>
          </a:p>
        </p:txBody>
      </p:sp>
      <p:sp>
        <p:nvSpPr>
          <p:cNvPr id="33" name="Text Box 111"/>
          <p:cNvSpPr txBox="1">
            <a:spLocks noChangeArrowheads="1"/>
          </p:cNvSpPr>
          <p:nvPr/>
        </p:nvSpPr>
        <p:spPr bwMode="auto">
          <a:xfrm>
            <a:off x="1914525" y="2505075"/>
            <a:ext cx="255198" cy="276999"/>
          </a:xfrm>
          <a:prstGeom prst="rect">
            <a:avLst/>
          </a:prstGeom>
          <a:noFill/>
          <a:ln w="9525">
            <a:noFill/>
            <a:miter lim="800000"/>
            <a:headEnd/>
            <a:tailEnd/>
          </a:ln>
        </p:spPr>
        <p:txBody>
          <a:bodyPr wrap="square">
            <a:spAutoFit/>
          </a:bodyPr>
          <a:lstStyle/>
          <a:p>
            <a:pPr latinLnBrk="0"/>
            <a:r>
              <a:rPr lang="en-US" altLang="ja-JP" sz="1200" dirty="0">
                <a:latin typeface="Arial"/>
                <a:ea typeface="ＭＳ Ｐゴシック" pitchFamily="34" charset="-128"/>
                <a:cs typeface="Arial"/>
              </a:rPr>
              <a:t>6</a:t>
            </a:r>
          </a:p>
        </p:txBody>
      </p:sp>
      <p:sp>
        <p:nvSpPr>
          <p:cNvPr id="34" name="Text Box 111"/>
          <p:cNvSpPr txBox="1">
            <a:spLocks noChangeArrowheads="1"/>
          </p:cNvSpPr>
          <p:nvPr/>
        </p:nvSpPr>
        <p:spPr bwMode="auto">
          <a:xfrm>
            <a:off x="1914525" y="1952625"/>
            <a:ext cx="255198" cy="276999"/>
          </a:xfrm>
          <a:prstGeom prst="rect">
            <a:avLst/>
          </a:prstGeom>
          <a:noFill/>
          <a:ln w="9525">
            <a:noFill/>
            <a:miter lim="800000"/>
            <a:headEnd/>
            <a:tailEnd/>
          </a:ln>
        </p:spPr>
        <p:txBody>
          <a:bodyPr wrap="square">
            <a:spAutoFit/>
          </a:bodyPr>
          <a:lstStyle/>
          <a:p>
            <a:pPr latinLnBrk="0"/>
            <a:r>
              <a:rPr lang="en-US" altLang="ja-JP" sz="1200" dirty="0">
                <a:latin typeface="Arial"/>
                <a:ea typeface="ＭＳ Ｐゴシック" pitchFamily="34" charset="-128"/>
                <a:cs typeface="Arial"/>
              </a:rPr>
              <a:t>8</a:t>
            </a:r>
          </a:p>
        </p:txBody>
      </p:sp>
      <p:sp>
        <p:nvSpPr>
          <p:cNvPr id="35" name="Text Box 111"/>
          <p:cNvSpPr txBox="1">
            <a:spLocks noChangeArrowheads="1"/>
          </p:cNvSpPr>
          <p:nvPr/>
        </p:nvSpPr>
        <p:spPr bwMode="auto">
          <a:xfrm>
            <a:off x="1885950" y="1381125"/>
            <a:ext cx="361950" cy="276999"/>
          </a:xfrm>
          <a:prstGeom prst="rect">
            <a:avLst/>
          </a:prstGeom>
          <a:noFill/>
          <a:ln w="9525">
            <a:noFill/>
            <a:miter lim="800000"/>
            <a:headEnd/>
            <a:tailEnd/>
          </a:ln>
        </p:spPr>
        <p:txBody>
          <a:bodyPr wrap="square">
            <a:spAutoFit/>
          </a:bodyPr>
          <a:lstStyle/>
          <a:p>
            <a:pPr latinLnBrk="0"/>
            <a:r>
              <a:rPr lang="en-US" altLang="ja-JP" sz="1200" dirty="0">
                <a:latin typeface="Arial"/>
                <a:ea typeface="ＭＳ Ｐゴシック" pitchFamily="34" charset="-128"/>
                <a:cs typeface="Arial"/>
              </a:rPr>
              <a:t>10</a:t>
            </a:r>
          </a:p>
        </p:txBody>
      </p:sp>
      <p:sp>
        <p:nvSpPr>
          <p:cNvPr id="36" name="Text Box 32"/>
          <p:cNvSpPr txBox="1">
            <a:spLocks noChangeArrowheads="1"/>
          </p:cNvSpPr>
          <p:nvPr/>
        </p:nvSpPr>
        <p:spPr bwMode="auto">
          <a:xfrm rot="-5400000">
            <a:off x="963384" y="2703788"/>
            <a:ext cx="1672253" cy="276999"/>
          </a:xfrm>
          <a:prstGeom prst="rect">
            <a:avLst/>
          </a:prstGeom>
          <a:noFill/>
          <a:ln w="9525">
            <a:noFill/>
            <a:miter lim="800000"/>
            <a:headEnd/>
            <a:tailEnd/>
          </a:ln>
        </p:spPr>
        <p:txBody>
          <a:bodyPr wrap="none">
            <a:spAutoFit/>
          </a:bodyPr>
          <a:lstStyle/>
          <a:p>
            <a:r>
              <a:rPr lang="en-US" altLang="ko-KR" sz="1200" dirty="0">
                <a:latin typeface="Arial"/>
                <a:cs typeface="Arial"/>
              </a:rPr>
              <a:t>%human CD45+ cells</a:t>
            </a:r>
          </a:p>
        </p:txBody>
      </p:sp>
      <p:sp>
        <p:nvSpPr>
          <p:cNvPr id="37" name="Text Box 53"/>
          <p:cNvSpPr txBox="1">
            <a:spLocks noChangeArrowheads="1"/>
          </p:cNvSpPr>
          <p:nvPr/>
        </p:nvSpPr>
        <p:spPr bwMode="auto">
          <a:xfrm>
            <a:off x="0" y="0"/>
            <a:ext cx="885880" cy="276999"/>
          </a:xfrm>
          <a:prstGeom prst="rect">
            <a:avLst/>
          </a:prstGeom>
          <a:noFill/>
          <a:ln w="9525">
            <a:noFill/>
            <a:miter lim="800000"/>
            <a:headEnd/>
            <a:tailEnd/>
          </a:ln>
        </p:spPr>
        <p:txBody>
          <a:bodyPr wrap="none">
            <a:spAutoFit/>
          </a:bodyPr>
          <a:lstStyle/>
          <a:p>
            <a:pPr latinLnBrk="0"/>
            <a:r>
              <a:rPr lang="en-US" altLang="ja-JP" sz="1200" b="1" dirty="0">
                <a:latin typeface="Arial"/>
                <a:ea typeface="MS PGothic" pitchFamily="34" charset="-128"/>
                <a:cs typeface="Arial"/>
              </a:rPr>
              <a:t>Figure S6</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53"/>
          <p:cNvSpPr txBox="1">
            <a:spLocks noChangeArrowheads="1"/>
          </p:cNvSpPr>
          <p:nvPr/>
        </p:nvSpPr>
        <p:spPr bwMode="auto">
          <a:xfrm>
            <a:off x="0" y="0"/>
            <a:ext cx="877238" cy="276999"/>
          </a:xfrm>
          <a:prstGeom prst="rect">
            <a:avLst/>
          </a:prstGeom>
          <a:noFill/>
          <a:ln w="9525">
            <a:noFill/>
            <a:miter lim="800000"/>
            <a:headEnd/>
            <a:tailEnd/>
          </a:ln>
        </p:spPr>
        <p:txBody>
          <a:bodyPr wrap="none">
            <a:spAutoFit/>
          </a:bodyPr>
          <a:lstStyle/>
          <a:p>
            <a:pPr latinLnBrk="0"/>
            <a:r>
              <a:rPr lang="en-US" altLang="ja-JP" sz="1200" b="1" dirty="0">
                <a:latin typeface="Arial"/>
                <a:ea typeface="MS PGothic" pitchFamily="34" charset="-128"/>
                <a:cs typeface="Arial"/>
              </a:rPr>
              <a:t>Figure S</a:t>
            </a:r>
            <a:r>
              <a:rPr lang="ja-JP" altLang="ja-JP" sz="1200" b="1" dirty="0">
                <a:latin typeface="Arial"/>
                <a:ea typeface="MS PGothic" pitchFamily="34" charset="-128"/>
                <a:cs typeface="Arial"/>
              </a:rPr>
              <a:t>7</a:t>
            </a:r>
            <a:endParaRPr lang="en-US" altLang="ja-JP" sz="1200" b="1" dirty="0">
              <a:latin typeface="Arial"/>
              <a:ea typeface="MS PGothic" pitchFamily="34" charset="-128"/>
              <a:cs typeface="Arial"/>
            </a:endParaRPr>
          </a:p>
        </p:txBody>
      </p:sp>
      <p:pic>
        <p:nvPicPr>
          <p:cNvPr id="3" name="Picture 2"/>
          <p:cNvPicPr>
            <a:picLocks noChangeAspect="1" noChangeArrowheads="1"/>
          </p:cNvPicPr>
          <p:nvPr/>
        </p:nvPicPr>
        <p:blipFill>
          <a:blip r:embed="rId3" cstate="print"/>
          <a:srcRect/>
          <a:stretch>
            <a:fillRect/>
          </a:stretch>
        </p:blipFill>
        <p:spPr bwMode="auto">
          <a:xfrm>
            <a:off x="4191000" y="685800"/>
            <a:ext cx="4431868" cy="2695575"/>
          </a:xfrm>
          <a:prstGeom prst="rect">
            <a:avLst/>
          </a:prstGeom>
          <a:noFill/>
          <a:ln w="9525">
            <a:noFill/>
            <a:miter lim="800000"/>
            <a:headEnd/>
            <a:tailEnd/>
          </a:ln>
          <a:effectLst/>
        </p:spPr>
      </p:pic>
      <p:sp>
        <p:nvSpPr>
          <p:cNvPr id="4" name="TextBox 9"/>
          <p:cNvSpPr txBox="1">
            <a:spLocks noChangeArrowheads="1"/>
          </p:cNvSpPr>
          <p:nvPr/>
        </p:nvSpPr>
        <p:spPr bwMode="auto">
          <a:xfrm>
            <a:off x="4267200" y="457200"/>
            <a:ext cx="384102" cy="246221"/>
          </a:xfrm>
          <a:prstGeom prst="rect">
            <a:avLst/>
          </a:prstGeom>
          <a:noFill/>
          <a:ln w="9525">
            <a:noFill/>
            <a:miter lim="800000"/>
            <a:headEnd/>
            <a:tailEnd/>
          </a:ln>
        </p:spPr>
        <p:txBody>
          <a:bodyPr wrap="none">
            <a:spAutoFit/>
          </a:bodyPr>
          <a:lstStyle/>
          <a:p>
            <a:r>
              <a:rPr lang="en-US" sz="1000" dirty="0">
                <a:latin typeface="Arial"/>
                <a:cs typeface="Arial"/>
              </a:rPr>
              <a:t>(%)</a:t>
            </a:r>
          </a:p>
        </p:txBody>
      </p:sp>
      <p:sp>
        <p:nvSpPr>
          <p:cNvPr id="5" name="Rectangle 29"/>
          <p:cNvSpPr>
            <a:spLocks noChangeArrowheads="1"/>
          </p:cNvSpPr>
          <p:nvPr/>
        </p:nvSpPr>
        <p:spPr bwMode="auto">
          <a:xfrm>
            <a:off x="5643563" y="530034"/>
            <a:ext cx="71437" cy="101600"/>
          </a:xfrm>
          <a:prstGeom prst="rect">
            <a:avLst/>
          </a:prstGeom>
          <a:solidFill>
            <a:schemeClr val="tx1"/>
          </a:solidFill>
          <a:ln w="12700">
            <a:solidFill>
              <a:schemeClr val="tx1"/>
            </a:solidFill>
            <a:miter lim="800000"/>
            <a:headEnd/>
            <a:tailEnd/>
          </a:ln>
        </p:spPr>
        <p:txBody>
          <a:bodyPr wrap="none" anchor="ctr"/>
          <a:lstStyle/>
          <a:p>
            <a:pPr latinLnBrk="0"/>
            <a:endParaRPr lang="ja-JP" altLang="en-US" sz="1000">
              <a:latin typeface="Arial"/>
              <a:ea typeface="MS PGothic" pitchFamily="34" charset="-128"/>
              <a:cs typeface="Arial"/>
            </a:endParaRPr>
          </a:p>
        </p:txBody>
      </p:sp>
      <p:sp>
        <p:nvSpPr>
          <p:cNvPr id="6" name="Text Box 31"/>
          <p:cNvSpPr txBox="1">
            <a:spLocks noChangeArrowheads="1"/>
          </p:cNvSpPr>
          <p:nvPr/>
        </p:nvSpPr>
        <p:spPr bwMode="auto">
          <a:xfrm>
            <a:off x="5715000" y="180975"/>
            <a:ext cx="1243024" cy="246221"/>
          </a:xfrm>
          <a:prstGeom prst="rect">
            <a:avLst/>
          </a:prstGeom>
          <a:noFill/>
          <a:ln w="9525">
            <a:noFill/>
            <a:miter lim="800000"/>
            <a:headEnd/>
            <a:tailEnd/>
          </a:ln>
        </p:spPr>
        <p:txBody>
          <a:bodyPr wrap="none">
            <a:spAutoFit/>
          </a:bodyPr>
          <a:lstStyle/>
          <a:p>
            <a:pPr latinLnBrk="0"/>
            <a:r>
              <a:rPr lang="en-US" altLang="ja-JP" sz="1000" dirty="0">
                <a:latin typeface="Arial"/>
                <a:ea typeface="MS PGothic" pitchFamily="34" charset="-128"/>
                <a:cs typeface="Arial"/>
              </a:rPr>
              <a:t>Fresh CD34+ cells</a:t>
            </a:r>
          </a:p>
        </p:txBody>
      </p:sp>
      <p:sp>
        <p:nvSpPr>
          <p:cNvPr id="7" name="Text Box 31"/>
          <p:cNvSpPr txBox="1">
            <a:spLocks noChangeArrowheads="1"/>
          </p:cNvSpPr>
          <p:nvPr/>
        </p:nvSpPr>
        <p:spPr bwMode="auto">
          <a:xfrm>
            <a:off x="5715000" y="457200"/>
            <a:ext cx="1633781" cy="246221"/>
          </a:xfrm>
          <a:prstGeom prst="rect">
            <a:avLst/>
          </a:prstGeom>
          <a:noFill/>
          <a:ln w="9525">
            <a:noFill/>
            <a:miter lim="800000"/>
            <a:headEnd/>
            <a:tailEnd/>
          </a:ln>
        </p:spPr>
        <p:txBody>
          <a:bodyPr wrap="none">
            <a:spAutoFit/>
          </a:bodyPr>
          <a:lstStyle/>
          <a:p>
            <a:pPr latinLnBrk="0"/>
            <a:r>
              <a:rPr lang="en-US" altLang="ja-JP" sz="1000" dirty="0">
                <a:latin typeface="Arial"/>
                <a:ea typeface="MS PGothic" pitchFamily="34" charset="-128"/>
                <a:cs typeface="Arial"/>
              </a:rPr>
              <a:t>TSA 50nM; day5 progeny</a:t>
            </a:r>
          </a:p>
        </p:txBody>
      </p:sp>
      <p:sp>
        <p:nvSpPr>
          <p:cNvPr id="8" name="Rectangle 29"/>
          <p:cNvSpPr>
            <a:spLocks noChangeArrowheads="1"/>
          </p:cNvSpPr>
          <p:nvPr/>
        </p:nvSpPr>
        <p:spPr bwMode="auto">
          <a:xfrm>
            <a:off x="5636831" y="790766"/>
            <a:ext cx="71437" cy="101600"/>
          </a:xfrm>
          <a:prstGeom prst="rect">
            <a:avLst/>
          </a:prstGeom>
          <a:noFill/>
          <a:ln w="12700">
            <a:solidFill>
              <a:schemeClr val="tx1"/>
            </a:solidFill>
            <a:miter lim="800000"/>
            <a:headEnd/>
            <a:tailEnd/>
          </a:ln>
        </p:spPr>
        <p:txBody>
          <a:bodyPr wrap="none" anchor="ctr"/>
          <a:lstStyle/>
          <a:p>
            <a:pPr latinLnBrk="0"/>
            <a:endParaRPr lang="ja-JP" altLang="en-US" sz="1000">
              <a:latin typeface="Arial"/>
              <a:ea typeface="MS PGothic" pitchFamily="34" charset="-128"/>
              <a:cs typeface="Arial"/>
            </a:endParaRPr>
          </a:p>
        </p:txBody>
      </p:sp>
      <p:sp>
        <p:nvSpPr>
          <p:cNvPr id="9" name="Rectangle 29"/>
          <p:cNvSpPr>
            <a:spLocks noChangeArrowheads="1"/>
          </p:cNvSpPr>
          <p:nvPr/>
        </p:nvSpPr>
        <p:spPr bwMode="auto">
          <a:xfrm>
            <a:off x="5635243" y="257366"/>
            <a:ext cx="71438" cy="101600"/>
          </a:xfrm>
          <a:prstGeom prst="rect">
            <a:avLst/>
          </a:prstGeom>
          <a:solidFill>
            <a:srgbClr val="C0C0C0"/>
          </a:solidFill>
          <a:ln w="12700">
            <a:solidFill>
              <a:schemeClr val="tx1"/>
            </a:solidFill>
            <a:miter lim="800000"/>
            <a:headEnd/>
            <a:tailEnd/>
          </a:ln>
        </p:spPr>
        <p:txBody>
          <a:bodyPr wrap="none" anchor="ctr"/>
          <a:lstStyle/>
          <a:p>
            <a:pPr latinLnBrk="0"/>
            <a:endParaRPr lang="ja-JP" altLang="en-US" sz="1000">
              <a:latin typeface="Arial"/>
              <a:ea typeface="MS PGothic" pitchFamily="34" charset="-128"/>
              <a:cs typeface="Arial"/>
            </a:endParaRPr>
          </a:p>
        </p:txBody>
      </p:sp>
      <p:sp>
        <p:nvSpPr>
          <p:cNvPr id="10" name="Text Box 31"/>
          <p:cNvSpPr txBox="1">
            <a:spLocks noChangeArrowheads="1"/>
          </p:cNvSpPr>
          <p:nvPr/>
        </p:nvSpPr>
        <p:spPr bwMode="auto">
          <a:xfrm>
            <a:off x="5710238" y="719137"/>
            <a:ext cx="1417788" cy="246221"/>
          </a:xfrm>
          <a:prstGeom prst="rect">
            <a:avLst/>
          </a:prstGeom>
          <a:noFill/>
          <a:ln w="9525">
            <a:noFill/>
            <a:miter lim="800000"/>
            <a:headEnd/>
            <a:tailEnd/>
          </a:ln>
        </p:spPr>
        <p:txBody>
          <a:bodyPr wrap="none">
            <a:spAutoFit/>
          </a:bodyPr>
          <a:lstStyle/>
          <a:p>
            <a:pPr latinLnBrk="0"/>
            <a:r>
              <a:rPr lang="en-US" altLang="ja-JP" sz="1000" dirty="0">
                <a:latin typeface="Arial"/>
                <a:ea typeface="MS PGothic" pitchFamily="34" charset="-128"/>
                <a:cs typeface="Arial"/>
              </a:rPr>
              <a:t>DMSO; day5 progeny</a:t>
            </a:r>
          </a:p>
        </p:txBody>
      </p:sp>
      <p:sp>
        <p:nvSpPr>
          <p:cNvPr id="11" name="Text Box 28"/>
          <p:cNvSpPr txBox="1">
            <a:spLocks noChangeArrowheads="1"/>
          </p:cNvSpPr>
          <p:nvPr/>
        </p:nvSpPr>
        <p:spPr bwMode="auto">
          <a:xfrm>
            <a:off x="3886200" y="304800"/>
            <a:ext cx="277277" cy="246221"/>
          </a:xfrm>
          <a:prstGeom prst="rect">
            <a:avLst/>
          </a:prstGeom>
          <a:noFill/>
          <a:ln w="9525">
            <a:noFill/>
            <a:miter lim="800000"/>
            <a:headEnd/>
            <a:tailEnd/>
          </a:ln>
        </p:spPr>
        <p:txBody>
          <a:bodyPr wrap="none">
            <a:spAutoFit/>
          </a:bodyPr>
          <a:lstStyle/>
          <a:p>
            <a:pPr latinLnBrk="0"/>
            <a:r>
              <a:rPr lang="en-US" altLang="ja-JP" sz="1000" b="1" dirty="0">
                <a:latin typeface="Arial"/>
                <a:ea typeface="MS PGothic" pitchFamily="34" charset="-128"/>
                <a:cs typeface="Arial"/>
              </a:rPr>
              <a:t>B</a:t>
            </a:r>
          </a:p>
        </p:txBody>
      </p:sp>
      <p:pic>
        <p:nvPicPr>
          <p:cNvPr id="57" name="Picture 1"/>
          <p:cNvPicPr>
            <a:picLocks noChangeAspect="1" noChangeArrowheads="1"/>
          </p:cNvPicPr>
          <p:nvPr/>
        </p:nvPicPr>
        <p:blipFill>
          <a:blip r:embed="rId4" cstate="print"/>
          <a:srcRect l="12175" b="11665"/>
          <a:stretch>
            <a:fillRect/>
          </a:stretch>
        </p:blipFill>
        <p:spPr bwMode="auto">
          <a:xfrm>
            <a:off x="914400" y="4343400"/>
            <a:ext cx="2913867" cy="1724891"/>
          </a:xfrm>
          <a:prstGeom prst="rect">
            <a:avLst/>
          </a:prstGeom>
          <a:noFill/>
          <a:ln w="9525">
            <a:noFill/>
            <a:miter lim="800000"/>
            <a:headEnd/>
            <a:tailEnd/>
          </a:ln>
          <a:effectLst/>
        </p:spPr>
      </p:pic>
      <p:sp>
        <p:nvSpPr>
          <p:cNvPr id="58" name="Text Box 31"/>
          <p:cNvSpPr txBox="1">
            <a:spLocks noChangeArrowheads="1"/>
          </p:cNvSpPr>
          <p:nvPr/>
        </p:nvSpPr>
        <p:spPr bwMode="auto">
          <a:xfrm>
            <a:off x="3810000" y="5334000"/>
            <a:ext cx="569387" cy="246221"/>
          </a:xfrm>
          <a:prstGeom prst="rect">
            <a:avLst/>
          </a:prstGeom>
          <a:noFill/>
          <a:ln w="9525">
            <a:noFill/>
            <a:miter lim="800000"/>
            <a:headEnd/>
            <a:tailEnd/>
          </a:ln>
        </p:spPr>
        <p:txBody>
          <a:bodyPr wrap="none">
            <a:spAutoFit/>
          </a:bodyPr>
          <a:lstStyle/>
          <a:p>
            <a:pPr latinLnBrk="0"/>
            <a:r>
              <a:rPr lang="en-US" altLang="ja-JP" sz="1000">
                <a:latin typeface="Arial"/>
                <a:ea typeface="ＭＳ Ｐゴシック" pitchFamily="34" charset="-128"/>
                <a:cs typeface="Arial"/>
              </a:rPr>
              <a:t>BFU-E</a:t>
            </a:r>
          </a:p>
        </p:txBody>
      </p:sp>
      <p:sp>
        <p:nvSpPr>
          <p:cNvPr id="59" name="Text Box 32"/>
          <p:cNvSpPr txBox="1">
            <a:spLocks noChangeArrowheads="1"/>
          </p:cNvSpPr>
          <p:nvPr/>
        </p:nvSpPr>
        <p:spPr bwMode="auto">
          <a:xfrm>
            <a:off x="3810000" y="4991100"/>
            <a:ext cx="697627" cy="246221"/>
          </a:xfrm>
          <a:prstGeom prst="rect">
            <a:avLst/>
          </a:prstGeom>
          <a:noFill/>
          <a:ln w="9525">
            <a:noFill/>
            <a:miter lim="800000"/>
            <a:headEnd/>
            <a:tailEnd/>
          </a:ln>
        </p:spPr>
        <p:txBody>
          <a:bodyPr wrap="none">
            <a:spAutoFit/>
          </a:bodyPr>
          <a:lstStyle/>
          <a:p>
            <a:pPr latinLnBrk="0"/>
            <a:r>
              <a:rPr lang="en-US" altLang="ja-JP" sz="1000" dirty="0">
                <a:latin typeface="Arial"/>
                <a:ea typeface="ＭＳ Ｐゴシック" pitchFamily="34" charset="-128"/>
                <a:cs typeface="Arial"/>
              </a:rPr>
              <a:t>CFU-GM</a:t>
            </a:r>
          </a:p>
        </p:txBody>
      </p:sp>
      <p:sp>
        <p:nvSpPr>
          <p:cNvPr id="60" name="Text Box 31"/>
          <p:cNvSpPr txBox="1">
            <a:spLocks noChangeArrowheads="1"/>
          </p:cNvSpPr>
          <p:nvPr/>
        </p:nvSpPr>
        <p:spPr bwMode="auto">
          <a:xfrm>
            <a:off x="3810000" y="4686300"/>
            <a:ext cx="690363" cy="246221"/>
          </a:xfrm>
          <a:prstGeom prst="rect">
            <a:avLst/>
          </a:prstGeom>
          <a:noFill/>
          <a:ln w="9525">
            <a:noFill/>
            <a:miter lim="800000"/>
            <a:headEnd/>
            <a:tailEnd/>
          </a:ln>
        </p:spPr>
        <p:txBody>
          <a:bodyPr wrap="none">
            <a:spAutoFit/>
          </a:bodyPr>
          <a:lstStyle/>
          <a:p>
            <a:pPr latinLnBrk="0"/>
            <a:r>
              <a:rPr lang="en-US" altLang="ja-JP" sz="1000" dirty="0">
                <a:latin typeface="Arial"/>
                <a:ea typeface="ＭＳ Ｐゴシック" pitchFamily="34" charset="-128"/>
                <a:cs typeface="Arial"/>
              </a:rPr>
              <a:t>CFU-mix</a:t>
            </a:r>
          </a:p>
        </p:txBody>
      </p:sp>
      <p:sp>
        <p:nvSpPr>
          <p:cNvPr id="61" name="Text Box 33"/>
          <p:cNvSpPr txBox="1">
            <a:spLocks noChangeArrowheads="1"/>
          </p:cNvSpPr>
          <p:nvPr/>
        </p:nvSpPr>
        <p:spPr bwMode="auto">
          <a:xfrm rot="16200000">
            <a:off x="-476965" y="5125165"/>
            <a:ext cx="1809751" cy="246221"/>
          </a:xfrm>
          <a:prstGeom prst="rect">
            <a:avLst/>
          </a:prstGeom>
          <a:noFill/>
          <a:ln w="9525">
            <a:noFill/>
            <a:miter lim="800000"/>
            <a:headEnd/>
            <a:tailEnd/>
          </a:ln>
        </p:spPr>
        <p:txBody>
          <a:bodyPr wrap="square">
            <a:spAutoFit/>
          </a:bodyPr>
          <a:lstStyle/>
          <a:p>
            <a:pPr algn="ctr" latinLnBrk="0"/>
            <a:r>
              <a:rPr lang="en-US" altLang="ja-JP" sz="1000" dirty="0">
                <a:latin typeface="Arial"/>
                <a:ea typeface="ＭＳ Ｐゴシック" pitchFamily="34" charset="-128"/>
                <a:cs typeface="Arial"/>
              </a:rPr>
              <a:t>Colonies /1500 cells plated</a:t>
            </a:r>
          </a:p>
        </p:txBody>
      </p:sp>
      <p:sp>
        <p:nvSpPr>
          <p:cNvPr id="62" name="Text Box 37"/>
          <p:cNvSpPr txBox="1">
            <a:spLocks noChangeArrowheads="1"/>
          </p:cNvSpPr>
          <p:nvPr/>
        </p:nvSpPr>
        <p:spPr bwMode="auto">
          <a:xfrm>
            <a:off x="2105025" y="6086475"/>
            <a:ext cx="569387" cy="246221"/>
          </a:xfrm>
          <a:prstGeom prst="rect">
            <a:avLst/>
          </a:prstGeom>
          <a:noFill/>
          <a:ln w="9525">
            <a:noFill/>
            <a:miter lim="800000"/>
            <a:headEnd/>
            <a:tailEnd/>
          </a:ln>
        </p:spPr>
        <p:txBody>
          <a:bodyPr wrap="none">
            <a:spAutoFit/>
          </a:bodyPr>
          <a:lstStyle/>
          <a:p>
            <a:pPr latinLnBrk="0"/>
            <a:r>
              <a:rPr lang="en-US" altLang="ja-JP" sz="1000" dirty="0">
                <a:latin typeface="Arial"/>
                <a:ea typeface="ＭＳ Ｐゴシック" pitchFamily="34" charset="-128"/>
                <a:cs typeface="Arial"/>
              </a:rPr>
              <a:t>DMSO</a:t>
            </a:r>
          </a:p>
        </p:txBody>
      </p:sp>
      <p:sp>
        <p:nvSpPr>
          <p:cNvPr id="63" name="Text Box 38"/>
          <p:cNvSpPr txBox="1">
            <a:spLocks noChangeArrowheads="1"/>
          </p:cNvSpPr>
          <p:nvPr/>
        </p:nvSpPr>
        <p:spPr bwMode="auto">
          <a:xfrm>
            <a:off x="3048000" y="6096000"/>
            <a:ext cx="441146" cy="246221"/>
          </a:xfrm>
          <a:prstGeom prst="rect">
            <a:avLst/>
          </a:prstGeom>
          <a:noFill/>
          <a:ln w="9525">
            <a:noFill/>
            <a:miter lim="800000"/>
            <a:headEnd/>
            <a:tailEnd/>
          </a:ln>
        </p:spPr>
        <p:txBody>
          <a:bodyPr wrap="none">
            <a:spAutoFit/>
          </a:bodyPr>
          <a:lstStyle/>
          <a:p>
            <a:pPr latinLnBrk="0"/>
            <a:r>
              <a:rPr lang="en-US" altLang="ja-JP" sz="1000" dirty="0">
                <a:latin typeface="Arial"/>
                <a:ea typeface="ＭＳ Ｐゴシック" pitchFamily="34" charset="-128"/>
                <a:cs typeface="Arial"/>
              </a:rPr>
              <a:t>TSA</a:t>
            </a:r>
          </a:p>
        </p:txBody>
      </p:sp>
      <p:sp>
        <p:nvSpPr>
          <p:cNvPr id="64" name="Text Box 37"/>
          <p:cNvSpPr txBox="1">
            <a:spLocks noChangeArrowheads="1"/>
          </p:cNvSpPr>
          <p:nvPr/>
        </p:nvSpPr>
        <p:spPr bwMode="auto">
          <a:xfrm>
            <a:off x="914400" y="6096000"/>
            <a:ext cx="950851" cy="246221"/>
          </a:xfrm>
          <a:prstGeom prst="rect">
            <a:avLst/>
          </a:prstGeom>
          <a:noFill/>
          <a:ln w="9525">
            <a:noFill/>
            <a:miter lim="800000"/>
            <a:headEnd/>
            <a:tailEnd/>
          </a:ln>
        </p:spPr>
        <p:txBody>
          <a:bodyPr wrap="none">
            <a:spAutoFit/>
          </a:bodyPr>
          <a:lstStyle/>
          <a:p>
            <a:pPr latinLnBrk="0"/>
            <a:r>
              <a:rPr lang="en-US" altLang="ja-JP" sz="1000" dirty="0">
                <a:latin typeface="Arial"/>
                <a:ea typeface="ＭＳ Ｐゴシック" pitchFamily="34" charset="-128"/>
                <a:cs typeface="Arial"/>
              </a:rPr>
              <a:t>Fresh CD34+</a:t>
            </a:r>
          </a:p>
        </p:txBody>
      </p:sp>
      <p:sp>
        <p:nvSpPr>
          <p:cNvPr id="65" name="Text Box 111"/>
          <p:cNvSpPr txBox="1">
            <a:spLocks noChangeArrowheads="1"/>
          </p:cNvSpPr>
          <p:nvPr/>
        </p:nvSpPr>
        <p:spPr bwMode="auto">
          <a:xfrm>
            <a:off x="718163" y="5867400"/>
            <a:ext cx="255198" cy="246221"/>
          </a:xfrm>
          <a:prstGeom prst="rect">
            <a:avLst/>
          </a:prstGeom>
          <a:noFill/>
          <a:ln w="9525">
            <a:noFill/>
            <a:miter lim="800000"/>
            <a:headEnd/>
            <a:tailEnd/>
          </a:ln>
        </p:spPr>
        <p:txBody>
          <a:bodyPr wrap="square">
            <a:spAutoFit/>
          </a:bodyPr>
          <a:lstStyle/>
          <a:p>
            <a:pPr latinLnBrk="0"/>
            <a:r>
              <a:rPr lang="en-US" altLang="ja-JP" sz="1000" dirty="0">
                <a:latin typeface="Arial"/>
                <a:ea typeface="ＭＳ Ｐゴシック" pitchFamily="34" charset="-128"/>
                <a:cs typeface="Arial"/>
              </a:rPr>
              <a:t>0</a:t>
            </a:r>
          </a:p>
        </p:txBody>
      </p:sp>
      <p:sp>
        <p:nvSpPr>
          <p:cNvPr id="66" name="Text Box 112"/>
          <p:cNvSpPr txBox="1">
            <a:spLocks noChangeArrowheads="1"/>
          </p:cNvSpPr>
          <p:nvPr/>
        </p:nvSpPr>
        <p:spPr bwMode="auto">
          <a:xfrm>
            <a:off x="641963" y="5486400"/>
            <a:ext cx="325730" cy="246221"/>
          </a:xfrm>
          <a:prstGeom prst="rect">
            <a:avLst/>
          </a:prstGeom>
          <a:noFill/>
          <a:ln w="9525">
            <a:noFill/>
            <a:miter lim="800000"/>
            <a:headEnd/>
            <a:tailEnd/>
          </a:ln>
        </p:spPr>
        <p:txBody>
          <a:bodyPr wrap="none">
            <a:spAutoFit/>
          </a:bodyPr>
          <a:lstStyle/>
          <a:p>
            <a:pPr latinLnBrk="0"/>
            <a:r>
              <a:rPr lang="en-US" altLang="ja-JP" sz="1000" dirty="0">
                <a:latin typeface="Arial"/>
                <a:ea typeface="ＭＳ Ｐゴシック" pitchFamily="34" charset="-128"/>
                <a:cs typeface="Arial"/>
              </a:rPr>
              <a:t>25</a:t>
            </a:r>
          </a:p>
        </p:txBody>
      </p:sp>
      <p:sp>
        <p:nvSpPr>
          <p:cNvPr id="67" name="Text Box 113"/>
          <p:cNvSpPr txBox="1">
            <a:spLocks noChangeArrowheads="1"/>
          </p:cNvSpPr>
          <p:nvPr/>
        </p:nvSpPr>
        <p:spPr bwMode="auto">
          <a:xfrm>
            <a:off x="641963" y="5105400"/>
            <a:ext cx="325730" cy="246221"/>
          </a:xfrm>
          <a:prstGeom prst="rect">
            <a:avLst/>
          </a:prstGeom>
          <a:noFill/>
          <a:ln w="9525">
            <a:noFill/>
            <a:miter lim="800000"/>
            <a:headEnd/>
            <a:tailEnd/>
          </a:ln>
        </p:spPr>
        <p:txBody>
          <a:bodyPr wrap="none">
            <a:spAutoFit/>
          </a:bodyPr>
          <a:lstStyle/>
          <a:p>
            <a:pPr latinLnBrk="0"/>
            <a:r>
              <a:rPr lang="en-US" altLang="ja-JP" sz="1000" dirty="0">
                <a:latin typeface="Arial"/>
                <a:ea typeface="ＭＳ Ｐゴシック" pitchFamily="34" charset="-128"/>
                <a:cs typeface="Arial"/>
              </a:rPr>
              <a:t>50</a:t>
            </a:r>
          </a:p>
        </p:txBody>
      </p:sp>
      <p:sp>
        <p:nvSpPr>
          <p:cNvPr id="68" name="Text Box 114"/>
          <p:cNvSpPr txBox="1">
            <a:spLocks noChangeArrowheads="1"/>
          </p:cNvSpPr>
          <p:nvPr/>
        </p:nvSpPr>
        <p:spPr bwMode="auto">
          <a:xfrm>
            <a:off x="641963" y="4724400"/>
            <a:ext cx="325730" cy="246221"/>
          </a:xfrm>
          <a:prstGeom prst="rect">
            <a:avLst/>
          </a:prstGeom>
          <a:noFill/>
          <a:ln w="9525">
            <a:noFill/>
            <a:miter lim="800000"/>
            <a:headEnd/>
            <a:tailEnd/>
          </a:ln>
        </p:spPr>
        <p:txBody>
          <a:bodyPr wrap="none">
            <a:spAutoFit/>
          </a:bodyPr>
          <a:lstStyle/>
          <a:p>
            <a:pPr latinLnBrk="0"/>
            <a:r>
              <a:rPr lang="en-US" altLang="ja-JP" sz="1000" dirty="0">
                <a:latin typeface="Arial"/>
                <a:ea typeface="ＭＳ Ｐゴシック" pitchFamily="34" charset="-128"/>
                <a:cs typeface="Arial"/>
              </a:rPr>
              <a:t>75</a:t>
            </a:r>
          </a:p>
        </p:txBody>
      </p:sp>
      <p:sp>
        <p:nvSpPr>
          <p:cNvPr id="69" name="Text Box 115"/>
          <p:cNvSpPr txBox="1">
            <a:spLocks noChangeArrowheads="1"/>
          </p:cNvSpPr>
          <p:nvPr/>
        </p:nvSpPr>
        <p:spPr bwMode="auto">
          <a:xfrm>
            <a:off x="594338" y="4371975"/>
            <a:ext cx="398629" cy="246221"/>
          </a:xfrm>
          <a:prstGeom prst="rect">
            <a:avLst/>
          </a:prstGeom>
          <a:noFill/>
          <a:ln w="9525">
            <a:noFill/>
            <a:miter lim="800000"/>
            <a:headEnd/>
            <a:tailEnd/>
          </a:ln>
        </p:spPr>
        <p:txBody>
          <a:bodyPr wrap="none">
            <a:spAutoFit/>
          </a:bodyPr>
          <a:lstStyle/>
          <a:p>
            <a:pPr latinLnBrk="0"/>
            <a:r>
              <a:rPr lang="en-US" altLang="ja-JP" sz="1000" dirty="0">
                <a:latin typeface="Arial"/>
                <a:ea typeface="ＭＳ Ｐゴシック" pitchFamily="34" charset="-128"/>
                <a:cs typeface="Arial"/>
              </a:rPr>
              <a:t>100</a:t>
            </a:r>
          </a:p>
        </p:txBody>
      </p:sp>
      <p:sp>
        <p:nvSpPr>
          <p:cNvPr id="70" name="Text Box 116"/>
          <p:cNvSpPr txBox="1">
            <a:spLocks noChangeArrowheads="1"/>
          </p:cNvSpPr>
          <p:nvPr/>
        </p:nvSpPr>
        <p:spPr bwMode="auto">
          <a:xfrm>
            <a:off x="653183" y="4114800"/>
            <a:ext cx="384102" cy="246221"/>
          </a:xfrm>
          <a:prstGeom prst="rect">
            <a:avLst/>
          </a:prstGeom>
          <a:noFill/>
          <a:ln w="9525">
            <a:noFill/>
            <a:miter lim="800000"/>
            <a:headEnd/>
            <a:tailEnd/>
          </a:ln>
        </p:spPr>
        <p:txBody>
          <a:bodyPr wrap="none">
            <a:spAutoFit/>
          </a:bodyPr>
          <a:lstStyle/>
          <a:p>
            <a:pPr latinLnBrk="0"/>
            <a:r>
              <a:rPr lang="en-US" altLang="ja-JP" sz="1000" dirty="0">
                <a:latin typeface="Arial"/>
                <a:ea typeface="ＭＳ Ｐゴシック" pitchFamily="34" charset="-128"/>
                <a:cs typeface="Arial"/>
              </a:rPr>
              <a:t>(%)</a:t>
            </a:r>
          </a:p>
        </p:txBody>
      </p:sp>
      <p:sp>
        <p:nvSpPr>
          <p:cNvPr id="71" name="Rectangle 29"/>
          <p:cNvSpPr>
            <a:spLocks noChangeArrowheads="1"/>
          </p:cNvSpPr>
          <p:nvPr/>
        </p:nvSpPr>
        <p:spPr bwMode="auto">
          <a:xfrm>
            <a:off x="3657600" y="5029200"/>
            <a:ext cx="135236" cy="177800"/>
          </a:xfrm>
          <a:prstGeom prst="rect">
            <a:avLst/>
          </a:prstGeom>
          <a:noFill/>
          <a:ln w="12700">
            <a:solidFill>
              <a:schemeClr val="tx1"/>
            </a:solidFill>
            <a:miter lim="800000"/>
            <a:headEnd/>
            <a:tailEnd/>
          </a:ln>
        </p:spPr>
        <p:txBody>
          <a:bodyPr wrap="none" anchor="ctr"/>
          <a:lstStyle/>
          <a:p>
            <a:pPr latinLnBrk="0"/>
            <a:endParaRPr lang="ja-JP" altLang="en-US" sz="1000">
              <a:latin typeface="Arial"/>
              <a:ea typeface="MS PGothic" pitchFamily="34" charset="-128"/>
              <a:cs typeface="Arial"/>
            </a:endParaRPr>
          </a:p>
        </p:txBody>
      </p:sp>
      <p:sp>
        <p:nvSpPr>
          <p:cNvPr id="72" name="Rectangle 29"/>
          <p:cNvSpPr>
            <a:spLocks noChangeArrowheads="1"/>
          </p:cNvSpPr>
          <p:nvPr/>
        </p:nvSpPr>
        <p:spPr bwMode="auto">
          <a:xfrm>
            <a:off x="3657600" y="4724400"/>
            <a:ext cx="135238" cy="177800"/>
          </a:xfrm>
          <a:prstGeom prst="rect">
            <a:avLst/>
          </a:prstGeom>
          <a:solidFill>
            <a:srgbClr val="C0C0C0"/>
          </a:solidFill>
          <a:ln w="12700">
            <a:solidFill>
              <a:schemeClr val="tx1"/>
            </a:solidFill>
            <a:miter lim="800000"/>
            <a:headEnd/>
            <a:tailEnd/>
          </a:ln>
        </p:spPr>
        <p:txBody>
          <a:bodyPr wrap="none" anchor="ctr"/>
          <a:lstStyle/>
          <a:p>
            <a:pPr latinLnBrk="0"/>
            <a:endParaRPr lang="ja-JP" altLang="en-US" sz="1000">
              <a:latin typeface="Arial"/>
              <a:ea typeface="MS PGothic" pitchFamily="34" charset="-128"/>
              <a:cs typeface="Arial"/>
            </a:endParaRPr>
          </a:p>
        </p:txBody>
      </p:sp>
      <p:sp>
        <p:nvSpPr>
          <p:cNvPr id="73" name="Rectangle 29"/>
          <p:cNvSpPr>
            <a:spLocks noChangeArrowheads="1"/>
          </p:cNvSpPr>
          <p:nvPr/>
        </p:nvSpPr>
        <p:spPr bwMode="auto">
          <a:xfrm>
            <a:off x="3659190" y="5326089"/>
            <a:ext cx="135236" cy="177800"/>
          </a:xfrm>
          <a:prstGeom prst="rect">
            <a:avLst/>
          </a:prstGeom>
          <a:solidFill>
            <a:schemeClr val="tx1"/>
          </a:solidFill>
          <a:ln w="12700">
            <a:solidFill>
              <a:schemeClr val="tx1"/>
            </a:solidFill>
            <a:miter lim="800000"/>
            <a:headEnd/>
            <a:tailEnd/>
          </a:ln>
        </p:spPr>
        <p:txBody>
          <a:bodyPr wrap="none" anchor="ctr"/>
          <a:lstStyle/>
          <a:p>
            <a:pPr latinLnBrk="0"/>
            <a:endParaRPr lang="ja-JP" altLang="en-US" sz="1000">
              <a:latin typeface="Arial"/>
              <a:ea typeface="MS PGothic" pitchFamily="34" charset="-128"/>
              <a:cs typeface="Arial"/>
            </a:endParaRPr>
          </a:p>
        </p:txBody>
      </p:sp>
      <p:sp>
        <p:nvSpPr>
          <p:cNvPr id="74" name="Text Box 28"/>
          <p:cNvSpPr txBox="1">
            <a:spLocks noChangeArrowheads="1"/>
          </p:cNvSpPr>
          <p:nvPr/>
        </p:nvSpPr>
        <p:spPr bwMode="auto">
          <a:xfrm>
            <a:off x="471652" y="3810000"/>
            <a:ext cx="277277" cy="246221"/>
          </a:xfrm>
          <a:prstGeom prst="rect">
            <a:avLst/>
          </a:prstGeom>
          <a:noFill/>
          <a:ln w="9525">
            <a:noFill/>
            <a:miter lim="800000"/>
            <a:headEnd/>
            <a:tailEnd/>
          </a:ln>
        </p:spPr>
        <p:txBody>
          <a:bodyPr wrap="none">
            <a:spAutoFit/>
          </a:bodyPr>
          <a:lstStyle/>
          <a:p>
            <a:pPr latinLnBrk="0"/>
            <a:r>
              <a:rPr lang="en-US" altLang="ja-JP" sz="1000" b="1" dirty="0">
                <a:latin typeface="Arial"/>
                <a:ea typeface="MS PGothic" pitchFamily="34" charset="-128"/>
                <a:cs typeface="Arial"/>
              </a:rPr>
              <a:t>C</a:t>
            </a:r>
          </a:p>
        </p:txBody>
      </p:sp>
      <p:sp>
        <p:nvSpPr>
          <p:cNvPr id="76" name="Text Box 53"/>
          <p:cNvSpPr txBox="1">
            <a:spLocks noChangeArrowheads="1"/>
          </p:cNvSpPr>
          <p:nvPr/>
        </p:nvSpPr>
        <p:spPr bwMode="auto">
          <a:xfrm>
            <a:off x="805439" y="346776"/>
            <a:ext cx="302912" cy="276999"/>
          </a:xfrm>
          <a:prstGeom prst="rect">
            <a:avLst/>
          </a:prstGeom>
          <a:noFill/>
          <a:ln w="9525">
            <a:noFill/>
            <a:miter lim="800000"/>
            <a:headEnd/>
            <a:tailEnd/>
          </a:ln>
        </p:spPr>
        <p:txBody>
          <a:bodyPr wrap="none">
            <a:spAutoFit/>
          </a:bodyPr>
          <a:lstStyle/>
          <a:p>
            <a:pPr latinLnBrk="0"/>
            <a:r>
              <a:rPr lang="en-US" altLang="ja-JP" sz="1200" b="1" dirty="0">
                <a:latin typeface="Arial"/>
                <a:ea typeface="MS PGothic" pitchFamily="34" charset="-128"/>
                <a:cs typeface="Arial"/>
              </a:rPr>
              <a:t>A</a:t>
            </a:r>
          </a:p>
        </p:txBody>
      </p:sp>
      <p:pic>
        <p:nvPicPr>
          <p:cNvPr id="77" name="Picture 3"/>
          <p:cNvPicPr>
            <a:picLocks noChangeAspect="1" noChangeArrowheads="1"/>
          </p:cNvPicPr>
          <p:nvPr/>
        </p:nvPicPr>
        <p:blipFill>
          <a:blip r:embed="rId5" cstate="print"/>
          <a:srcRect/>
          <a:stretch>
            <a:fillRect/>
          </a:stretch>
        </p:blipFill>
        <p:spPr bwMode="auto">
          <a:xfrm>
            <a:off x="6727634" y="3810000"/>
            <a:ext cx="1182796" cy="1123950"/>
          </a:xfrm>
          <a:prstGeom prst="rect">
            <a:avLst/>
          </a:prstGeom>
          <a:noFill/>
          <a:ln w="9525">
            <a:noFill/>
            <a:miter lim="800000"/>
            <a:headEnd/>
            <a:tailEnd/>
          </a:ln>
          <a:effectLst/>
        </p:spPr>
      </p:pic>
      <p:pic>
        <p:nvPicPr>
          <p:cNvPr id="78" name="Picture 4"/>
          <p:cNvPicPr>
            <a:picLocks noChangeAspect="1" noChangeArrowheads="1"/>
          </p:cNvPicPr>
          <p:nvPr/>
        </p:nvPicPr>
        <p:blipFill>
          <a:blip r:embed="rId6" cstate="print"/>
          <a:srcRect/>
          <a:stretch>
            <a:fillRect/>
          </a:stretch>
        </p:blipFill>
        <p:spPr bwMode="auto">
          <a:xfrm>
            <a:off x="5638800" y="5105400"/>
            <a:ext cx="1182796" cy="1123950"/>
          </a:xfrm>
          <a:prstGeom prst="rect">
            <a:avLst/>
          </a:prstGeom>
          <a:noFill/>
          <a:ln w="9525">
            <a:noFill/>
            <a:miter lim="800000"/>
            <a:headEnd/>
            <a:tailEnd/>
          </a:ln>
          <a:effectLst/>
        </p:spPr>
      </p:pic>
      <p:pic>
        <p:nvPicPr>
          <p:cNvPr id="79" name="Picture 5"/>
          <p:cNvPicPr>
            <a:picLocks noChangeAspect="1" noChangeArrowheads="1"/>
          </p:cNvPicPr>
          <p:nvPr/>
        </p:nvPicPr>
        <p:blipFill>
          <a:blip r:embed="rId7" cstate="print"/>
          <a:srcRect/>
          <a:stretch>
            <a:fillRect/>
          </a:stretch>
        </p:blipFill>
        <p:spPr bwMode="auto">
          <a:xfrm>
            <a:off x="4502681" y="3810000"/>
            <a:ext cx="1182796" cy="1123950"/>
          </a:xfrm>
          <a:prstGeom prst="rect">
            <a:avLst/>
          </a:prstGeom>
          <a:noFill/>
          <a:ln w="9525">
            <a:noFill/>
            <a:miter lim="800000"/>
            <a:headEnd/>
            <a:tailEnd/>
          </a:ln>
          <a:effectLst/>
        </p:spPr>
      </p:pic>
      <p:pic>
        <p:nvPicPr>
          <p:cNvPr id="80" name="Picture 6"/>
          <p:cNvPicPr>
            <a:picLocks noChangeAspect="1" noChangeArrowheads="1"/>
          </p:cNvPicPr>
          <p:nvPr/>
        </p:nvPicPr>
        <p:blipFill>
          <a:blip r:embed="rId8" cstate="print"/>
          <a:srcRect/>
          <a:stretch>
            <a:fillRect/>
          </a:stretch>
        </p:blipFill>
        <p:spPr bwMode="auto">
          <a:xfrm>
            <a:off x="5638800" y="3810000"/>
            <a:ext cx="1182796" cy="1123950"/>
          </a:xfrm>
          <a:prstGeom prst="rect">
            <a:avLst/>
          </a:prstGeom>
          <a:noFill/>
          <a:ln w="9525">
            <a:noFill/>
            <a:miter lim="800000"/>
            <a:headEnd/>
            <a:tailEnd/>
          </a:ln>
          <a:effectLst/>
        </p:spPr>
      </p:pic>
      <p:pic>
        <p:nvPicPr>
          <p:cNvPr id="81" name="Picture 7"/>
          <p:cNvPicPr>
            <a:picLocks noChangeAspect="1" noChangeArrowheads="1"/>
          </p:cNvPicPr>
          <p:nvPr/>
        </p:nvPicPr>
        <p:blipFill>
          <a:blip r:embed="rId9" cstate="print"/>
          <a:srcRect/>
          <a:stretch>
            <a:fillRect/>
          </a:stretch>
        </p:blipFill>
        <p:spPr bwMode="auto">
          <a:xfrm>
            <a:off x="7866498" y="3810000"/>
            <a:ext cx="1182796" cy="1123950"/>
          </a:xfrm>
          <a:prstGeom prst="rect">
            <a:avLst/>
          </a:prstGeom>
          <a:noFill/>
          <a:ln w="9525">
            <a:noFill/>
            <a:miter lim="800000"/>
            <a:headEnd/>
            <a:tailEnd/>
          </a:ln>
          <a:effectLst/>
        </p:spPr>
      </p:pic>
      <p:pic>
        <p:nvPicPr>
          <p:cNvPr id="82" name="Picture 8"/>
          <p:cNvPicPr>
            <a:picLocks noChangeAspect="1" noChangeArrowheads="1"/>
          </p:cNvPicPr>
          <p:nvPr/>
        </p:nvPicPr>
        <p:blipFill>
          <a:blip r:embed="rId10" cstate="print"/>
          <a:srcRect/>
          <a:stretch>
            <a:fillRect/>
          </a:stretch>
        </p:blipFill>
        <p:spPr bwMode="auto">
          <a:xfrm>
            <a:off x="4578881" y="5181600"/>
            <a:ext cx="1119713" cy="1064006"/>
          </a:xfrm>
          <a:prstGeom prst="rect">
            <a:avLst/>
          </a:prstGeom>
          <a:noFill/>
          <a:ln w="9525">
            <a:noFill/>
            <a:miter lim="800000"/>
            <a:headEnd/>
            <a:tailEnd/>
          </a:ln>
          <a:effectLst/>
        </p:spPr>
      </p:pic>
      <p:pic>
        <p:nvPicPr>
          <p:cNvPr id="83" name="Picture 9"/>
          <p:cNvPicPr>
            <a:picLocks noChangeAspect="1" noChangeArrowheads="1"/>
          </p:cNvPicPr>
          <p:nvPr/>
        </p:nvPicPr>
        <p:blipFill>
          <a:blip r:embed="rId11" cstate="print"/>
          <a:srcRect/>
          <a:stretch>
            <a:fillRect/>
          </a:stretch>
        </p:blipFill>
        <p:spPr bwMode="auto">
          <a:xfrm>
            <a:off x="6719362" y="5124450"/>
            <a:ext cx="1182796" cy="1123950"/>
          </a:xfrm>
          <a:prstGeom prst="rect">
            <a:avLst/>
          </a:prstGeom>
          <a:noFill/>
          <a:ln w="9525">
            <a:noFill/>
            <a:miter lim="800000"/>
            <a:headEnd/>
            <a:tailEnd/>
          </a:ln>
          <a:effectLst/>
        </p:spPr>
      </p:pic>
      <p:pic>
        <p:nvPicPr>
          <p:cNvPr id="84" name="Picture 10"/>
          <p:cNvPicPr>
            <a:picLocks noChangeAspect="1" noChangeArrowheads="1"/>
          </p:cNvPicPr>
          <p:nvPr/>
        </p:nvPicPr>
        <p:blipFill>
          <a:blip r:embed="rId12" cstate="print"/>
          <a:srcRect/>
          <a:stretch>
            <a:fillRect/>
          </a:stretch>
        </p:blipFill>
        <p:spPr bwMode="auto">
          <a:xfrm>
            <a:off x="7822566" y="5105400"/>
            <a:ext cx="1182796" cy="1123950"/>
          </a:xfrm>
          <a:prstGeom prst="rect">
            <a:avLst/>
          </a:prstGeom>
          <a:noFill/>
          <a:ln w="9525">
            <a:noFill/>
            <a:miter lim="800000"/>
            <a:headEnd/>
            <a:tailEnd/>
          </a:ln>
          <a:effectLst/>
        </p:spPr>
      </p:pic>
      <p:sp>
        <p:nvSpPr>
          <p:cNvPr id="85" name="Line 29"/>
          <p:cNvSpPr>
            <a:spLocks noChangeShapeType="1"/>
          </p:cNvSpPr>
          <p:nvPr/>
        </p:nvSpPr>
        <p:spPr bwMode="auto">
          <a:xfrm>
            <a:off x="4641617" y="4810411"/>
            <a:ext cx="609600" cy="0"/>
          </a:xfrm>
          <a:prstGeom prst="line">
            <a:avLst/>
          </a:prstGeom>
          <a:noFill/>
          <a:ln w="9525">
            <a:solidFill>
              <a:schemeClr val="tx1"/>
            </a:solidFill>
            <a:round/>
            <a:headEnd/>
            <a:tailEnd type="triangle" w="med" len="med"/>
          </a:ln>
        </p:spPr>
        <p:txBody>
          <a:bodyPr/>
          <a:lstStyle/>
          <a:p>
            <a:endParaRPr lang="en-US" sz="1000">
              <a:latin typeface="Arial"/>
              <a:cs typeface="Arial"/>
            </a:endParaRPr>
          </a:p>
        </p:txBody>
      </p:sp>
      <p:sp>
        <p:nvSpPr>
          <p:cNvPr id="86" name="Text Box 30"/>
          <p:cNvSpPr txBox="1">
            <a:spLocks noChangeArrowheads="1"/>
          </p:cNvSpPr>
          <p:nvPr/>
        </p:nvSpPr>
        <p:spPr bwMode="auto">
          <a:xfrm>
            <a:off x="4667017" y="4791361"/>
            <a:ext cx="583851" cy="246221"/>
          </a:xfrm>
          <a:prstGeom prst="rect">
            <a:avLst/>
          </a:prstGeom>
          <a:noFill/>
          <a:ln w="9525">
            <a:noFill/>
            <a:miter lim="800000"/>
            <a:headEnd/>
            <a:tailEnd/>
          </a:ln>
        </p:spPr>
        <p:txBody>
          <a:bodyPr wrap="none">
            <a:spAutoFit/>
          </a:bodyPr>
          <a:lstStyle/>
          <a:p>
            <a:r>
              <a:rPr lang="en-US" altLang="ko-KR" sz="1000" dirty="0">
                <a:latin typeface="Arial"/>
                <a:cs typeface="Arial"/>
              </a:rPr>
              <a:t>hCD45</a:t>
            </a:r>
          </a:p>
        </p:txBody>
      </p:sp>
      <p:sp>
        <p:nvSpPr>
          <p:cNvPr id="87" name="Line 31"/>
          <p:cNvSpPr>
            <a:spLocks noChangeShapeType="1"/>
          </p:cNvSpPr>
          <p:nvPr/>
        </p:nvSpPr>
        <p:spPr bwMode="auto">
          <a:xfrm flipV="1">
            <a:off x="4666098" y="4201672"/>
            <a:ext cx="0" cy="609600"/>
          </a:xfrm>
          <a:prstGeom prst="line">
            <a:avLst/>
          </a:prstGeom>
          <a:noFill/>
          <a:ln w="9525">
            <a:solidFill>
              <a:schemeClr val="tx1"/>
            </a:solidFill>
            <a:round/>
            <a:headEnd/>
            <a:tailEnd type="triangle" w="med" len="med"/>
          </a:ln>
        </p:spPr>
        <p:txBody>
          <a:bodyPr/>
          <a:lstStyle/>
          <a:p>
            <a:endParaRPr lang="en-US" sz="1000">
              <a:latin typeface="Arial"/>
              <a:cs typeface="Arial"/>
            </a:endParaRPr>
          </a:p>
        </p:txBody>
      </p:sp>
      <p:sp>
        <p:nvSpPr>
          <p:cNvPr id="88" name="Text Box 32"/>
          <p:cNvSpPr txBox="1">
            <a:spLocks noChangeArrowheads="1"/>
          </p:cNvSpPr>
          <p:nvPr/>
        </p:nvSpPr>
        <p:spPr bwMode="auto">
          <a:xfrm rot="16200000">
            <a:off x="4322784" y="4385962"/>
            <a:ext cx="518091" cy="246221"/>
          </a:xfrm>
          <a:prstGeom prst="rect">
            <a:avLst/>
          </a:prstGeom>
          <a:noFill/>
          <a:ln w="9525">
            <a:noFill/>
            <a:miter lim="800000"/>
            <a:headEnd/>
            <a:tailEnd/>
          </a:ln>
        </p:spPr>
        <p:txBody>
          <a:bodyPr wrap="none">
            <a:spAutoFit/>
          </a:bodyPr>
          <a:lstStyle/>
          <a:p>
            <a:r>
              <a:rPr lang="en-US" altLang="ko-KR" sz="1000" dirty="0">
                <a:latin typeface="Arial"/>
                <a:cs typeface="Arial"/>
              </a:rPr>
              <a:t>CD34</a:t>
            </a:r>
          </a:p>
        </p:txBody>
      </p:sp>
      <p:sp>
        <p:nvSpPr>
          <p:cNvPr id="89" name="Line 29"/>
          <p:cNvSpPr>
            <a:spLocks noChangeShapeType="1"/>
          </p:cNvSpPr>
          <p:nvPr/>
        </p:nvSpPr>
        <p:spPr bwMode="auto">
          <a:xfrm>
            <a:off x="5689600" y="4819650"/>
            <a:ext cx="609600" cy="0"/>
          </a:xfrm>
          <a:prstGeom prst="line">
            <a:avLst/>
          </a:prstGeom>
          <a:noFill/>
          <a:ln w="9525">
            <a:solidFill>
              <a:schemeClr val="tx1"/>
            </a:solidFill>
            <a:round/>
            <a:headEnd/>
            <a:tailEnd type="triangle" w="med" len="med"/>
          </a:ln>
        </p:spPr>
        <p:txBody>
          <a:bodyPr/>
          <a:lstStyle/>
          <a:p>
            <a:endParaRPr lang="en-US" sz="1000">
              <a:latin typeface="Arial"/>
              <a:cs typeface="Arial"/>
            </a:endParaRPr>
          </a:p>
        </p:txBody>
      </p:sp>
      <p:sp>
        <p:nvSpPr>
          <p:cNvPr id="90" name="Text Box 30"/>
          <p:cNvSpPr txBox="1">
            <a:spLocks noChangeArrowheads="1"/>
          </p:cNvSpPr>
          <p:nvPr/>
        </p:nvSpPr>
        <p:spPr bwMode="auto">
          <a:xfrm>
            <a:off x="5715000" y="4800600"/>
            <a:ext cx="583851" cy="246221"/>
          </a:xfrm>
          <a:prstGeom prst="rect">
            <a:avLst/>
          </a:prstGeom>
          <a:noFill/>
          <a:ln w="9525">
            <a:noFill/>
            <a:miter lim="800000"/>
            <a:headEnd/>
            <a:tailEnd/>
          </a:ln>
        </p:spPr>
        <p:txBody>
          <a:bodyPr wrap="none">
            <a:spAutoFit/>
          </a:bodyPr>
          <a:lstStyle/>
          <a:p>
            <a:r>
              <a:rPr lang="en-US" altLang="ko-KR" sz="1000" dirty="0">
                <a:latin typeface="Arial"/>
                <a:cs typeface="Arial"/>
              </a:rPr>
              <a:t>hCD45</a:t>
            </a:r>
          </a:p>
        </p:txBody>
      </p:sp>
      <p:sp>
        <p:nvSpPr>
          <p:cNvPr id="91" name="Line 31"/>
          <p:cNvSpPr>
            <a:spLocks noChangeShapeType="1"/>
          </p:cNvSpPr>
          <p:nvPr/>
        </p:nvSpPr>
        <p:spPr bwMode="auto">
          <a:xfrm flipV="1">
            <a:off x="5699125" y="4214812"/>
            <a:ext cx="0" cy="609600"/>
          </a:xfrm>
          <a:prstGeom prst="line">
            <a:avLst/>
          </a:prstGeom>
          <a:noFill/>
          <a:ln w="9525">
            <a:solidFill>
              <a:schemeClr val="tx1"/>
            </a:solidFill>
            <a:round/>
            <a:headEnd/>
            <a:tailEnd type="triangle" w="med" len="med"/>
          </a:ln>
        </p:spPr>
        <p:txBody>
          <a:bodyPr/>
          <a:lstStyle/>
          <a:p>
            <a:endParaRPr lang="en-US" sz="1000">
              <a:latin typeface="Arial"/>
              <a:cs typeface="Arial"/>
            </a:endParaRPr>
          </a:p>
        </p:txBody>
      </p:sp>
      <p:sp>
        <p:nvSpPr>
          <p:cNvPr id="92" name="Text Box 32"/>
          <p:cNvSpPr txBox="1">
            <a:spLocks noChangeArrowheads="1"/>
          </p:cNvSpPr>
          <p:nvPr/>
        </p:nvSpPr>
        <p:spPr bwMode="auto">
          <a:xfrm rot="16200000">
            <a:off x="5409207" y="4395201"/>
            <a:ext cx="441209" cy="246221"/>
          </a:xfrm>
          <a:prstGeom prst="rect">
            <a:avLst/>
          </a:prstGeom>
          <a:noFill/>
          <a:ln w="9525">
            <a:noFill/>
            <a:miter lim="800000"/>
            <a:headEnd/>
            <a:tailEnd/>
          </a:ln>
        </p:spPr>
        <p:txBody>
          <a:bodyPr wrap="none">
            <a:spAutoFit/>
          </a:bodyPr>
          <a:lstStyle/>
          <a:p>
            <a:r>
              <a:rPr lang="en-US" altLang="ko-KR" sz="1000" dirty="0">
                <a:latin typeface="Arial"/>
                <a:cs typeface="Arial"/>
              </a:rPr>
              <a:t>CD3</a:t>
            </a:r>
          </a:p>
        </p:txBody>
      </p:sp>
      <p:sp>
        <p:nvSpPr>
          <p:cNvPr id="93" name="Line 29"/>
          <p:cNvSpPr>
            <a:spLocks noChangeShapeType="1"/>
          </p:cNvSpPr>
          <p:nvPr/>
        </p:nvSpPr>
        <p:spPr bwMode="auto">
          <a:xfrm>
            <a:off x="6811485" y="4818731"/>
            <a:ext cx="609600" cy="0"/>
          </a:xfrm>
          <a:prstGeom prst="line">
            <a:avLst/>
          </a:prstGeom>
          <a:noFill/>
          <a:ln w="9525">
            <a:solidFill>
              <a:schemeClr val="tx1"/>
            </a:solidFill>
            <a:round/>
            <a:headEnd/>
            <a:tailEnd type="triangle" w="med" len="med"/>
          </a:ln>
        </p:spPr>
        <p:txBody>
          <a:bodyPr/>
          <a:lstStyle/>
          <a:p>
            <a:endParaRPr lang="en-US" sz="1000">
              <a:latin typeface="Arial"/>
              <a:cs typeface="Arial"/>
            </a:endParaRPr>
          </a:p>
        </p:txBody>
      </p:sp>
      <p:sp>
        <p:nvSpPr>
          <p:cNvPr id="94" name="Text Box 30"/>
          <p:cNvSpPr txBox="1">
            <a:spLocks noChangeArrowheads="1"/>
          </p:cNvSpPr>
          <p:nvPr/>
        </p:nvSpPr>
        <p:spPr bwMode="auto">
          <a:xfrm>
            <a:off x="6836885" y="4799681"/>
            <a:ext cx="583851" cy="246221"/>
          </a:xfrm>
          <a:prstGeom prst="rect">
            <a:avLst/>
          </a:prstGeom>
          <a:noFill/>
          <a:ln w="9525">
            <a:noFill/>
            <a:miter lim="800000"/>
            <a:headEnd/>
            <a:tailEnd/>
          </a:ln>
        </p:spPr>
        <p:txBody>
          <a:bodyPr wrap="none">
            <a:spAutoFit/>
          </a:bodyPr>
          <a:lstStyle/>
          <a:p>
            <a:r>
              <a:rPr lang="en-US" altLang="ko-KR" sz="1000" dirty="0">
                <a:latin typeface="Arial"/>
                <a:cs typeface="Arial"/>
              </a:rPr>
              <a:t>hCD45</a:t>
            </a:r>
          </a:p>
        </p:txBody>
      </p:sp>
      <p:sp>
        <p:nvSpPr>
          <p:cNvPr id="95" name="Line 31"/>
          <p:cNvSpPr>
            <a:spLocks noChangeShapeType="1"/>
          </p:cNvSpPr>
          <p:nvPr/>
        </p:nvSpPr>
        <p:spPr bwMode="auto">
          <a:xfrm flipV="1">
            <a:off x="6821010" y="4213893"/>
            <a:ext cx="0" cy="609600"/>
          </a:xfrm>
          <a:prstGeom prst="line">
            <a:avLst/>
          </a:prstGeom>
          <a:noFill/>
          <a:ln w="9525">
            <a:solidFill>
              <a:schemeClr val="tx1"/>
            </a:solidFill>
            <a:round/>
            <a:headEnd/>
            <a:tailEnd type="triangle" w="med" len="med"/>
          </a:ln>
        </p:spPr>
        <p:txBody>
          <a:bodyPr/>
          <a:lstStyle/>
          <a:p>
            <a:endParaRPr lang="en-US" sz="1000">
              <a:latin typeface="Arial"/>
              <a:cs typeface="Arial"/>
            </a:endParaRPr>
          </a:p>
        </p:txBody>
      </p:sp>
      <p:sp>
        <p:nvSpPr>
          <p:cNvPr id="96" name="Text Box 32"/>
          <p:cNvSpPr txBox="1">
            <a:spLocks noChangeArrowheads="1"/>
          </p:cNvSpPr>
          <p:nvPr/>
        </p:nvSpPr>
        <p:spPr bwMode="auto">
          <a:xfrm rot="16200000">
            <a:off x="6495432" y="4394282"/>
            <a:ext cx="512530" cy="246221"/>
          </a:xfrm>
          <a:prstGeom prst="rect">
            <a:avLst/>
          </a:prstGeom>
          <a:noFill/>
          <a:ln w="9525">
            <a:noFill/>
            <a:miter lim="800000"/>
            <a:headEnd/>
            <a:tailEnd/>
          </a:ln>
        </p:spPr>
        <p:txBody>
          <a:bodyPr wrap="none">
            <a:spAutoFit/>
          </a:bodyPr>
          <a:lstStyle/>
          <a:p>
            <a:r>
              <a:rPr lang="en-US" altLang="ko-KR" sz="1000" dirty="0">
                <a:latin typeface="Arial"/>
                <a:cs typeface="Arial"/>
              </a:rPr>
              <a:t>CD10</a:t>
            </a:r>
          </a:p>
        </p:txBody>
      </p:sp>
      <p:sp>
        <p:nvSpPr>
          <p:cNvPr id="97" name="Line 29"/>
          <p:cNvSpPr>
            <a:spLocks noChangeShapeType="1"/>
          </p:cNvSpPr>
          <p:nvPr/>
        </p:nvSpPr>
        <p:spPr bwMode="auto">
          <a:xfrm>
            <a:off x="7885166" y="4830667"/>
            <a:ext cx="609600" cy="0"/>
          </a:xfrm>
          <a:prstGeom prst="line">
            <a:avLst/>
          </a:prstGeom>
          <a:noFill/>
          <a:ln w="9525">
            <a:solidFill>
              <a:schemeClr val="tx1"/>
            </a:solidFill>
            <a:round/>
            <a:headEnd/>
            <a:tailEnd type="triangle" w="med" len="med"/>
          </a:ln>
        </p:spPr>
        <p:txBody>
          <a:bodyPr/>
          <a:lstStyle/>
          <a:p>
            <a:endParaRPr lang="en-US" sz="1000">
              <a:latin typeface="Arial"/>
              <a:cs typeface="Arial"/>
            </a:endParaRPr>
          </a:p>
        </p:txBody>
      </p:sp>
      <p:sp>
        <p:nvSpPr>
          <p:cNvPr id="98" name="Text Box 30"/>
          <p:cNvSpPr txBox="1">
            <a:spLocks noChangeArrowheads="1"/>
          </p:cNvSpPr>
          <p:nvPr/>
        </p:nvSpPr>
        <p:spPr bwMode="auto">
          <a:xfrm>
            <a:off x="7910566" y="4811617"/>
            <a:ext cx="583851" cy="246221"/>
          </a:xfrm>
          <a:prstGeom prst="rect">
            <a:avLst/>
          </a:prstGeom>
          <a:noFill/>
          <a:ln w="9525">
            <a:noFill/>
            <a:miter lim="800000"/>
            <a:headEnd/>
            <a:tailEnd/>
          </a:ln>
        </p:spPr>
        <p:txBody>
          <a:bodyPr wrap="none">
            <a:spAutoFit/>
          </a:bodyPr>
          <a:lstStyle/>
          <a:p>
            <a:r>
              <a:rPr lang="en-US" altLang="ko-KR" sz="1000" dirty="0">
                <a:latin typeface="Arial"/>
                <a:cs typeface="Arial"/>
              </a:rPr>
              <a:t>hCD45</a:t>
            </a:r>
          </a:p>
        </p:txBody>
      </p:sp>
      <p:sp>
        <p:nvSpPr>
          <p:cNvPr id="99" name="Line 31"/>
          <p:cNvSpPr>
            <a:spLocks noChangeShapeType="1"/>
          </p:cNvSpPr>
          <p:nvPr/>
        </p:nvSpPr>
        <p:spPr bwMode="auto">
          <a:xfrm flipV="1">
            <a:off x="7894691" y="4225829"/>
            <a:ext cx="0" cy="609600"/>
          </a:xfrm>
          <a:prstGeom prst="line">
            <a:avLst/>
          </a:prstGeom>
          <a:noFill/>
          <a:ln w="9525">
            <a:solidFill>
              <a:schemeClr val="tx1"/>
            </a:solidFill>
            <a:round/>
            <a:headEnd/>
            <a:tailEnd type="triangle" w="med" len="med"/>
          </a:ln>
        </p:spPr>
        <p:txBody>
          <a:bodyPr/>
          <a:lstStyle/>
          <a:p>
            <a:endParaRPr lang="en-US" sz="1000">
              <a:latin typeface="Arial"/>
              <a:cs typeface="Arial"/>
            </a:endParaRPr>
          </a:p>
        </p:txBody>
      </p:sp>
      <p:sp>
        <p:nvSpPr>
          <p:cNvPr id="100" name="Text Box 32"/>
          <p:cNvSpPr txBox="1">
            <a:spLocks noChangeArrowheads="1"/>
          </p:cNvSpPr>
          <p:nvPr/>
        </p:nvSpPr>
        <p:spPr bwMode="auto">
          <a:xfrm rot="16200000">
            <a:off x="7538212" y="4406218"/>
            <a:ext cx="574333" cy="246221"/>
          </a:xfrm>
          <a:prstGeom prst="rect">
            <a:avLst/>
          </a:prstGeom>
          <a:noFill/>
          <a:ln w="9525">
            <a:noFill/>
            <a:miter lim="800000"/>
            <a:headEnd/>
            <a:tailEnd/>
          </a:ln>
        </p:spPr>
        <p:txBody>
          <a:bodyPr wrap="none">
            <a:spAutoFit/>
          </a:bodyPr>
          <a:lstStyle/>
          <a:p>
            <a:r>
              <a:rPr lang="en-US" altLang="ko-KR" sz="1000" dirty="0">
                <a:latin typeface="Arial"/>
                <a:cs typeface="Arial"/>
              </a:rPr>
              <a:t>CD11b</a:t>
            </a:r>
          </a:p>
        </p:txBody>
      </p:sp>
      <p:sp>
        <p:nvSpPr>
          <p:cNvPr id="101" name="Line 29"/>
          <p:cNvSpPr>
            <a:spLocks noChangeShapeType="1"/>
          </p:cNvSpPr>
          <p:nvPr/>
        </p:nvSpPr>
        <p:spPr bwMode="auto">
          <a:xfrm>
            <a:off x="4599238" y="6156826"/>
            <a:ext cx="609600" cy="0"/>
          </a:xfrm>
          <a:prstGeom prst="line">
            <a:avLst/>
          </a:prstGeom>
          <a:noFill/>
          <a:ln w="9525">
            <a:solidFill>
              <a:schemeClr val="tx1"/>
            </a:solidFill>
            <a:round/>
            <a:headEnd/>
            <a:tailEnd type="triangle" w="med" len="med"/>
          </a:ln>
        </p:spPr>
        <p:txBody>
          <a:bodyPr/>
          <a:lstStyle/>
          <a:p>
            <a:endParaRPr lang="en-US" sz="1000">
              <a:latin typeface="Arial"/>
              <a:cs typeface="Arial"/>
            </a:endParaRPr>
          </a:p>
        </p:txBody>
      </p:sp>
      <p:sp>
        <p:nvSpPr>
          <p:cNvPr id="102" name="Text Box 30"/>
          <p:cNvSpPr txBox="1">
            <a:spLocks noChangeArrowheads="1"/>
          </p:cNvSpPr>
          <p:nvPr/>
        </p:nvSpPr>
        <p:spPr bwMode="auto">
          <a:xfrm>
            <a:off x="4624638" y="6137776"/>
            <a:ext cx="583851" cy="246221"/>
          </a:xfrm>
          <a:prstGeom prst="rect">
            <a:avLst/>
          </a:prstGeom>
          <a:noFill/>
          <a:ln w="9525">
            <a:noFill/>
            <a:miter lim="800000"/>
            <a:headEnd/>
            <a:tailEnd/>
          </a:ln>
        </p:spPr>
        <p:txBody>
          <a:bodyPr wrap="none">
            <a:spAutoFit/>
          </a:bodyPr>
          <a:lstStyle/>
          <a:p>
            <a:r>
              <a:rPr lang="en-US" altLang="ko-KR" sz="1000" dirty="0">
                <a:latin typeface="Arial"/>
                <a:cs typeface="Arial"/>
              </a:rPr>
              <a:t>hCD45</a:t>
            </a:r>
          </a:p>
        </p:txBody>
      </p:sp>
      <p:sp>
        <p:nvSpPr>
          <p:cNvPr id="103" name="Line 31"/>
          <p:cNvSpPr>
            <a:spLocks noChangeShapeType="1"/>
          </p:cNvSpPr>
          <p:nvPr/>
        </p:nvSpPr>
        <p:spPr bwMode="auto">
          <a:xfrm flipV="1">
            <a:off x="4623719" y="5548087"/>
            <a:ext cx="0" cy="609600"/>
          </a:xfrm>
          <a:prstGeom prst="line">
            <a:avLst/>
          </a:prstGeom>
          <a:noFill/>
          <a:ln w="9525">
            <a:solidFill>
              <a:schemeClr val="tx1"/>
            </a:solidFill>
            <a:round/>
            <a:headEnd/>
            <a:tailEnd type="triangle" w="med" len="med"/>
          </a:ln>
        </p:spPr>
        <p:txBody>
          <a:bodyPr/>
          <a:lstStyle/>
          <a:p>
            <a:endParaRPr lang="en-US" sz="1000">
              <a:latin typeface="Arial"/>
              <a:cs typeface="Arial"/>
            </a:endParaRPr>
          </a:p>
        </p:txBody>
      </p:sp>
      <p:sp>
        <p:nvSpPr>
          <p:cNvPr id="104" name="Text Box 32"/>
          <p:cNvSpPr txBox="1">
            <a:spLocks noChangeArrowheads="1"/>
          </p:cNvSpPr>
          <p:nvPr/>
        </p:nvSpPr>
        <p:spPr bwMode="auto">
          <a:xfrm rot="16200000">
            <a:off x="4280405" y="5732377"/>
            <a:ext cx="518091" cy="246221"/>
          </a:xfrm>
          <a:prstGeom prst="rect">
            <a:avLst/>
          </a:prstGeom>
          <a:noFill/>
          <a:ln w="9525">
            <a:noFill/>
            <a:miter lim="800000"/>
            <a:headEnd/>
            <a:tailEnd/>
          </a:ln>
        </p:spPr>
        <p:txBody>
          <a:bodyPr wrap="none">
            <a:spAutoFit/>
          </a:bodyPr>
          <a:lstStyle/>
          <a:p>
            <a:r>
              <a:rPr lang="en-US" altLang="ko-KR" sz="1000" dirty="0">
                <a:latin typeface="Arial"/>
                <a:cs typeface="Arial"/>
              </a:rPr>
              <a:t>CD14</a:t>
            </a:r>
          </a:p>
        </p:txBody>
      </p:sp>
      <p:sp>
        <p:nvSpPr>
          <p:cNvPr id="105" name="Line 29"/>
          <p:cNvSpPr>
            <a:spLocks noChangeShapeType="1"/>
          </p:cNvSpPr>
          <p:nvPr/>
        </p:nvSpPr>
        <p:spPr bwMode="auto">
          <a:xfrm>
            <a:off x="5668485" y="6147182"/>
            <a:ext cx="609600" cy="0"/>
          </a:xfrm>
          <a:prstGeom prst="line">
            <a:avLst/>
          </a:prstGeom>
          <a:noFill/>
          <a:ln w="9525">
            <a:solidFill>
              <a:schemeClr val="tx1"/>
            </a:solidFill>
            <a:round/>
            <a:headEnd/>
            <a:tailEnd type="triangle" w="med" len="med"/>
          </a:ln>
        </p:spPr>
        <p:txBody>
          <a:bodyPr/>
          <a:lstStyle/>
          <a:p>
            <a:endParaRPr lang="en-US" sz="1000">
              <a:latin typeface="Arial"/>
              <a:cs typeface="Arial"/>
            </a:endParaRPr>
          </a:p>
        </p:txBody>
      </p:sp>
      <p:sp>
        <p:nvSpPr>
          <p:cNvPr id="106" name="Text Box 30"/>
          <p:cNvSpPr txBox="1">
            <a:spLocks noChangeArrowheads="1"/>
          </p:cNvSpPr>
          <p:nvPr/>
        </p:nvSpPr>
        <p:spPr bwMode="auto">
          <a:xfrm>
            <a:off x="5693885" y="6128132"/>
            <a:ext cx="583851" cy="246221"/>
          </a:xfrm>
          <a:prstGeom prst="rect">
            <a:avLst/>
          </a:prstGeom>
          <a:noFill/>
          <a:ln w="9525">
            <a:noFill/>
            <a:miter lim="800000"/>
            <a:headEnd/>
            <a:tailEnd/>
          </a:ln>
        </p:spPr>
        <p:txBody>
          <a:bodyPr wrap="none">
            <a:spAutoFit/>
          </a:bodyPr>
          <a:lstStyle/>
          <a:p>
            <a:r>
              <a:rPr lang="en-US" altLang="ko-KR" sz="1000" dirty="0">
                <a:latin typeface="Arial"/>
                <a:cs typeface="Arial"/>
              </a:rPr>
              <a:t>hCD45</a:t>
            </a:r>
          </a:p>
        </p:txBody>
      </p:sp>
      <p:sp>
        <p:nvSpPr>
          <p:cNvPr id="107" name="Line 31"/>
          <p:cNvSpPr>
            <a:spLocks noChangeShapeType="1"/>
          </p:cNvSpPr>
          <p:nvPr/>
        </p:nvSpPr>
        <p:spPr bwMode="auto">
          <a:xfrm flipV="1">
            <a:off x="5678010" y="5542344"/>
            <a:ext cx="0" cy="609600"/>
          </a:xfrm>
          <a:prstGeom prst="line">
            <a:avLst/>
          </a:prstGeom>
          <a:noFill/>
          <a:ln w="9525">
            <a:solidFill>
              <a:schemeClr val="tx1"/>
            </a:solidFill>
            <a:round/>
            <a:headEnd/>
            <a:tailEnd type="triangle" w="med" len="med"/>
          </a:ln>
        </p:spPr>
        <p:txBody>
          <a:bodyPr/>
          <a:lstStyle/>
          <a:p>
            <a:endParaRPr lang="en-US" sz="1000">
              <a:latin typeface="Arial"/>
              <a:cs typeface="Arial"/>
            </a:endParaRPr>
          </a:p>
        </p:txBody>
      </p:sp>
      <p:sp>
        <p:nvSpPr>
          <p:cNvPr id="108" name="Text Box 32"/>
          <p:cNvSpPr txBox="1">
            <a:spLocks noChangeArrowheads="1"/>
          </p:cNvSpPr>
          <p:nvPr/>
        </p:nvSpPr>
        <p:spPr bwMode="auto">
          <a:xfrm rot="16200000">
            <a:off x="5352433" y="5722733"/>
            <a:ext cx="512530" cy="246221"/>
          </a:xfrm>
          <a:prstGeom prst="rect">
            <a:avLst/>
          </a:prstGeom>
          <a:noFill/>
          <a:ln w="9525">
            <a:noFill/>
            <a:miter lim="800000"/>
            <a:headEnd/>
            <a:tailEnd/>
          </a:ln>
        </p:spPr>
        <p:txBody>
          <a:bodyPr wrap="none">
            <a:spAutoFit/>
          </a:bodyPr>
          <a:lstStyle/>
          <a:p>
            <a:r>
              <a:rPr lang="en-US" altLang="ko-KR" sz="1000" dirty="0">
                <a:latin typeface="Arial"/>
                <a:cs typeface="Arial"/>
              </a:rPr>
              <a:t>CD19</a:t>
            </a:r>
          </a:p>
        </p:txBody>
      </p:sp>
      <p:sp>
        <p:nvSpPr>
          <p:cNvPr id="109" name="Line 29"/>
          <p:cNvSpPr>
            <a:spLocks noChangeShapeType="1"/>
          </p:cNvSpPr>
          <p:nvPr/>
        </p:nvSpPr>
        <p:spPr bwMode="auto">
          <a:xfrm>
            <a:off x="6811485" y="6169216"/>
            <a:ext cx="609600" cy="0"/>
          </a:xfrm>
          <a:prstGeom prst="line">
            <a:avLst/>
          </a:prstGeom>
          <a:noFill/>
          <a:ln w="9525">
            <a:solidFill>
              <a:schemeClr val="tx1"/>
            </a:solidFill>
            <a:round/>
            <a:headEnd/>
            <a:tailEnd type="triangle" w="med" len="med"/>
          </a:ln>
        </p:spPr>
        <p:txBody>
          <a:bodyPr/>
          <a:lstStyle/>
          <a:p>
            <a:endParaRPr lang="en-US" sz="1000">
              <a:latin typeface="Arial"/>
              <a:cs typeface="Arial"/>
            </a:endParaRPr>
          </a:p>
        </p:txBody>
      </p:sp>
      <p:sp>
        <p:nvSpPr>
          <p:cNvPr id="110" name="Text Box 30"/>
          <p:cNvSpPr txBox="1">
            <a:spLocks noChangeArrowheads="1"/>
          </p:cNvSpPr>
          <p:nvPr/>
        </p:nvSpPr>
        <p:spPr bwMode="auto">
          <a:xfrm>
            <a:off x="6836885" y="6150166"/>
            <a:ext cx="583851" cy="246221"/>
          </a:xfrm>
          <a:prstGeom prst="rect">
            <a:avLst/>
          </a:prstGeom>
          <a:noFill/>
          <a:ln w="9525">
            <a:noFill/>
            <a:miter lim="800000"/>
            <a:headEnd/>
            <a:tailEnd/>
          </a:ln>
        </p:spPr>
        <p:txBody>
          <a:bodyPr wrap="none">
            <a:spAutoFit/>
          </a:bodyPr>
          <a:lstStyle/>
          <a:p>
            <a:r>
              <a:rPr lang="en-US" altLang="ko-KR" sz="1000" dirty="0">
                <a:latin typeface="Arial"/>
                <a:cs typeface="Arial"/>
              </a:rPr>
              <a:t>hCD45</a:t>
            </a:r>
          </a:p>
        </p:txBody>
      </p:sp>
      <p:sp>
        <p:nvSpPr>
          <p:cNvPr id="111" name="Line 31"/>
          <p:cNvSpPr>
            <a:spLocks noChangeShapeType="1"/>
          </p:cNvSpPr>
          <p:nvPr/>
        </p:nvSpPr>
        <p:spPr bwMode="auto">
          <a:xfrm flipV="1">
            <a:off x="6821010" y="5564378"/>
            <a:ext cx="0" cy="609600"/>
          </a:xfrm>
          <a:prstGeom prst="line">
            <a:avLst/>
          </a:prstGeom>
          <a:noFill/>
          <a:ln w="9525">
            <a:solidFill>
              <a:schemeClr val="tx1"/>
            </a:solidFill>
            <a:round/>
            <a:headEnd/>
            <a:tailEnd type="triangle" w="med" len="med"/>
          </a:ln>
        </p:spPr>
        <p:txBody>
          <a:bodyPr/>
          <a:lstStyle/>
          <a:p>
            <a:endParaRPr lang="en-US" sz="1000">
              <a:latin typeface="Arial"/>
              <a:cs typeface="Arial"/>
            </a:endParaRPr>
          </a:p>
        </p:txBody>
      </p:sp>
      <p:sp>
        <p:nvSpPr>
          <p:cNvPr id="112" name="Text Box 32"/>
          <p:cNvSpPr txBox="1">
            <a:spLocks noChangeArrowheads="1"/>
          </p:cNvSpPr>
          <p:nvPr/>
        </p:nvSpPr>
        <p:spPr bwMode="auto">
          <a:xfrm rot="16200000">
            <a:off x="6495433" y="5744767"/>
            <a:ext cx="512530" cy="246221"/>
          </a:xfrm>
          <a:prstGeom prst="rect">
            <a:avLst/>
          </a:prstGeom>
          <a:noFill/>
          <a:ln w="9525">
            <a:noFill/>
            <a:miter lim="800000"/>
            <a:headEnd/>
            <a:tailEnd/>
          </a:ln>
        </p:spPr>
        <p:txBody>
          <a:bodyPr wrap="none">
            <a:spAutoFit/>
          </a:bodyPr>
          <a:lstStyle/>
          <a:p>
            <a:r>
              <a:rPr lang="en-US" altLang="ko-KR" sz="1000" dirty="0">
                <a:latin typeface="Arial"/>
                <a:cs typeface="Arial"/>
              </a:rPr>
              <a:t>CD41</a:t>
            </a:r>
          </a:p>
        </p:txBody>
      </p:sp>
      <p:sp>
        <p:nvSpPr>
          <p:cNvPr id="113" name="Line 29"/>
          <p:cNvSpPr>
            <a:spLocks noChangeShapeType="1"/>
          </p:cNvSpPr>
          <p:nvPr/>
        </p:nvSpPr>
        <p:spPr bwMode="auto">
          <a:xfrm>
            <a:off x="7917434" y="6190796"/>
            <a:ext cx="609600" cy="0"/>
          </a:xfrm>
          <a:prstGeom prst="line">
            <a:avLst/>
          </a:prstGeom>
          <a:noFill/>
          <a:ln w="9525">
            <a:solidFill>
              <a:schemeClr val="tx1"/>
            </a:solidFill>
            <a:round/>
            <a:headEnd/>
            <a:tailEnd type="triangle" w="med" len="med"/>
          </a:ln>
        </p:spPr>
        <p:txBody>
          <a:bodyPr/>
          <a:lstStyle/>
          <a:p>
            <a:endParaRPr lang="en-US" sz="1000">
              <a:latin typeface="Arial"/>
              <a:cs typeface="Arial"/>
            </a:endParaRPr>
          </a:p>
        </p:txBody>
      </p:sp>
      <p:sp>
        <p:nvSpPr>
          <p:cNvPr id="114" name="Text Box 30"/>
          <p:cNvSpPr txBox="1">
            <a:spLocks noChangeArrowheads="1"/>
          </p:cNvSpPr>
          <p:nvPr/>
        </p:nvSpPr>
        <p:spPr bwMode="auto">
          <a:xfrm>
            <a:off x="7942834" y="6171746"/>
            <a:ext cx="583851" cy="246221"/>
          </a:xfrm>
          <a:prstGeom prst="rect">
            <a:avLst/>
          </a:prstGeom>
          <a:noFill/>
          <a:ln w="9525">
            <a:noFill/>
            <a:miter lim="800000"/>
            <a:headEnd/>
            <a:tailEnd/>
          </a:ln>
        </p:spPr>
        <p:txBody>
          <a:bodyPr wrap="none">
            <a:spAutoFit/>
          </a:bodyPr>
          <a:lstStyle/>
          <a:p>
            <a:r>
              <a:rPr lang="en-US" altLang="ko-KR" sz="1000" dirty="0">
                <a:latin typeface="Arial"/>
                <a:cs typeface="Arial"/>
              </a:rPr>
              <a:t>hCD45</a:t>
            </a:r>
          </a:p>
        </p:txBody>
      </p:sp>
      <p:sp>
        <p:nvSpPr>
          <p:cNvPr id="115" name="Line 31"/>
          <p:cNvSpPr>
            <a:spLocks noChangeShapeType="1"/>
          </p:cNvSpPr>
          <p:nvPr/>
        </p:nvSpPr>
        <p:spPr bwMode="auto">
          <a:xfrm flipV="1">
            <a:off x="7926959" y="5585958"/>
            <a:ext cx="0" cy="609600"/>
          </a:xfrm>
          <a:prstGeom prst="line">
            <a:avLst/>
          </a:prstGeom>
          <a:noFill/>
          <a:ln w="9525">
            <a:solidFill>
              <a:schemeClr val="tx1"/>
            </a:solidFill>
            <a:round/>
            <a:headEnd/>
            <a:tailEnd type="triangle" w="med" len="med"/>
          </a:ln>
        </p:spPr>
        <p:txBody>
          <a:bodyPr/>
          <a:lstStyle/>
          <a:p>
            <a:endParaRPr lang="en-US" sz="1000">
              <a:latin typeface="Arial"/>
              <a:cs typeface="Arial"/>
            </a:endParaRPr>
          </a:p>
        </p:txBody>
      </p:sp>
      <p:sp>
        <p:nvSpPr>
          <p:cNvPr id="116" name="Text Box 32"/>
          <p:cNvSpPr txBox="1">
            <a:spLocks noChangeArrowheads="1"/>
          </p:cNvSpPr>
          <p:nvPr/>
        </p:nvSpPr>
        <p:spPr bwMode="auto">
          <a:xfrm rot="16200000">
            <a:off x="7630661" y="5766347"/>
            <a:ext cx="453970" cy="246221"/>
          </a:xfrm>
          <a:prstGeom prst="rect">
            <a:avLst/>
          </a:prstGeom>
          <a:noFill/>
          <a:ln w="9525">
            <a:noFill/>
            <a:miter lim="800000"/>
            <a:headEnd/>
            <a:tailEnd/>
          </a:ln>
        </p:spPr>
        <p:txBody>
          <a:bodyPr wrap="none">
            <a:spAutoFit/>
          </a:bodyPr>
          <a:lstStyle/>
          <a:p>
            <a:r>
              <a:rPr lang="en-US" altLang="ko-KR" sz="1000" dirty="0">
                <a:latin typeface="Arial"/>
                <a:cs typeface="Arial"/>
              </a:rPr>
              <a:t>GPA</a:t>
            </a:r>
          </a:p>
        </p:txBody>
      </p:sp>
      <p:sp>
        <p:nvSpPr>
          <p:cNvPr id="117" name="Text Box 28"/>
          <p:cNvSpPr txBox="1">
            <a:spLocks noChangeArrowheads="1"/>
          </p:cNvSpPr>
          <p:nvPr/>
        </p:nvSpPr>
        <p:spPr bwMode="auto">
          <a:xfrm>
            <a:off x="4285098" y="3744472"/>
            <a:ext cx="277277" cy="246221"/>
          </a:xfrm>
          <a:prstGeom prst="rect">
            <a:avLst/>
          </a:prstGeom>
          <a:noFill/>
          <a:ln w="9525">
            <a:noFill/>
            <a:miter lim="800000"/>
            <a:headEnd/>
            <a:tailEnd/>
          </a:ln>
        </p:spPr>
        <p:txBody>
          <a:bodyPr wrap="none">
            <a:spAutoFit/>
          </a:bodyPr>
          <a:lstStyle/>
          <a:p>
            <a:pPr latinLnBrk="0"/>
            <a:r>
              <a:rPr lang="en-US" altLang="ja-JP" sz="1000" b="1" dirty="0">
                <a:latin typeface="Arial"/>
                <a:ea typeface="MS PGothic" pitchFamily="34" charset="-128"/>
                <a:cs typeface="Arial"/>
              </a:rPr>
              <a:t>D</a:t>
            </a:r>
          </a:p>
        </p:txBody>
      </p:sp>
      <p:sp>
        <p:nvSpPr>
          <p:cNvPr id="118" name="Line 122"/>
          <p:cNvSpPr>
            <a:spLocks noChangeShapeType="1"/>
          </p:cNvSpPr>
          <p:nvPr/>
        </p:nvSpPr>
        <p:spPr bwMode="auto">
          <a:xfrm flipH="1">
            <a:off x="5239294" y="4267200"/>
            <a:ext cx="228600" cy="76200"/>
          </a:xfrm>
          <a:prstGeom prst="line">
            <a:avLst/>
          </a:prstGeom>
          <a:noFill/>
          <a:ln w="9525">
            <a:solidFill>
              <a:schemeClr val="tx1"/>
            </a:solidFill>
            <a:round/>
            <a:headEnd/>
            <a:tailEnd type="triangle" w="med" len="med"/>
          </a:ln>
        </p:spPr>
        <p:txBody>
          <a:bodyPr/>
          <a:lstStyle/>
          <a:p>
            <a:endParaRPr lang="en-US" sz="1000">
              <a:latin typeface="Arial"/>
              <a:cs typeface="Arial"/>
            </a:endParaRPr>
          </a:p>
        </p:txBody>
      </p:sp>
      <p:sp>
        <p:nvSpPr>
          <p:cNvPr id="119" name="Line 122"/>
          <p:cNvSpPr>
            <a:spLocks noChangeShapeType="1"/>
          </p:cNvSpPr>
          <p:nvPr/>
        </p:nvSpPr>
        <p:spPr bwMode="auto">
          <a:xfrm flipH="1">
            <a:off x="7449094" y="4267200"/>
            <a:ext cx="228600" cy="76200"/>
          </a:xfrm>
          <a:prstGeom prst="line">
            <a:avLst/>
          </a:prstGeom>
          <a:noFill/>
          <a:ln w="9525">
            <a:solidFill>
              <a:schemeClr val="tx1"/>
            </a:solidFill>
            <a:round/>
            <a:headEnd/>
            <a:tailEnd type="triangle" w="med" len="med"/>
          </a:ln>
        </p:spPr>
        <p:txBody>
          <a:bodyPr/>
          <a:lstStyle/>
          <a:p>
            <a:endParaRPr lang="en-US" sz="1000">
              <a:latin typeface="Arial"/>
              <a:cs typeface="Arial"/>
            </a:endParaRPr>
          </a:p>
        </p:txBody>
      </p:sp>
      <p:sp>
        <p:nvSpPr>
          <p:cNvPr id="120" name="Line 122"/>
          <p:cNvSpPr>
            <a:spLocks noChangeShapeType="1"/>
          </p:cNvSpPr>
          <p:nvPr/>
        </p:nvSpPr>
        <p:spPr bwMode="auto">
          <a:xfrm flipH="1">
            <a:off x="6382294" y="5638800"/>
            <a:ext cx="228600" cy="76200"/>
          </a:xfrm>
          <a:prstGeom prst="line">
            <a:avLst/>
          </a:prstGeom>
          <a:noFill/>
          <a:ln w="9525">
            <a:solidFill>
              <a:schemeClr val="tx1"/>
            </a:solidFill>
            <a:round/>
            <a:headEnd/>
            <a:tailEnd type="triangle" w="med" len="med"/>
          </a:ln>
        </p:spPr>
        <p:txBody>
          <a:bodyPr/>
          <a:lstStyle/>
          <a:p>
            <a:endParaRPr lang="en-US" sz="1000">
              <a:latin typeface="Arial"/>
              <a:cs typeface="Arial"/>
            </a:endParaRPr>
          </a:p>
        </p:txBody>
      </p:sp>
      <p:pic>
        <p:nvPicPr>
          <p:cNvPr id="53" name="図 52"/>
          <p:cNvPicPr>
            <a:picLocks noChangeAspect="1"/>
          </p:cNvPicPr>
          <p:nvPr/>
        </p:nvPicPr>
        <p:blipFill>
          <a:blip r:embed="rId13"/>
          <a:stretch>
            <a:fillRect/>
          </a:stretch>
        </p:blipFill>
        <p:spPr>
          <a:xfrm>
            <a:off x="1219200" y="609600"/>
            <a:ext cx="2420566" cy="2585605"/>
          </a:xfrm>
          <a:prstGeom prst="rect">
            <a:avLst/>
          </a:prstGeom>
        </p:spPr>
      </p:pic>
      <p:sp>
        <p:nvSpPr>
          <p:cNvPr id="121" name="TextBox 21"/>
          <p:cNvSpPr txBox="1">
            <a:spLocks noChangeArrowheads="1"/>
          </p:cNvSpPr>
          <p:nvPr/>
        </p:nvSpPr>
        <p:spPr bwMode="auto">
          <a:xfrm>
            <a:off x="956299" y="2991648"/>
            <a:ext cx="255987" cy="246221"/>
          </a:xfrm>
          <a:prstGeom prst="rect">
            <a:avLst/>
          </a:prstGeom>
          <a:noFill/>
          <a:ln w="9525">
            <a:noFill/>
            <a:miter lim="800000"/>
            <a:headEnd/>
            <a:tailEnd/>
          </a:ln>
        </p:spPr>
        <p:txBody>
          <a:bodyPr wrap="none">
            <a:spAutoFit/>
          </a:bodyPr>
          <a:lstStyle/>
          <a:p>
            <a:r>
              <a:rPr lang="en-US" sz="1000" dirty="0">
                <a:latin typeface="Arial"/>
                <a:cs typeface="Arial"/>
              </a:rPr>
              <a:t>0</a:t>
            </a:r>
          </a:p>
        </p:txBody>
      </p:sp>
      <p:sp>
        <p:nvSpPr>
          <p:cNvPr id="122" name="TextBox 194"/>
          <p:cNvSpPr txBox="1">
            <a:spLocks noChangeArrowheads="1"/>
          </p:cNvSpPr>
          <p:nvPr/>
        </p:nvSpPr>
        <p:spPr bwMode="auto">
          <a:xfrm>
            <a:off x="555442" y="3326968"/>
            <a:ext cx="643964" cy="246221"/>
          </a:xfrm>
          <a:prstGeom prst="rect">
            <a:avLst/>
          </a:prstGeom>
          <a:noFill/>
          <a:ln w="9525">
            <a:noFill/>
            <a:miter lim="800000"/>
            <a:headEnd/>
            <a:tailEnd/>
          </a:ln>
        </p:spPr>
        <p:txBody>
          <a:bodyPr wrap="none">
            <a:spAutoFit/>
          </a:bodyPr>
          <a:lstStyle/>
          <a:p>
            <a:r>
              <a:rPr lang="en-US" sz="1000" dirty="0">
                <a:latin typeface="Arial"/>
                <a:cs typeface="Arial"/>
              </a:rPr>
              <a:t>(x 10^6)</a:t>
            </a:r>
          </a:p>
        </p:txBody>
      </p:sp>
      <p:sp>
        <p:nvSpPr>
          <p:cNvPr id="123" name="TextBox 21"/>
          <p:cNvSpPr txBox="1">
            <a:spLocks noChangeArrowheads="1"/>
          </p:cNvSpPr>
          <p:nvPr/>
        </p:nvSpPr>
        <p:spPr bwMode="auto">
          <a:xfrm>
            <a:off x="361427" y="2996874"/>
            <a:ext cx="890488" cy="400110"/>
          </a:xfrm>
          <a:prstGeom prst="rect">
            <a:avLst/>
          </a:prstGeom>
          <a:noFill/>
          <a:ln w="9525">
            <a:noFill/>
            <a:miter lim="800000"/>
            <a:headEnd/>
            <a:tailEnd/>
          </a:ln>
        </p:spPr>
        <p:txBody>
          <a:bodyPr wrap="none">
            <a:spAutoFit/>
          </a:bodyPr>
          <a:lstStyle/>
          <a:p>
            <a:r>
              <a:rPr lang="en-US" sz="1000" dirty="0">
                <a:latin typeface="Arial"/>
                <a:cs typeface="Arial"/>
              </a:rPr>
              <a:t>Cells </a:t>
            </a:r>
          </a:p>
          <a:p>
            <a:r>
              <a:rPr lang="en-US" sz="1000" dirty="0">
                <a:latin typeface="Arial"/>
                <a:cs typeface="Arial"/>
              </a:rPr>
              <a:t>transplanted</a:t>
            </a:r>
          </a:p>
        </p:txBody>
      </p:sp>
      <p:sp>
        <p:nvSpPr>
          <p:cNvPr id="124" name="TextBox 134"/>
          <p:cNvSpPr txBox="1">
            <a:spLocks noChangeArrowheads="1"/>
          </p:cNvSpPr>
          <p:nvPr/>
        </p:nvSpPr>
        <p:spPr bwMode="auto">
          <a:xfrm>
            <a:off x="1437823" y="3434735"/>
            <a:ext cx="569387" cy="246221"/>
          </a:xfrm>
          <a:prstGeom prst="rect">
            <a:avLst/>
          </a:prstGeom>
          <a:noFill/>
          <a:ln w="9525">
            <a:noFill/>
            <a:miter lim="800000"/>
            <a:headEnd/>
            <a:tailEnd/>
          </a:ln>
        </p:spPr>
        <p:txBody>
          <a:bodyPr wrap="none">
            <a:spAutoFit/>
          </a:bodyPr>
          <a:lstStyle/>
          <a:p>
            <a:r>
              <a:rPr lang="en-US" sz="1000" dirty="0">
                <a:latin typeface="Arial"/>
                <a:cs typeface="Arial"/>
              </a:rPr>
              <a:t>DMSO</a:t>
            </a:r>
          </a:p>
        </p:txBody>
      </p:sp>
      <p:sp>
        <p:nvSpPr>
          <p:cNvPr id="125" name="TextBox 7"/>
          <p:cNvSpPr txBox="1">
            <a:spLocks noChangeArrowheads="1"/>
          </p:cNvSpPr>
          <p:nvPr/>
        </p:nvSpPr>
        <p:spPr bwMode="auto">
          <a:xfrm>
            <a:off x="2694423" y="3417114"/>
            <a:ext cx="441146" cy="246221"/>
          </a:xfrm>
          <a:prstGeom prst="rect">
            <a:avLst/>
          </a:prstGeom>
          <a:noFill/>
          <a:ln w="9525">
            <a:noFill/>
            <a:miter lim="800000"/>
            <a:headEnd/>
            <a:tailEnd/>
          </a:ln>
        </p:spPr>
        <p:txBody>
          <a:bodyPr wrap="none">
            <a:spAutoFit/>
          </a:bodyPr>
          <a:lstStyle/>
          <a:p>
            <a:r>
              <a:rPr lang="en-US" sz="1000" dirty="0">
                <a:latin typeface="Arial"/>
                <a:cs typeface="Arial"/>
              </a:rPr>
              <a:t>TSA</a:t>
            </a:r>
          </a:p>
        </p:txBody>
      </p:sp>
      <p:sp>
        <p:nvSpPr>
          <p:cNvPr id="126" name="TextBox 10"/>
          <p:cNvSpPr txBox="1">
            <a:spLocks noChangeArrowheads="1"/>
          </p:cNvSpPr>
          <p:nvPr/>
        </p:nvSpPr>
        <p:spPr bwMode="auto">
          <a:xfrm>
            <a:off x="1313463" y="3177560"/>
            <a:ext cx="362937" cy="246221"/>
          </a:xfrm>
          <a:prstGeom prst="rect">
            <a:avLst/>
          </a:prstGeom>
          <a:noFill/>
          <a:ln w="9525">
            <a:noFill/>
            <a:miter lim="800000"/>
            <a:headEnd/>
            <a:tailEnd/>
          </a:ln>
        </p:spPr>
        <p:txBody>
          <a:bodyPr wrap="none">
            <a:spAutoFit/>
          </a:bodyPr>
          <a:lstStyle/>
          <a:p>
            <a:r>
              <a:rPr lang="en-US" sz="1000" dirty="0">
                <a:latin typeface="Arial"/>
                <a:cs typeface="Arial"/>
              </a:rPr>
              <a:t>3.0</a:t>
            </a:r>
          </a:p>
        </p:txBody>
      </p:sp>
      <p:sp>
        <p:nvSpPr>
          <p:cNvPr id="127" name="TextBox 10"/>
          <p:cNvSpPr txBox="1">
            <a:spLocks noChangeArrowheads="1"/>
          </p:cNvSpPr>
          <p:nvPr/>
        </p:nvSpPr>
        <p:spPr bwMode="auto">
          <a:xfrm>
            <a:off x="1596917" y="3177560"/>
            <a:ext cx="362937" cy="246221"/>
          </a:xfrm>
          <a:prstGeom prst="rect">
            <a:avLst/>
          </a:prstGeom>
          <a:noFill/>
          <a:ln w="9525">
            <a:noFill/>
            <a:miter lim="800000"/>
            <a:headEnd/>
            <a:tailEnd/>
          </a:ln>
        </p:spPr>
        <p:txBody>
          <a:bodyPr wrap="none">
            <a:spAutoFit/>
          </a:bodyPr>
          <a:lstStyle/>
          <a:p>
            <a:r>
              <a:rPr lang="en-US" sz="1000" dirty="0">
                <a:latin typeface="Arial"/>
                <a:cs typeface="Arial"/>
              </a:rPr>
              <a:t>1.2</a:t>
            </a:r>
          </a:p>
        </p:txBody>
      </p:sp>
      <p:sp>
        <p:nvSpPr>
          <p:cNvPr id="128" name="TextBox 10"/>
          <p:cNvSpPr txBox="1">
            <a:spLocks noChangeArrowheads="1"/>
          </p:cNvSpPr>
          <p:nvPr/>
        </p:nvSpPr>
        <p:spPr bwMode="auto">
          <a:xfrm>
            <a:off x="1923063" y="3177560"/>
            <a:ext cx="362937" cy="246221"/>
          </a:xfrm>
          <a:prstGeom prst="rect">
            <a:avLst/>
          </a:prstGeom>
          <a:noFill/>
          <a:ln w="9525">
            <a:noFill/>
            <a:miter lim="800000"/>
            <a:headEnd/>
            <a:tailEnd/>
          </a:ln>
        </p:spPr>
        <p:txBody>
          <a:bodyPr wrap="none">
            <a:spAutoFit/>
          </a:bodyPr>
          <a:lstStyle/>
          <a:p>
            <a:r>
              <a:rPr lang="en-US" sz="1000" dirty="0">
                <a:latin typeface="Arial"/>
                <a:cs typeface="Arial"/>
              </a:rPr>
              <a:t>0.6</a:t>
            </a:r>
          </a:p>
        </p:txBody>
      </p:sp>
      <p:sp>
        <p:nvSpPr>
          <p:cNvPr id="129" name="TextBox 10"/>
          <p:cNvSpPr txBox="1">
            <a:spLocks noChangeArrowheads="1"/>
          </p:cNvSpPr>
          <p:nvPr/>
        </p:nvSpPr>
        <p:spPr bwMode="auto">
          <a:xfrm>
            <a:off x="2329388" y="3177560"/>
            <a:ext cx="362937" cy="246221"/>
          </a:xfrm>
          <a:prstGeom prst="rect">
            <a:avLst/>
          </a:prstGeom>
          <a:noFill/>
          <a:ln w="9525">
            <a:noFill/>
            <a:miter lim="800000"/>
            <a:headEnd/>
            <a:tailEnd/>
          </a:ln>
        </p:spPr>
        <p:txBody>
          <a:bodyPr wrap="none">
            <a:spAutoFit/>
          </a:bodyPr>
          <a:lstStyle/>
          <a:p>
            <a:r>
              <a:rPr lang="en-US" sz="1000" dirty="0">
                <a:latin typeface="Arial"/>
                <a:cs typeface="Arial"/>
              </a:rPr>
              <a:t>3.0</a:t>
            </a:r>
          </a:p>
        </p:txBody>
      </p:sp>
      <p:sp>
        <p:nvSpPr>
          <p:cNvPr id="130" name="TextBox 10"/>
          <p:cNvSpPr txBox="1">
            <a:spLocks noChangeArrowheads="1"/>
          </p:cNvSpPr>
          <p:nvPr/>
        </p:nvSpPr>
        <p:spPr bwMode="auto">
          <a:xfrm>
            <a:off x="2580823" y="3177560"/>
            <a:ext cx="362937" cy="246221"/>
          </a:xfrm>
          <a:prstGeom prst="rect">
            <a:avLst/>
          </a:prstGeom>
          <a:noFill/>
          <a:ln w="9525">
            <a:noFill/>
            <a:miter lim="800000"/>
            <a:headEnd/>
            <a:tailEnd/>
          </a:ln>
        </p:spPr>
        <p:txBody>
          <a:bodyPr wrap="none">
            <a:spAutoFit/>
          </a:bodyPr>
          <a:lstStyle/>
          <a:p>
            <a:r>
              <a:rPr lang="en-US" sz="1000" dirty="0">
                <a:latin typeface="Arial"/>
                <a:cs typeface="Arial"/>
              </a:rPr>
              <a:t>1.2</a:t>
            </a:r>
          </a:p>
        </p:txBody>
      </p:sp>
      <p:sp>
        <p:nvSpPr>
          <p:cNvPr id="131" name="TextBox 10"/>
          <p:cNvSpPr txBox="1">
            <a:spLocks noChangeArrowheads="1"/>
          </p:cNvSpPr>
          <p:nvPr/>
        </p:nvSpPr>
        <p:spPr bwMode="auto">
          <a:xfrm>
            <a:off x="2809423" y="3177560"/>
            <a:ext cx="434259" cy="246221"/>
          </a:xfrm>
          <a:prstGeom prst="rect">
            <a:avLst/>
          </a:prstGeom>
          <a:noFill/>
          <a:ln w="9525">
            <a:noFill/>
            <a:miter lim="800000"/>
            <a:headEnd/>
            <a:tailEnd/>
          </a:ln>
        </p:spPr>
        <p:txBody>
          <a:bodyPr wrap="none">
            <a:spAutoFit/>
          </a:bodyPr>
          <a:lstStyle/>
          <a:p>
            <a:r>
              <a:rPr lang="en-US" sz="1000" dirty="0">
                <a:latin typeface="Arial"/>
                <a:cs typeface="Arial"/>
              </a:rPr>
              <a:t>0.48</a:t>
            </a:r>
          </a:p>
        </p:txBody>
      </p:sp>
      <p:sp>
        <p:nvSpPr>
          <p:cNvPr id="132" name="TextBox 10"/>
          <p:cNvSpPr txBox="1">
            <a:spLocks noChangeArrowheads="1"/>
          </p:cNvSpPr>
          <p:nvPr/>
        </p:nvSpPr>
        <p:spPr bwMode="auto">
          <a:xfrm>
            <a:off x="3126385" y="3177560"/>
            <a:ext cx="441146" cy="246221"/>
          </a:xfrm>
          <a:prstGeom prst="rect">
            <a:avLst/>
          </a:prstGeom>
          <a:noFill/>
          <a:ln w="9525">
            <a:noFill/>
            <a:miter lim="800000"/>
            <a:headEnd/>
            <a:tailEnd/>
          </a:ln>
        </p:spPr>
        <p:txBody>
          <a:bodyPr wrap="none">
            <a:spAutoFit/>
          </a:bodyPr>
          <a:lstStyle/>
          <a:p>
            <a:r>
              <a:rPr lang="en-US" sz="1000" dirty="0">
                <a:latin typeface="Arial"/>
                <a:cs typeface="Arial"/>
              </a:rPr>
              <a:t>0.24</a:t>
            </a:r>
          </a:p>
        </p:txBody>
      </p:sp>
      <p:cxnSp>
        <p:nvCxnSpPr>
          <p:cNvPr id="133" name="Straight Connector 149"/>
          <p:cNvCxnSpPr/>
          <p:nvPr/>
        </p:nvCxnSpPr>
        <p:spPr bwMode="auto">
          <a:xfrm flipV="1">
            <a:off x="2244004" y="3434735"/>
            <a:ext cx="1405901" cy="300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134" name="Straight Connector 182"/>
          <p:cNvCxnSpPr/>
          <p:nvPr/>
        </p:nvCxnSpPr>
        <p:spPr bwMode="auto">
          <a:xfrm>
            <a:off x="1208166" y="3434735"/>
            <a:ext cx="915457"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sp>
        <p:nvSpPr>
          <p:cNvPr id="136" name="Text Box 32"/>
          <p:cNvSpPr txBox="1">
            <a:spLocks noChangeArrowheads="1"/>
          </p:cNvSpPr>
          <p:nvPr/>
        </p:nvSpPr>
        <p:spPr bwMode="auto">
          <a:xfrm rot="16200000">
            <a:off x="128763" y="1730569"/>
            <a:ext cx="1421358" cy="246221"/>
          </a:xfrm>
          <a:prstGeom prst="rect">
            <a:avLst/>
          </a:prstGeom>
          <a:noFill/>
          <a:ln w="9525">
            <a:noFill/>
            <a:miter lim="800000"/>
            <a:headEnd/>
            <a:tailEnd/>
          </a:ln>
        </p:spPr>
        <p:txBody>
          <a:bodyPr wrap="none">
            <a:spAutoFit/>
          </a:bodyPr>
          <a:lstStyle/>
          <a:p>
            <a:r>
              <a:rPr lang="en-US" altLang="ko-KR" sz="1000" dirty="0">
                <a:latin typeface="Arial"/>
                <a:cs typeface="Arial"/>
              </a:rPr>
              <a:t>%human CD45+ cells</a:t>
            </a:r>
          </a:p>
        </p:txBody>
      </p:sp>
      <p:sp>
        <p:nvSpPr>
          <p:cNvPr id="137" name="TextBox 21"/>
          <p:cNvSpPr txBox="1">
            <a:spLocks noChangeArrowheads="1"/>
          </p:cNvSpPr>
          <p:nvPr/>
        </p:nvSpPr>
        <p:spPr bwMode="auto">
          <a:xfrm>
            <a:off x="957092" y="2245539"/>
            <a:ext cx="255987" cy="246221"/>
          </a:xfrm>
          <a:prstGeom prst="rect">
            <a:avLst/>
          </a:prstGeom>
          <a:noFill/>
          <a:ln w="9525">
            <a:noFill/>
            <a:miter lim="800000"/>
            <a:headEnd/>
            <a:tailEnd/>
          </a:ln>
        </p:spPr>
        <p:txBody>
          <a:bodyPr wrap="none">
            <a:spAutoFit/>
          </a:bodyPr>
          <a:lstStyle/>
          <a:p>
            <a:r>
              <a:rPr lang="en-US" sz="1000" dirty="0">
                <a:latin typeface="Arial"/>
                <a:cs typeface="Arial"/>
              </a:rPr>
              <a:t>1</a:t>
            </a:r>
          </a:p>
        </p:txBody>
      </p:sp>
      <p:sp>
        <p:nvSpPr>
          <p:cNvPr id="138" name="TextBox 21"/>
          <p:cNvSpPr txBox="1">
            <a:spLocks noChangeArrowheads="1"/>
          </p:cNvSpPr>
          <p:nvPr/>
        </p:nvSpPr>
        <p:spPr bwMode="auto">
          <a:xfrm>
            <a:off x="957092" y="1469144"/>
            <a:ext cx="255987" cy="246221"/>
          </a:xfrm>
          <a:prstGeom prst="rect">
            <a:avLst/>
          </a:prstGeom>
          <a:noFill/>
          <a:ln w="9525">
            <a:noFill/>
            <a:miter lim="800000"/>
            <a:headEnd/>
            <a:tailEnd/>
          </a:ln>
        </p:spPr>
        <p:txBody>
          <a:bodyPr wrap="none">
            <a:spAutoFit/>
          </a:bodyPr>
          <a:lstStyle/>
          <a:p>
            <a:r>
              <a:rPr lang="en-US" sz="1000" dirty="0">
                <a:latin typeface="Arial"/>
                <a:cs typeface="Arial"/>
              </a:rPr>
              <a:t>2</a:t>
            </a:r>
          </a:p>
        </p:txBody>
      </p:sp>
      <p:sp>
        <p:nvSpPr>
          <p:cNvPr id="139" name="TextBox 21"/>
          <p:cNvSpPr txBox="1">
            <a:spLocks noChangeArrowheads="1"/>
          </p:cNvSpPr>
          <p:nvPr/>
        </p:nvSpPr>
        <p:spPr bwMode="auto">
          <a:xfrm>
            <a:off x="967765" y="641616"/>
            <a:ext cx="255987" cy="246221"/>
          </a:xfrm>
          <a:prstGeom prst="rect">
            <a:avLst/>
          </a:prstGeom>
          <a:noFill/>
          <a:ln w="9525">
            <a:noFill/>
            <a:miter lim="800000"/>
            <a:headEnd/>
            <a:tailEnd/>
          </a:ln>
        </p:spPr>
        <p:txBody>
          <a:bodyPr wrap="none">
            <a:spAutoFit/>
          </a:bodyPr>
          <a:lstStyle/>
          <a:p>
            <a:r>
              <a:rPr lang="en-US" sz="1000" dirty="0">
                <a:latin typeface="Arial"/>
                <a:cs typeface="Arial"/>
              </a:rPr>
              <a:t>3</a:t>
            </a:r>
          </a:p>
        </p:txBody>
      </p:sp>
      <p:sp>
        <p:nvSpPr>
          <p:cNvPr id="140" name="TextBox 9"/>
          <p:cNvSpPr txBox="1">
            <a:spLocks noChangeArrowheads="1"/>
          </p:cNvSpPr>
          <p:nvPr/>
        </p:nvSpPr>
        <p:spPr bwMode="auto">
          <a:xfrm>
            <a:off x="609600" y="685800"/>
            <a:ext cx="384102" cy="246221"/>
          </a:xfrm>
          <a:prstGeom prst="rect">
            <a:avLst/>
          </a:prstGeom>
          <a:noFill/>
          <a:ln w="9525">
            <a:noFill/>
            <a:miter lim="800000"/>
            <a:headEnd/>
            <a:tailEnd/>
          </a:ln>
        </p:spPr>
        <p:txBody>
          <a:bodyPr wrap="none">
            <a:spAutoFit/>
          </a:bodyPr>
          <a:lstStyle/>
          <a:p>
            <a:r>
              <a:rPr lang="en-US" sz="1000" dirty="0">
                <a:latin typeface="Arial"/>
                <a:cs typeface="Arial"/>
              </a:rPr>
              <a:t>(%)</a:t>
            </a:r>
          </a:p>
        </p:txBody>
      </p:sp>
      <p:cxnSp>
        <p:nvCxnSpPr>
          <p:cNvPr id="141" name="Straight Connector 177"/>
          <p:cNvCxnSpPr/>
          <p:nvPr/>
        </p:nvCxnSpPr>
        <p:spPr bwMode="auto">
          <a:xfrm>
            <a:off x="1534673" y="979928"/>
            <a:ext cx="0" cy="60960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142" name="Straight Connector 180"/>
          <p:cNvCxnSpPr/>
          <p:nvPr/>
        </p:nvCxnSpPr>
        <p:spPr bwMode="auto">
          <a:xfrm>
            <a:off x="2438400" y="990600"/>
            <a:ext cx="0" cy="228600"/>
          </a:xfrm>
          <a:prstGeom prst="line">
            <a:avLst/>
          </a:prstGeom>
          <a:solidFill>
            <a:schemeClr val="accent1"/>
          </a:solidFill>
          <a:ln w="9525" cap="flat" cmpd="sng" algn="ctr">
            <a:solidFill>
              <a:schemeClr val="tx1"/>
            </a:solidFill>
            <a:prstDash val="solid"/>
            <a:round/>
            <a:headEnd type="none" w="med" len="med"/>
            <a:tailEnd type="none" w="med" len="med"/>
          </a:ln>
          <a:effectLst/>
        </p:spPr>
      </p:cxnSp>
      <p:sp>
        <p:nvSpPr>
          <p:cNvPr id="143" name="TextBox 181"/>
          <p:cNvSpPr txBox="1">
            <a:spLocks noChangeArrowheads="1"/>
          </p:cNvSpPr>
          <p:nvPr/>
        </p:nvSpPr>
        <p:spPr bwMode="auto">
          <a:xfrm>
            <a:off x="1719092" y="749832"/>
            <a:ext cx="594684" cy="246221"/>
          </a:xfrm>
          <a:prstGeom prst="rect">
            <a:avLst/>
          </a:prstGeom>
          <a:noFill/>
          <a:ln w="9525">
            <a:noFill/>
            <a:miter lim="800000"/>
            <a:headEnd/>
            <a:tailEnd/>
          </a:ln>
        </p:spPr>
        <p:txBody>
          <a:bodyPr wrap="none">
            <a:spAutoFit/>
          </a:bodyPr>
          <a:lstStyle/>
          <a:p>
            <a:r>
              <a:rPr lang="en-US" sz="1000" dirty="0">
                <a:latin typeface="Arial"/>
                <a:cs typeface="Arial"/>
              </a:rPr>
              <a:t>P&lt;0.05</a:t>
            </a:r>
          </a:p>
        </p:txBody>
      </p:sp>
      <p:cxnSp>
        <p:nvCxnSpPr>
          <p:cNvPr id="144" name="Straight Connector 193"/>
          <p:cNvCxnSpPr/>
          <p:nvPr/>
        </p:nvCxnSpPr>
        <p:spPr>
          <a:xfrm>
            <a:off x="1534673" y="979929"/>
            <a:ext cx="903727" cy="1067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1128004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7648</TotalTime>
  <Words>770</Words>
  <Application>Microsoft Office PowerPoint</Application>
  <PresentationFormat>On-screen Show (4:3)</PresentationFormat>
  <Paragraphs>339</Paragraphs>
  <Slides>11</Slides>
  <Notes>4</Notes>
  <HiddenSlides>0</HiddenSlides>
  <MMClips>0</MMClips>
  <ScaleCrop>false</ScaleCrop>
  <HeadingPairs>
    <vt:vector size="8" baseType="variant">
      <vt:variant>
        <vt:lpstr>Fonts Used</vt:lpstr>
      </vt:variant>
      <vt:variant>
        <vt:i4>6</vt:i4>
      </vt:variant>
      <vt:variant>
        <vt:lpstr>Theme</vt:lpstr>
      </vt:variant>
      <vt:variant>
        <vt:i4>1</vt:i4>
      </vt:variant>
      <vt:variant>
        <vt:lpstr>Embedded OLE Servers</vt:lpstr>
      </vt:variant>
      <vt:variant>
        <vt:i4>1</vt:i4>
      </vt:variant>
      <vt:variant>
        <vt:lpstr>Slide Titles</vt:lpstr>
      </vt:variant>
      <vt:variant>
        <vt:i4>11</vt:i4>
      </vt:variant>
    </vt:vector>
  </HeadingPairs>
  <TitlesOfParts>
    <vt:vector size="19" baseType="lpstr">
      <vt:lpstr>굴림</vt:lpstr>
      <vt:lpstr>맑은 고딕</vt:lpstr>
      <vt:lpstr>MS PGothic</vt:lpstr>
      <vt:lpstr>MS PGothic</vt:lpstr>
      <vt:lpstr>Arial</vt:lpstr>
      <vt:lpstr>Calibri</vt:lpstr>
      <vt:lpstr>Office Theme</vt:lpstr>
      <vt:lpstr>Chart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Tatetsu, Hiro,M.D.,Ph.D.</dc:creator>
  <cp:lastModifiedBy>Chai, Li,M.D.</cp:lastModifiedBy>
  <cp:revision>460</cp:revision>
  <dcterms:created xsi:type="dcterms:W3CDTF">2006-08-16T00:00:00Z</dcterms:created>
  <dcterms:modified xsi:type="dcterms:W3CDTF">2019-06-18T17:02:03Z</dcterms:modified>
</cp:coreProperties>
</file>