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74"/>
  </p:normalViewPr>
  <p:slideViewPr>
    <p:cSldViewPr>
      <p:cViewPr>
        <p:scale>
          <a:sx n="110" d="100"/>
          <a:sy n="110" d="100"/>
        </p:scale>
        <p:origin x="-17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0A789-9E4D-44DE-BB25-739023A8CC32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853D93-E34C-4416-9293-163E485F913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784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A0099-237E-4D9F-A77B-3C31945A0EAD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2802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313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861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047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069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83820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3933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442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343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6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334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20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BB544-2E61-4253-A390-0020943FA17C}" type="datetimeFigureOut">
              <a:rPr lang="es-ES" smtClean="0"/>
              <a:t>16/05/2019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E49AA-7068-43DF-863A-94ACC79E0C2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5021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5.wdp"/><Relationship Id="rId18" Type="http://schemas.openxmlformats.org/officeDocument/2006/relationships/image" Target="../media/image9.jpeg"/><Relationship Id="rId26" Type="http://schemas.openxmlformats.org/officeDocument/2006/relationships/image" Target="../media/image14.tif"/><Relationship Id="rId3" Type="http://schemas.openxmlformats.org/officeDocument/2006/relationships/notesSlide" Target="../notesSlides/notesSlide1.xml"/><Relationship Id="rId21" Type="http://schemas.microsoft.com/office/2007/relationships/hdphoto" Target="../media/hdphoto9.wdp"/><Relationship Id="rId7" Type="http://schemas.microsoft.com/office/2007/relationships/hdphoto" Target="../media/hdphoto2.wdp"/><Relationship Id="rId12" Type="http://schemas.openxmlformats.org/officeDocument/2006/relationships/image" Target="../media/image6.jpeg"/><Relationship Id="rId17" Type="http://schemas.microsoft.com/office/2007/relationships/hdphoto" Target="../media/hdphoto7.wdp"/><Relationship Id="rId25" Type="http://schemas.openxmlformats.org/officeDocument/2006/relationships/image" Target="../media/image13.tif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8.jpeg"/><Relationship Id="rId20" Type="http://schemas.openxmlformats.org/officeDocument/2006/relationships/image" Target="../media/image10.jpeg"/><Relationship Id="rId29" Type="http://schemas.microsoft.com/office/2007/relationships/hdphoto" Target="../media/hdphoto11.wdp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11" Type="http://schemas.microsoft.com/office/2007/relationships/hdphoto" Target="../media/hdphoto4.wdp"/><Relationship Id="rId24" Type="http://schemas.openxmlformats.org/officeDocument/2006/relationships/image" Target="../media/image12.tif"/><Relationship Id="rId32" Type="http://schemas.openxmlformats.org/officeDocument/2006/relationships/oleObject" Target="../embeddings/oleObject1.bin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microsoft.com/office/2007/relationships/hdphoto" Target="../media/hdphoto10.wdp"/><Relationship Id="rId28" Type="http://schemas.openxmlformats.org/officeDocument/2006/relationships/image" Target="../media/image16.png"/><Relationship Id="rId10" Type="http://schemas.openxmlformats.org/officeDocument/2006/relationships/image" Target="../media/image5.jpeg"/><Relationship Id="rId19" Type="http://schemas.microsoft.com/office/2007/relationships/hdphoto" Target="../media/hdphoto8.wdp"/><Relationship Id="rId31" Type="http://schemas.microsoft.com/office/2007/relationships/hdphoto" Target="../media/hdphoto12.wdp"/><Relationship Id="rId4" Type="http://schemas.openxmlformats.org/officeDocument/2006/relationships/image" Target="../media/image2.jpeg"/><Relationship Id="rId9" Type="http://schemas.microsoft.com/office/2007/relationships/hdphoto" Target="../media/hdphoto3.wdp"/><Relationship Id="rId14" Type="http://schemas.openxmlformats.org/officeDocument/2006/relationships/image" Target="../media/image7.jpeg"/><Relationship Id="rId22" Type="http://schemas.openxmlformats.org/officeDocument/2006/relationships/image" Target="../media/image11.jpeg"/><Relationship Id="rId27" Type="http://schemas.openxmlformats.org/officeDocument/2006/relationships/image" Target="../media/image15.tif"/><Relationship Id="rId30" Type="http://schemas.openxmlformats.org/officeDocument/2006/relationships/image" Target="../media/image17.png"/><Relationship Id="rId8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-208084" y="356647"/>
            <a:ext cx="9672119" cy="6358114"/>
            <a:chOff x="-208084" y="356647"/>
            <a:chExt cx="9672119" cy="6358114"/>
          </a:xfrm>
        </p:grpSpPr>
        <p:grpSp>
          <p:nvGrpSpPr>
            <p:cNvPr id="3" name="Grupo 2">
              <a:extLst>
                <a:ext uri="{FF2B5EF4-FFF2-40B4-BE49-F238E27FC236}">
                  <a16:creationId xmlns="" xmlns:a16="http://schemas.microsoft.com/office/drawing/2014/main" id="{0FF787DE-FE37-41F3-9ED3-82DFE4A8256F}"/>
                </a:ext>
              </a:extLst>
            </p:cNvPr>
            <p:cNvGrpSpPr/>
            <p:nvPr/>
          </p:nvGrpSpPr>
          <p:grpSpPr>
            <a:xfrm>
              <a:off x="-208084" y="356647"/>
              <a:ext cx="9230556" cy="6024681"/>
              <a:chOff x="-208084" y="356647"/>
              <a:chExt cx="9230556" cy="6024681"/>
            </a:xfrm>
          </p:grpSpPr>
          <p:grpSp>
            <p:nvGrpSpPr>
              <p:cNvPr id="8" name="Grupo 7"/>
              <p:cNvGrpSpPr/>
              <p:nvPr/>
            </p:nvGrpSpPr>
            <p:grpSpPr>
              <a:xfrm>
                <a:off x="-208084" y="356647"/>
                <a:ext cx="9230556" cy="3057166"/>
                <a:chOff x="-208084" y="260648"/>
                <a:chExt cx="9230556" cy="3057166"/>
              </a:xfrm>
            </p:grpSpPr>
            <p:sp>
              <p:nvSpPr>
                <p:cNvPr id="45" name="CuadroTexto 14"/>
                <p:cNvSpPr txBox="1"/>
                <p:nvPr/>
              </p:nvSpPr>
              <p:spPr>
                <a:xfrm>
                  <a:off x="-186838" y="1065337"/>
                  <a:ext cx="99909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LZR</a:t>
                  </a:r>
                </a:p>
              </p:txBody>
            </p:sp>
            <p:sp>
              <p:nvSpPr>
                <p:cNvPr id="46" name="CuadroTexto 15"/>
                <p:cNvSpPr txBox="1"/>
                <p:nvPr/>
              </p:nvSpPr>
              <p:spPr>
                <a:xfrm>
                  <a:off x="-208084" y="2537632"/>
                  <a:ext cx="99909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6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OZR</a:t>
                  </a:r>
                </a:p>
              </p:txBody>
            </p:sp>
            <p:sp>
              <p:nvSpPr>
                <p:cNvPr id="71" name="CuadroTexto 15"/>
                <p:cNvSpPr txBox="1"/>
                <p:nvPr/>
              </p:nvSpPr>
              <p:spPr>
                <a:xfrm>
                  <a:off x="7377153" y="283343"/>
                  <a:ext cx="163463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No primary</a:t>
                  </a:r>
                </a:p>
              </p:txBody>
            </p:sp>
            <p:sp>
              <p:nvSpPr>
                <p:cNvPr id="47" name="17 CuadroTexto"/>
                <p:cNvSpPr txBox="1">
                  <a:spLocks noChangeArrowheads="1"/>
                </p:cNvSpPr>
                <p:nvPr/>
              </p:nvSpPr>
              <p:spPr bwMode="auto">
                <a:xfrm>
                  <a:off x="976390" y="268048"/>
                  <a:ext cx="859466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1400" dirty="0">
                      <a:latin typeface="Arial" pitchFamily="34" charset="0"/>
                      <a:cs typeface="Arial" pitchFamily="34" charset="0"/>
                    </a:rPr>
                    <a:t>PGP 9.5</a:t>
                  </a:r>
                </a:p>
              </p:txBody>
            </p:sp>
            <p:sp>
              <p:nvSpPr>
                <p:cNvPr id="48" name="17 CuadroTexto"/>
                <p:cNvSpPr txBox="1">
                  <a:spLocks noChangeArrowheads="1"/>
                </p:cNvSpPr>
                <p:nvPr/>
              </p:nvSpPr>
              <p:spPr bwMode="auto">
                <a:xfrm>
                  <a:off x="2726541" y="260648"/>
                  <a:ext cx="750014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1400" dirty="0">
                      <a:latin typeface="Arial" pitchFamily="34" charset="0"/>
                      <a:cs typeface="Arial" pitchFamily="34" charset="0"/>
                    </a:rPr>
                    <a:t>TRPA1</a:t>
                  </a:r>
                  <a:endParaRPr lang="es-ES" sz="1400" baseline="-25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" name="17 CuadroTexto"/>
                <p:cNvSpPr txBox="1">
                  <a:spLocks noChangeArrowheads="1"/>
                </p:cNvSpPr>
                <p:nvPr/>
              </p:nvSpPr>
              <p:spPr bwMode="auto">
                <a:xfrm>
                  <a:off x="3968379" y="260649"/>
                  <a:ext cx="1679114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1400" dirty="0">
                      <a:latin typeface="Arial" pitchFamily="34" charset="0"/>
                      <a:cs typeface="Arial" pitchFamily="34" charset="0"/>
                    </a:rPr>
                    <a:t>PGP 9.5 + TRPA1</a:t>
                  </a:r>
                  <a:endParaRPr lang="es-ES" sz="1400" baseline="-250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" name="17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741515" y="260649"/>
                  <a:ext cx="1491627" cy="30777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s-ES" sz="1400" dirty="0">
                      <a:latin typeface="Arial" pitchFamily="34" charset="0"/>
                      <a:cs typeface="Arial" pitchFamily="34" charset="0"/>
                    </a:rPr>
                    <a:t>DAPI + TRPA1</a:t>
                  </a:r>
                  <a:r>
                    <a:rPr lang="es-ES" sz="1400" baseline="-25000" dirty="0">
                      <a:latin typeface="Arial" pitchFamily="34" charset="0"/>
                      <a:cs typeface="Arial" pitchFamily="34" charset="0"/>
                    </a:rPr>
                    <a:t>  </a:t>
                  </a:r>
                </a:p>
              </p:txBody>
            </p:sp>
            <p:grpSp>
              <p:nvGrpSpPr>
                <p:cNvPr id="6" name="Grupo 5"/>
                <p:cNvGrpSpPr/>
                <p:nvPr/>
              </p:nvGrpSpPr>
              <p:grpSpPr>
                <a:xfrm>
                  <a:off x="578123" y="595765"/>
                  <a:ext cx="8444349" cy="1246921"/>
                  <a:chOff x="578123" y="595765"/>
                  <a:chExt cx="8444349" cy="1246921"/>
                </a:xfrm>
              </p:grpSpPr>
              <p:pic>
                <p:nvPicPr>
                  <p:cNvPr id="22" name="Imagen 21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66472" y="605444"/>
                    <a:ext cx="1656000" cy="1237242"/>
                  </a:xfrm>
                  <a:prstGeom prst="rect">
                    <a:avLst/>
                  </a:prstGeom>
                </p:spPr>
              </p:pic>
              <p:sp>
                <p:nvSpPr>
                  <p:cNvPr id="59" name="CuadroTexto 14"/>
                  <p:cNvSpPr txBox="1"/>
                  <p:nvPr/>
                </p:nvSpPr>
                <p:spPr>
                  <a:xfrm>
                    <a:off x="7380496" y="595765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I)</a:t>
                    </a:r>
                  </a:p>
                </p:txBody>
              </p:sp>
              <p:pic>
                <p:nvPicPr>
                  <p:cNvPr id="18" name="Imagen 17"/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8123" y="605444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19" name="Imagen 18"/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36911" y="605444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20" name="Imagen 19"/>
                  <p:cNvPicPr>
                    <a:picLocks noChangeAspect="1"/>
                  </p:cNvPicPr>
                  <p:nvPr/>
                </p:nvPicPr>
                <p:blipFill>
                  <a:blip r:embed="rId1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257517" y="605444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21" name="Imagen 20"/>
                  <p:cNvPicPr>
                    <a:picLocks noChangeAspect="1"/>
                  </p:cNvPicPr>
                  <p:nvPr/>
                </p:nvPicPr>
                <p:blipFill>
                  <a:blip r:embed="rId1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3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16304" y="605444"/>
                    <a:ext cx="1656000" cy="1237242"/>
                  </a:xfrm>
                  <a:prstGeom prst="rect">
                    <a:avLst/>
                  </a:prstGeom>
                </p:spPr>
              </p:pic>
              <p:sp>
                <p:nvSpPr>
                  <p:cNvPr id="52" name="19 CuadroTexto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42741" y="1579345"/>
                    <a:ext cx="677547" cy="2106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s-ES" sz="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 µm</a:t>
                    </a:r>
                  </a:p>
                </p:txBody>
              </p:sp>
              <p:sp>
                <p:nvSpPr>
                  <p:cNvPr id="125" name="CuadroTexto 14"/>
                  <p:cNvSpPr txBox="1"/>
                  <p:nvPr/>
                </p:nvSpPr>
                <p:spPr>
                  <a:xfrm>
                    <a:off x="578123" y="595765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A)</a:t>
                    </a:r>
                  </a:p>
                </p:txBody>
              </p:sp>
              <p:sp>
                <p:nvSpPr>
                  <p:cNvPr id="126" name="CuadroTexto 14"/>
                  <p:cNvSpPr txBox="1"/>
                  <p:nvPr/>
                </p:nvSpPr>
                <p:spPr>
                  <a:xfrm>
                    <a:off x="2257517" y="595765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B)</a:t>
                    </a:r>
                  </a:p>
                </p:txBody>
              </p:sp>
              <p:sp>
                <p:nvSpPr>
                  <p:cNvPr id="127" name="CuadroTexto 14"/>
                  <p:cNvSpPr txBox="1"/>
                  <p:nvPr/>
                </p:nvSpPr>
                <p:spPr>
                  <a:xfrm>
                    <a:off x="3936911" y="595765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C)</a:t>
                    </a:r>
                  </a:p>
                </p:txBody>
              </p:sp>
              <p:sp>
                <p:nvSpPr>
                  <p:cNvPr id="128" name="CuadroTexto 14"/>
                  <p:cNvSpPr txBox="1"/>
                  <p:nvPr/>
                </p:nvSpPr>
                <p:spPr>
                  <a:xfrm>
                    <a:off x="5616304" y="595765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D)</a:t>
                    </a:r>
                  </a:p>
                </p:txBody>
              </p:sp>
            </p:grpSp>
            <p:grpSp>
              <p:nvGrpSpPr>
                <p:cNvPr id="7" name="Grupo 6"/>
                <p:cNvGrpSpPr/>
                <p:nvPr/>
              </p:nvGrpSpPr>
              <p:grpSpPr>
                <a:xfrm>
                  <a:off x="578123" y="2065226"/>
                  <a:ext cx="8444349" cy="1252588"/>
                  <a:chOff x="578123" y="2065226"/>
                  <a:chExt cx="8444349" cy="1252588"/>
                </a:xfrm>
              </p:grpSpPr>
              <p:pic>
                <p:nvPicPr>
                  <p:cNvPr id="23" name="Imagen 22"/>
                  <p:cNvPicPr>
                    <a:picLocks noChangeAspect="1"/>
                  </p:cNvPicPr>
                  <p:nvPr/>
                </p:nvPicPr>
                <p:blipFill>
                  <a:blip r:embed="rId14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5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366472" y="2080572"/>
                    <a:ext cx="1656000" cy="1237242"/>
                  </a:xfrm>
                  <a:prstGeom prst="rect">
                    <a:avLst/>
                  </a:prstGeom>
                </p:spPr>
              </p:pic>
              <p:sp>
                <p:nvSpPr>
                  <p:cNvPr id="60" name="CuadroTexto 14"/>
                  <p:cNvSpPr txBox="1"/>
                  <p:nvPr/>
                </p:nvSpPr>
                <p:spPr>
                  <a:xfrm>
                    <a:off x="7380496" y="2065226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J)</a:t>
                    </a:r>
                  </a:p>
                </p:txBody>
              </p:sp>
              <p:pic>
                <p:nvPicPr>
                  <p:cNvPr id="4" name="Imagen 3"/>
                  <p:cNvPicPr>
                    <a:picLocks noChangeAspect="1"/>
                  </p:cNvPicPr>
                  <p:nvPr/>
                </p:nvPicPr>
                <p:blipFill>
                  <a:blip r:embed="rId16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7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78123" y="2080572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5" name="Imagen 4"/>
                  <p:cNvPicPr>
                    <a:picLocks noChangeAspect="1"/>
                  </p:cNvPicPr>
                  <p:nvPr/>
                </p:nvPicPr>
                <p:blipFill>
                  <a:blip r:embed="rId18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19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936911" y="2080572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13" name="Imagen 12"/>
                  <p:cNvPicPr>
                    <a:picLocks noChangeAspect="1"/>
                  </p:cNvPicPr>
                  <p:nvPr/>
                </p:nvPicPr>
                <p:blipFill>
                  <a:blip r:embed="rId20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21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257517" y="2080572"/>
                    <a:ext cx="1656000" cy="1237242"/>
                  </a:xfrm>
                  <a:prstGeom prst="rect">
                    <a:avLst/>
                  </a:prstGeom>
                </p:spPr>
              </p:pic>
              <p:pic>
                <p:nvPicPr>
                  <p:cNvPr id="15" name="Imagen 14"/>
                  <p:cNvPicPr>
                    <a:picLocks noChangeAspect="1"/>
                  </p:cNvPicPr>
                  <p:nvPr/>
                </p:nvPicPr>
                <p:blipFill>
                  <a:blip r:embed="rId22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23">
                            <a14:imgEffect>
                              <a14:sharpenSoften amount="50000"/>
                            </a14:imgEffect>
                            <a14:imgEffect>
                              <a14:brightnessContrast brigh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5616304" y="2080572"/>
                    <a:ext cx="1656000" cy="1237242"/>
                  </a:xfrm>
                  <a:prstGeom prst="rect">
                    <a:avLst/>
                  </a:prstGeom>
                </p:spPr>
              </p:pic>
              <p:sp>
                <p:nvSpPr>
                  <p:cNvPr id="53" name="19 CuadroTexto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32240" y="3052444"/>
                    <a:ext cx="698549" cy="21069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square">
                    <a:spAutoFit/>
                  </a:bodyPr>
                  <a:lstStyle/>
                  <a:p>
                    <a:pPr algn="ctr"/>
                    <a:r>
                      <a:rPr lang="es-ES" sz="8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25 µm</a:t>
                    </a:r>
                  </a:p>
                </p:txBody>
              </p:sp>
              <p:sp>
                <p:nvSpPr>
                  <p:cNvPr id="129" name="CuadroTexto 14"/>
                  <p:cNvSpPr txBox="1"/>
                  <p:nvPr/>
                </p:nvSpPr>
                <p:spPr>
                  <a:xfrm>
                    <a:off x="580964" y="2065226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E)</a:t>
                    </a:r>
                  </a:p>
                </p:txBody>
              </p:sp>
              <p:sp>
                <p:nvSpPr>
                  <p:cNvPr id="130" name="CuadroTexto 14"/>
                  <p:cNvSpPr txBox="1"/>
                  <p:nvPr/>
                </p:nvSpPr>
                <p:spPr>
                  <a:xfrm>
                    <a:off x="2257243" y="2065226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F)</a:t>
                    </a:r>
                  </a:p>
                </p:txBody>
              </p:sp>
              <p:sp>
                <p:nvSpPr>
                  <p:cNvPr id="131" name="CuadroTexto 14"/>
                  <p:cNvSpPr txBox="1"/>
                  <p:nvPr/>
                </p:nvSpPr>
                <p:spPr>
                  <a:xfrm>
                    <a:off x="3933522" y="2065226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G)</a:t>
                    </a:r>
                  </a:p>
                </p:txBody>
              </p:sp>
              <p:sp>
                <p:nvSpPr>
                  <p:cNvPr id="132" name="CuadroTexto 14"/>
                  <p:cNvSpPr txBox="1"/>
                  <p:nvPr/>
                </p:nvSpPr>
                <p:spPr>
                  <a:xfrm>
                    <a:off x="5609802" y="2065226"/>
                    <a:ext cx="999093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ES" sz="14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H)</a:t>
                    </a:r>
                  </a:p>
                </p:txBody>
              </p:sp>
            </p:grpSp>
          </p:grpSp>
          <p:grpSp>
            <p:nvGrpSpPr>
              <p:cNvPr id="2" name="1 Grupo"/>
              <p:cNvGrpSpPr/>
              <p:nvPr/>
            </p:nvGrpSpPr>
            <p:grpSpPr>
              <a:xfrm>
                <a:off x="106145" y="3770953"/>
                <a:ext cx="6568654" cy="2610375"/>
                <a:chOff x="184678" y="3271062"/>
                <a:chExt cx="7267642" cy="3014780"/>
              </a:xfrm>
            </p:grpSpPr>
            <p:sp>
              <p:nvSpPr>
                <p:cNvPr id="69" name="Cuadro de texto 2"/>
                <p:cNvSpPr txBox="1">
                  <a:spLocks noChangeArrowheads="1"/>
                </p:cNvSpPr>
                <p:nvPr/>
              </p:nvSpPr>
              <p:spPr bwMode="auto">
                <a:xfrm>
                  <a:off x="5899554" y="3458279"/>
                  <a:ext cx="1478524" cy="303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TRPA1  </a:t>
                  </a:r>
                  <a:r>
                    <a:rPr lang="es-ES" sz="16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LZR</a:t>
                  </a:r>
                </a:p>
              </p:txBody>
            </p:sp>
            <p:sp>
              <p:nvSpPr>
                <p:cNvPr id="56" name="Cuadro de texto 2"/>
                <p:cNvSpPr txBox="1">
                  <a:spLocks noChangeArrowheads="1"/>
                </p:cNvSpPr>
                <p:nvPr/>
              </p:nvSpPr>
              <p:spPr bwMode="auto">
                <a:xfrm>
                  <a:off x="5894126" y="5060611"/>
                  <a:ext cx="1478524" cy="303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TRPA1</a:t>
                  </a:r>
                  <a:r>
                    <a:rPr lang="es-ES" sz="1400" baseline="-250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 </a:t>
                  </a: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 </a:t>
                  </a:r>
                  <a:r>
                    <a:rPr lang="es-ES" sz="16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OZR</a:t>
                  </a:r>
                </a:p>
              </p:txBody>
            </p:sp>
            <p:pic>
              <p:nvPicPr>
                <p:cNvPr id="25" name="Imagen 24"/>
                <p:cNvPicPr>
                  <a:picLocks noChangeAspect="1"/>
                </p:cNvPicPr>
                <p:nvPr/>
              </p:nvPicPr>
              <p:blipFill>
                <a:blip r:embed="rId2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8817" y="5369798"/>
                  <a:ext cx="3633503" cy="916044"/>
                </a:xfrm>
                <a:prstGeom prst="rect">
                  <a:avLst/>
                </a:prstGeom>
              </p:spPr>
            </p:pic>
            <p:pic>
              <p:nvPicPr>
                <p:cNvPr id="35" name="Imagen 34"/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18817" y="3789040"/>
                  <a:ext cx="3633503" cy="918000"/>
                </a:xfrm>
                <a:prstGeom prst="rect">
                  <a:avLst/>
                </a:prstGeom>
              </p:spPr>
            </p:pic>
            <p:sp>
              <p:nvSpPr>
                <p:cNvPr id="70" name="CuadroTexto 14"/>
                <p:cNvSpPr txBox="1"/>
                <p:nvPr/>
              </p:nvSpPr>
              <p:spPr>
                <a:xfrm>
                  <a:off x="184678" y="3271062"/>
                  <a:ext cx="617477" cy="307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E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K)</a:t>
                  </a:r>
                </a:p>
              </p:txBody>
            </p:sp>
            <p:sp>
              <p:nvSpPr>
                <p:cNvPr id="57" name="Cuadro de texto 2"/>
                <p:cNvSpPr txBox="1">
                  <a:spLocks noChangeArrowheads="1"/>
                </p:cNvSpPr>
                <p:nvPr/>
              </p:nvSpPr>
              <p:spPr bwMode="auto">
                <a:xfrm>
                  <a:off x="2298066" y="3458617"/>
                  <a:ext cx="1689198" cy="303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PGP 9.5  </a:t>
                  </a:r>
                  <a:r>
                    <a:rPr lang="es-ES" sz="16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LZR </a:t>
                  </a: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  LZR</a:t>
                  </a:r>
                </a:p>
              </p:txBody>
            </p:sp>
            <p:sp>
              <p:nvSpPr>
                <p:cNvPr id="58" name="Cuadro de texto 2"/>
                <p:cNvSpPr txBox="1">
                  <a:spLocks noChangeArrowheads="1"/>
                </p:cNvSpPr>
                <p:nvPr/>
              </p:nvSpPr>
              <p:spPr bwMode="auto">
                <a:xfrm>
                  <a:off x="2196412" y="5062242"/>
                  <a:ext cx="1839529" cy="30386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PGP 9.5  </a:t>
                  </a:r>
                  <a:r>
                    <a:rPr lang="es-ES" sz="16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OZR</a:t>
                  </a:r>
                  <a:r>
                    <a: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  OZR</a:t>
                  </a:r>
                </a:p>
              </p:txBody>
            </p:sp>
            <p:pic>
              <p:nvPicPr>
                <p:cNvPr id="24" name="Imagen 23"/>
                <p:cNvPicPr>
                  <a:picLocks noChangeAspect="1"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434" y="5369796"/>
                  <a:ext cx="3633503" cy="916044"/>
                </a:xfrm>
                <a:prstGeom prst="rect">
                  <a:avLst/>
                </a:prstGeom>
              </p:spPr>
            </p:pic>
            <p:pic>
              <p:nvPicPr>
                <p:cNvPr id="34" name="Imagen 33"/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433" y="3789040"/>
                  <a:ext cx="3633503" cy="918000"/>
                </a:xfrm>
                <a:prstGeom prst="rect">
                  <a:avLst/>
                </a:prstGeom>
              </p:spPr>
            </p:pic>
          </p:grpSp>
          <p:sp>
            <p:nvSpPr>
              <p:cNvPr id="51" name="CuadroTexto 14"/>
              <p:cNvSpPr txBox="1"/>
              <p:nvPr/>
            </p:nvSpPr>
            <p:spPr>
              <a:xfrm>
                <a:off x="6688793" y="3774507"/>
                <a:ext cx="55808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E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L)</a:t>
                </a:r>
              </a:p>
            </p:txBody>
          </p:sp>
          <p:sp>
            <p:nvSpPr>
              <p:cNvPr id="55" name="Cuadro de texto 2"/>
              <p:cNvSpPr txBox="1">
                <a:spLocks noChangeArrowheads="1"/>
              </p:cNvSpPr>
              <p:nvPr/>
            </p:nvSpPr>
            <p:spPr bwMode="auto">
              <a:xfrm>
                <a:off x="7333292" y="4395405"/>
                <a:ext cx="498482" cy="2324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800" dirty="0">
                    <a:effectLst/>
                    <a:latin typeface="Times New Roman"/>
                    <a:ea typeface="Calibri"/>
                    <a:cs typeface="Times New Roman"/>
                  </a:rPr>
                  <a:t>TRPA1</a:t>
                </a:r>
                <a:endParaRPr lang="es-E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1" name="Cuadro de texto 2"/>
              <p:cNvSpPr txBox="1">
                <a:spLocks noChangeArrowheads="1"/>
              </p:cNvSpPr>
              <p:nvPr/>
            </p:nvSpPr>
            <p:spPr bwMode="auto">
              <a:xfrm>
                <a:off x="7333293" y="4583334"/>
                <a:ext cx="523640" cy="1962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800" dirty="0">
                    <a:effectLst/>
                    <a:latin typeface="Times New Roman"/>
                    <a:ea typeface="Calibri"/>
                    <a:cs typeface="Times New Roman"/>
                  </a:rPr>
                  <a:t>β-</a:t>
                </a:r>
                <a:r>
                  <a:rPr lang="es-ES" sz="800" dirty="0" err="1">
                    <a:effectLst/>
                    <a:latin typeface="Times New Roman"/>
                    <a:ea typeface="Calibri"/>
                    <a:cs typeface="Times New Roman"/>
                  </a:rPr>
                  <a:t>actin</a:t>
                </a:r>
                <a:endParaRPr lang="es-E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62" name="Cuadro de texto 2"/>
              <p:cNvSpPr txBox="1">
                <a:spLocks noChangeArrowheads="1"/>
              </p:cNvSpPr>
              <p:nvPr/>
            </p:nvSpPr>
            <p:spPr bwMode="auto">
              <a:xfrm>
                <a:off x="7836331" y="4225829"/>
                <a:ext cx="928849" cy="1857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800" dirty="0">
                    <a:effectLst/>
                    <a:latin typeface="Calibri"/>
                    <a:ea typeface="Calibri"/>
                    <a:cs typeface="Times New Roman"/>
                  </a:rPr>
                  <a:t>LZR                 OZR</a:t>
                </a:r>
                <a:endParaRPr lang="es-ES" sz="11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  <p:sp>
            <p:nvSpPr>
              <p:cNvPr id="10" name="Rectángulo 9"/>
              <p:cNvSpPr/>
              <p:nvPr/>
            </p:nvSpPr>
            <p:spPr>
              <a:xfrm>
                <a:off x="7272304" y="4366530"/>
                <a:ext cx="493036" cy="49774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66" name="Rectángulo 65"/>
              <p:cNvSpPr/>
              <p:nvPr/>
            </p:nvSpPr>
            <p:spPr>
              <a:xfrm>
                <a:off x="7765596" y="3961023"/>
                <a:ext cx="993214" cy="428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grpSp>
            <p:nvGrpSpPr>
              <p:cNvPr id="27" name="Grupo 26"/>
              <p:cNvGrpSpPr/>
              <p:nvPr/>
            </p:nvGrpSpPr>
            <p:grpSpPr>
              <a:xfrm>
                <a:off x="6821519" y="4005064"/>
                <a:ext cx="1945058" cy="716245"/>
                <a:chOff x="6763769" y="4007189"/>
                <a:chExt cx="1945058" cy="716245"/>
              </a:xfrm>
            </p:grpSpPr>
            <p:sp>
              <p:nvSpPr>
                <p:cNvPr id="74" name="Cuadro de texto 2"/>
                <p:cNvSpPr txBox="1">
                  <a:spLocks noChangeArrowheads="1"/>
                </p:cNvSpPr>
                <p:nvPr/>
              </p:nvSpPr>
              <p:spPr bwMode="auto">
                <a:xfrm>
                  <a:off x="6763769" y="4460326"/>
                  <a:ext cx="915656" cy="2631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rot="0" vert="horz" wrap="square" lIns="91440" tIns="45720" rIns="91440" bIns="45720" anchor="t" anchorCtr="0"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l-GR" sz="1100" dirty="0"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β</a:t>
                  </a:r>
                  <a:r>
                    <a:rPr lang="es-ES" sz="1100" dirty="0"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-</a:t>
                  </a:r>
                  <a:r>
                    <a:rPr lang="es-ES" sz="1100" dirty="0" err="1"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rPr>
                    <a:t>actin</a:t>
                  </a:r>
                  <a:endParaRPr lang="es-ES" sz="1100" dirty="0">
                    <a:effectLst/>
                    <a:latin typeface="Arial" panose="020B0604020202020204" pitchFamily="34" charset="0"/>
                    <a:ea typeface="Calibri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6" name="Grupo 25"/>
                <p:cNvGrpSpPr/>
                <p:nvPr/>
              </p:nvGrpSpPr>
              <p:grpSpPr>
                <a:xfrm>
                  <a:off x="6799615" y="4007189"/>
                  <a:ext cx="1909212" cy="670954"/>
                  <a:chOff x="6799615" y="4007189"/>
                  <a:chExt cx="1909212" cy="670954"/>
                </a:xfrm>
              </p:grpSpPr>
              <p:sp>
                <p:nvSpPr>
                  <p:cNvPr id="68" name="Cuadro de tex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596704" y="4007189"/>
                    <a:ext cx="652329" cy="2631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s-ES" sz="1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rPr>
                      <a:t>LZR</a:t>
                    </a:r>
                    <a:endPara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2" name="Cuadro de tex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056498" y="4007189"/>
                    <a:ext cx="652329" cy="2631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s-ES" sz="1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rPr>
                      <a:t>OZR</a:t>
                    </a:r>
                    <a:endPara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Cuadro de texto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799615" y="4121246"/>
                    <a:ext cx="784878" cy="26310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s-ES" sz="1400" dirty="0"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rPr>
                      <a:t>TRPA1</a:t>
                    </a:r>
                    <a:endParaRPr lang="es-ES" sz="1400" dirty="0">
                      <a:effectLst/>
                      <a:latin typeface="Arial" panose="020B0604020202020204" pitchFamily="34" charset="0"/>
                      <a:ea typeface="Calibri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4" name="Grupo 13"/>
                  <p:cNvGrpSpPr/>
                  <p:nvPr/>
                </p:nvGrpSpPr>
                <p:grpSpPr>
                  <a:xfrm>
                    <a:off x="6811219" y="4293096"/>
                    <a:ext cx="1861945" cy="385047"/>
                    <a:chOff x="6772719" y="4293096"/>
                    <a:chExt cx="1861945" cy="385047"/>
                  </a:xfrm>
                </p:grpSpPr>
                <p:sp>
                  <p:nvSpPr>
                    <p:cNvPr id="78" name="Cuadro de texto 2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6772719" y="4316979"/>
                      <a:ext cx="784878" cy="303148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rot="0" vert="horz" wrap="square" lIns="91440" tIns="45720" rIns="91440" bIns="45720" anchor="t" anchorCtr="0"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900" dirty="0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131 </a:t>
                      </a:r>
                      <a:r>
                        <a:rPr lang="es-ES" sz="900" dirty="0" err="1"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kDa</a:t>
                      </a:r>
                      <a:endParaRPr lang="es-ES" sz="9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p:txBody>
                </p:sp>
                <p:cxnSp>
                  <p:nvCxnSpPr>
                    <p:cNvPr id="79" name="Conector recto de flecha 78"/>
                    <p:cNvCxnSpPr/>
                    <p:nvPr/>
                  </p:nvCxnSpPr>
                  <p:spPr>
                    <a:xfrm>
                      <a:off x="7442695" y="4365829"/>
                      <a:ext cx="144000" cy="0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Conector recto de flecha 79"/>
                    <p:cNvCxnSpPr/>
                    <p:nvPr/>
                  </p:nvCxnSpPr>
                  <p:spPr>
                    <a:xfrm>
                      <a:off x="7449045" y="4610003"/>
                      <a:ext cx="144000" cy="0"/>
                    </a:xfrm>
                    <a:prstGeom prst="straightConnector1">
                      <a:avLst/>
                    </a:prstGeom>
                    <a:ln w="19050">
                      <a:solidFill>
                        <a:schemeClr val="tx1"/>
                      </a:solidFill>
                      <a:tailEnd type="stealth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pic>
                  <p:nvPicPr>
                    <p:cNvPr id="81" name="5 Imagen"/>
                    <p:cNvPicPr/>
                    <p:nvPr/>
                  </p:nvPicPr>
                  <p:blipFill>
                    <a:blip r:embed="rId28">
                      <a:extLst>
                        <a:ext uri="{BEBA8EAE-BF5A-486C-A8C5-ECC9F3942E4B}">
                          <a14:imgProps xmlns:a14="http://schemas.microsoft.com/office/drawing/2010/main">
                            <a14:imgLayer r:embed="rId29">
                              <a14:imgEffect>
                                <a14:sharpenSoften amount="50000"/>
                              </a14:imgEffect>
                              <a14:imgEffect>
                                <a14:saturation sat="33000"/>
                              </a14:imgEffect>
                              <a14:imgEffect>
                                <a14:brightnessContrast bright="20000"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29844" y="4293096"/>
                      <a:ext cx="995195" cy="138994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82" name="9 Imagen"/>
                    <p:cNvPicPr/>
                    <p:nvPr/>
                  </p:nvPicPr>
                  <p:blipFill>
                    <a:blip r:embed="rId30">
                      <a:extLst>
                        <a:ext uri="{BEBA8EAE-BF5A-486C-A8C5-ECC9F3942E4B}">
                          <a14:imgProps xmlns:a14="http://schemas.microsoft.com/office/drawing/2010/main">
                            <a14:imgLayer r:embed="rId31">
                              <a14:imgEffect>
                                <a14:sharpenSoften amount="50000"/>
                              </a14:imgEffect>
                              <a14:imgEffect>
                                <a14:brightnessContrast bright="20000" contrast="40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39469" y="4537995"/>
                      <a:ext cx="995195" cy="140148"/>
                    </a:xfrm>
                    <a:prstGeom prst="rect">
                      <a:avLst/>
                    </a:prstGeom>
                  </p:spPr>
                </p:pic>
              </p:grpSp>
            </p:grpSp>
          </p:grpSp>
        </p:grpSp>
        <p:graphicFrame>
          <p:nvGraphicFramePr>
            <p:cNvPr id="75" name="Objeto 74">
              <a:extLst>
                <a:ext uri="{FF2B5EF4-FFF2-40B4-BE49-F238E27FC236}">
                  <a16:creationId xmlns="" xmlns:a16="http://schemas.microsoft.com/office/drawing/2014/main" id="{E79752DC-D2B7-4119-A490-169E17FF13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7974654"/>
                </p:ext>
              </p:extLst>
            </p:nvPr>
          </p:nvGraphicFramePr>
          <p:xfrm>
            <a:off x="6674798" y="4743086"/>
            <a:ext cx="2789237" cy="1971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4" name="Prism 7" r:id="rId32" imgW="2788531" imgH="1971483" progId="Prism7.Document">
                    <p:embed/>
                  </p:oleObj>
                </mc:Choice>
                <mc:Fallback>
                  <p:oleObj name="Prism 7" r:id="rId32" imgW="2788531" imgH="1971483" progId="Prism7.Document">
                    <p:embed/>
                    <p:pic>
                      <p:nvPicPr>
                        <p:cNvPr id="2" name="Objeto 1">
                          <a:extLst>
                            <a:ext uri="{FF2B5EF4-FFF2-40B4-BE49-F238E27FC236}">
                              <a16:creationId xmlns="" xmlns:a16="http://schemas.microsoft.com/office/drawing/2014/main" id="{8F9297C0-013E-4CC0-AC47-574B81890BF9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33"/>
                        <a:stretch>
                          <a:fillRect/>
                        </a:stretch>
                      </p:blipFill>
                      <p:spPr>
                        <a:xfrm>
                          <a:off x="6674798" y="4743086"/>
                          <a:ext cx="2789237" cy="19716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9371681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66</Words>
  <Application>Microsoft Office PowerPoint</Application>
  <PresentationFormat>Presentación en pantalla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3" baseType="lpstr">
      <vt:lpstr>Tema de Office</vt:lpstr>
      <vt:lpstr>Prism 7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Tito</dc:creator>
  <cp:lastModifiedBy>Tito</cp:lastModifiedBy>
  <cp:revision>30</cp:revision>
  <dcterms:created xsi:type="dcterms:W3CDTF">2018-07-04T09:42:21Z</dcterms:created>
  <dcterms:modified xsi:type="dcterms:W3CDTF">2019-05-16T09:32:27Z</dcterms:modified>
</cp:coreProperties>
</file>