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7"/>
  </p:notesMasterIdLst>
  <p:sldIdLst>
    <p:sldId id="262" r:id="rId2"/>
    <p:sldId id="277" r:id="rId3"/>
    <p:sldId id="284" r:id="rId4"/>
    <p:sldId id="285" r:id="rId5"/>
    <p:sldId id="283" r:id="rId6"/>
  </p:sldIdLst>
  <p:sldSz cx="6858000" cy="9144000" type="letter"/>
  <p:notesSz cx="6858000" cy="9144000"/>
  <p:defaultTextStyle>
    <a:defPPr>
      <a:defRPr lang="en-US"/>
    </a:defPPr>
    <a:lvl1pPr marL="0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35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69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404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539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674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809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944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7078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D9FF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32" autoAdjust="0"/>
    <p:restoredTop sz="96047" autoAdjust="0"/>
  </p:normalViewPr>
  <p:slideViewPr>
    <p:cSldViewPr snapToGrid="0">
      <p:cViewPr varScale="1">
        <p:scale>
          <a:sx n="84" d="100"/>
          <a:sy n="84" d="100"/>
        </p:scale>
        <p:origin x="-3372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DA4DD-255F-BE47-9EB1-5B502BB93A24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502AA-4E38-7941-A116-EE761DFE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70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80985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5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7" indent="0" algn="ctr">
              <a:buNone/>
              <a:defRPr sz="1500"/>
            </a:lvl2pPr>
            <a:lvl3pPr marL="685793" indent="0" algn="ctr">
              <a:buNone/>
              <a:defRPr sz="1350"/>
            </a:lvl3pPr>
            <a:lvl4pPr marL="1028691" indent="0" algn="ctr">
              <a:buNone/>
              <a:defRPr sz="1200"/>
            </a:lvl4pPr>
            <a:lvl5pPr marL="1371587" indent="0" algn="ctr">
              <a:buNone/>
              <a:defRPr sz="1200"/>
            </a:lvl5pPr>
            <a:lvl6pPr marL="1714484" indent="0" algn="ctr">
              <a:buNone/>
              <a:defRPr sz="1200"/>
            </a:lvl6pPr>
            <a:lvl7pPr marL="2057380" indent="0" algn="ctr">
              <a:buNone/>
              <a:defRPr sz="1200"/>
            </a:lvl7pPr>
            <a:lvl8pPr marL="2400278" indent="0" algn="ctr">
              <a:buNone/>
              <a:defRPr sz="1200"/>
            </a:lvl8pPr>
            <a:lvl9pPr marL="2743174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81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91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486835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486835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00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0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4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7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9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9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8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730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83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7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7" indent="0">
              <a:buNone/>
              <a:defRPr sz="1500" b="1"/>
            </a:lvl2pPr>
            <a:lvl3pPr marL="685793" indent="0">
              <a:buNone/>
              <a:defRPr sz="1350" b="1"/>
            </a:lvl3pPr>
            <a:lvl4pPr marL="1028691" indent="0">
              <a:buNone/>
              <a:defRPr sz="1200" b="1"/>
            </a:lvl4pPr>
            <a:lvl5pPr marL="1371587" indent="0">
              <a:buNone/>
              <a:defRPr sz="1200" b="1"/>
            </a:lvl5pPr>
            <a:lvl6pPr marL="1714484" indent="0">
              <a:buNone/>
              <a:defRPr sz="1200" b="1"/>
            </a:lvl6pPr>
            <a:lvl7pPr marL="2057380" indent="0">
              <a:buNone/>
              <a:defRPr sz="1200" b="1"/>
            </a:lvl7pPr>
            <a:lvl8pPr marL="2400278" indent="0">
              <a:buNone/>
              <a:defRPr sz="1200" b="1"/>
            </a:lvl8pPr>
            <a:lvl9pPr marL="274317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1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7" indent="0">
              <a:buNone/>
              <a:defRPr sz="1500" b="1"/>
            </a:lvl2pPr>
            <a:lvl3pPr marL="685793" indent="0">
              <a:buNone/>
              <a:defRPr sz="1350" b="1"/>
            </a:lvl3pPr>
            <a:lvl4pPr marL="1028691" indent="0">
              <a:buNone/>
              <a:defRPr sz="1200" b="1"/>
            </a:lvl4pPr>
            <a:lvl5pPr marL="1371587" indent="0">
              <a:buNone/>
              <a:defRPr sz="1200" b="1"/>
            </a:lvl5pPr>
            <a:lvl6pPr marL="1714484" indent="0">
              <a:buNone/>
              <a:defRPr sz="1200" b="1"/>
            </a:lvl6pPr>
            <a:lvl7pPr marL="2057380" indent="0">
              <a:buNone/>
              <a:defRPr sz="1200" b="1"/>
            </a:lvl7pPr>
            <a:lvl8pPr marL="2400278" indent="0">
              <a:buNone/>
              <a:defRPr sz="1200" b="1"/>
            </a:lvl8pPr>
            <a:lvl9pPr marL="274317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1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5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6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70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897" indent="0">
              <a:buNone/>
              <a:defRPr sz="1050"/>
            </a:lvl2pPr>
            <a:lvl3pPr marL="685793" indent="0">
              <a:buNone/>
              <a:defRPr sz="900"/>
            </a:lvl3pPr>
            <a:lvl4pPr marL="1028691" indent="0">
              <a:buNone/>
              <a:defRPr sz="750"/>
            </a:lvl4pPr>
            <a:lvl5pPr marL="1371587" indent="0">
              <a:buNone/>
              <a:defRPr sz="750"/>
            </a:lvl5pPr>
            <a:lvl6pPr marL="1714484" indent="0">
              <a:buNone/>
              <a:defRPr sz="750"/>
            </a:lvl6pPr>
            <a:lvl7pPr marL="2057380" indent="0">
              <a:buNone/>
              <a:defRPr sz="750"/>
            </a:lvl7pPr>
            <a:lvl8pPr marL="2400278" indent="0">
              <a:buNone/>
              <a:defRPr sz="750"/>
            </a:lvl8pPr>
            <a:lvl9pPr marL="2743174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38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70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97" indent="0">
              <a:buNone/>
              <a:defRPr sz="2100"/>
            </a:lvl2pPr>
            <a:lvl3pPr marL="685793" indent="0">
              <a:buNone/>
              <a:defRPr sz="1800"/>
            </a:lvl3pPr>
            <a:lvl4pPr marL="1028691" indent="0">
              <a:buNone/>
              <a:defRPr sz="1500"/>
            </a:lvl4pPr>
            <a:lvl5pPr marL="1371587" indent="0">
              <a:buNone/>
              <a:defRPr sz="1500"/>
            </a:lvl5pPr>
            <a:lvl6pPr marL="1714484" indent="0">
              <a:buNone/>
              <a:defRPr sz="1500"/>
            </a:lvl6pPr>
            <a:lvl7pPr marL="2057380" indent="0">
              <a:buNone/>
              <a:defRPr sz="1500"/>
            </a:lvl7pPr>
            <a:lvl8pPr marL="2400278" indent="0">
              <a:buNone/>
              <a:defRPr sz="1500"/>
            </a:lvl8pPr>
            <a:lvl9pPr marL="2743174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897" indent="0">
              <a:buNone/>
              <a:defRPr sz="1050"/>
            </a:lvl2pPr>
            <a:lvl3pPr marL="685793" indent="0">
              <a:buNone/>
              <a:defRPr sz="900"/>
            </a:lvl3pPr>
            <a:lvl4pPr marL="1028691" indent="0">
              <a:buNone/>
              <a:defRPr sz="750"/>
            </a:lvl4pPr>
            <a:lvl5pPr marL="1371587" indent="0">
              <a:buNone/>
              <a:defRPr sz="750"/>
            </a:lvl5pPr>
            <a:lvl6pPr marL="1714484" indent="0">
              <a:buNone/>
              <a:defRPr sz="750"/>
            </a:lvl6pPr>
            <a:lvl7pPr marL="2057380" indent="0">
              <a:buNone/>
              <a:defRPr sz="750"/>
            </a:lvl7pPr>
            <a:lvl8pPr marL="2400278" indent="0">
              <a:buNone/>
              <a:defRPr sz="750"/>
            </a:lvl8pPr>
            <a:lvl9pPr marL="2743174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486837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9" y="8475137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B2BB7-7A73-E840-B4D4-B12580F2DD26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8475137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4" y="8475137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2206E-FEBB-DE47-BAFC-5ECA79536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47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79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8" indent="-171448" algn="l" defTabSz="68579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45" indent="-171448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42" indent="-171448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39" indent="-171448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35" indent="-171448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32" indent="-171448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29" indent="-171448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26" indent="-171448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22" indent="-171448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7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3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1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87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84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80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78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4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2.jpeg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11.jpeg"/><Relationship Id="rId18" Type="http://schemas.microsoft.com/office/2007/relationships/hdphoto" Target="../media/hdphoto12.wdp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microsoft.com/office/2007/relationships/hdphoto" Target="../media/hdphoto9.wdp"/><Relationship Id="rId1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6" Type="http://schemas.microsoft.com/office/2007/relationships/hdphoto" Target="../media/hdphoto11.wdp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5" Type="http://schemas.openxmlformats.org/officeDocument/2006/relationships/image" Target="../media/image12.jpeg"/><Relationship Id="rId10" Type="http://schemas.microsoft.com/office/2007/relationships/hdphoto" Target="../media/hdphoto8.wdp"/><Relationship Id="rId4" Type="http://schemas.microsoft.com/office/2007/relationships/hdphoto" Target="../media/hdphoto5.wdp"/><Relationship Id="rId9" Type="http://schemas.openxmlformats.org/officeDocument/2006/relationships/image" Target="../media/image9.jpeg"/><Relationship Id="rId14" Type="http://schemas.microsoft.com/office/2007/relationships/hdphoto" Target="../media/hdphoto10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05821" y="1456034"/>
            <a:ext cx="4707946" cy="328428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3176" y="666376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89001" y="5054632"/>
            <a:ext cx="5563252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</a:t>
            </a:r>
            <a:r>
              <a:rPr lang="en-US" sz="1200" dirty="0" smtClean="0">
                <a:latin typeface="Arial"/>
                <a:cs typeface="Arial"/>
              </a:rPr>
              <a:t>S1.  </a:t>
            </a:r>
            <a:r>
              <a:rPr lang="en-US" sz="1200" i="1" dirty="0" smtClean="0">
                <a:latin typeface="Arial"/>
                <a:cs typeface="Arial"/>
              </a:rPr>
              <a:t>Wolbachia </a:t>
            </a:r>
            <a:r>
              <a:rPr lang="en-US" sz="1200" dirty="0" smtClean="0">
                <a:latin typeface="Arial"/>
                <a:cs typeface="Arial"/>
              </a:rPr>
              <a:t>quantification through a semi-automated approach. A) After selecting a new focal plane, B) areas of fluorescent debris and background were manually removed.  C) A thresholding function was performed to further distinguish </a:t>
            </a:r>
            <a:r>
              <a:rPr lang="en-US" sz="1200" i="1" dirty="0" smtClean="0">
                <a:latin typeface="Arial"/>
                <a:cs typeface="Arial"/>
              </a:rPr>
              <a:t>Wolbachia </a:t>
            </a:r>
            <a:r>
              <a:rPr lang="en-US" sz="1200" dirty="0" smtClean="0">
                <a:latin typeface="Arial"/>
                <a:cs typeface="Arial"/>
              </a:rPr>
              <a:t>nucleoids from nonspecific background.  D) This image was inverted, then quantified in the NIH Image J program, using the “analyze particles” function.  E) Each dot was assigned a (red) number.  F)  The total quantity of dots recorded for the image was logged in a spreadsheet.  The focal plane shown above as an example was recorded as carrying 362 bacteria.  This image-based analysis was applied to all stage 10 focal </a:t>
            </a:r>
            <a:r>
              <a:rPr lang="en-US" sz="1200" dirty="0">
                <a:latin typeface="Arial"/>
                <a:cs typeface="Arial"/>
              </a:rPr>
              <a:t>planes analyzed. </a:t>
            </a: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699" y="1775842"/>
            <a:ext cx="1235518" cy="12221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630" y="1770400"/>
            <a:ext cx="1235518" cy="12221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555" y="1778175"/>
            <a:ext cx="1235518" cy="12221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8" name="Line 9"/>
          <p:cNvSpPr>
            <a:spLocks noChangeShapeType="1"/>
          </p:cNvSpPr>
          <p:nvPr/>
        </p:nvSpPr>
        <p:spPr bwMode="auto">
          <a:xfrm>
            <a:off x="2646831" y="2324003"/>
            <a:ext cx="135184" cy="0"/>
          </a:xfrm>
          <a:prstGeom prst="line">
            <a:avLst/>
          </a:prstGeom>
          <a:noFill/>
          <a:ln w="28575" cmpd="sng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Line 10"/>
          <p:cNvSpPr>
            <a:spLocks noChangeShapeType="1"/>
          </p:cNvSpPr>
          <p:nvPr/>
        </p:nvSpPr>
        <p:spPr bwMode="auto">
          <a:xfrm>
            <a:off x="4146140" y="2322394"/>
            <a:ext cx="135184" cy="0"/>
          </a:xfrm>
          <a:prstGeom prst="line">
            <a:avLst/>
          </a:prstGeom>
          <a:noFill/>
          <a:ln w="28575" cmpd="sng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Line 12"/>
          <p:cNvSpPr>
            <a:spLocks noChangeShapeType="1"/>
          </p:cNvSpPr>
          <p:nvPr/>
        </p:nvSpPr>
        <p:spPr bwMode="auto">
          <a:xfrm flipH="1">
            <a:off x="5200317" y="4045940"/>
            <a:ext cx="371756" cy="0"/>
          </a:xfrm>
          <a:prstGeom prst="line">
            <a:avLst/>
          </a:prstGeom>
          <a:noFill/>
          <a:ln w="28575" cmpd="sng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Line 13"/>
          <p:cNvSpPr>
            <a:spLocks noChangeShapeType="1"/>
          </p:cNvSpPr>
          <p:nvPr/>
        </p:nvSpPr>
        <p:spPr bwMode="auto">
          <a:xfrm flipH="1" flipV="1">
            <a:off x="5561069" y="3085608"/>
            <a:ext cx="0" cy="963432"/>
          </a:xfrm>
          <a:prstGeom prst="line">
            <a:avLst/>
          </a:prstGeom>
          <a:noFill/>
          <a:ln w="28575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58101" y="3445532"/>
            <a:ext cx="818871" cy="83790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Line 10"/>
          <p:cNvSpPr>
            <a:spLocks noChangeShapeType="1"/>
          </p:cNvSpPr>
          <p:nvPr/>
        </p:nvSpPr>
        <p:spPr bwMode="auto">
          <a:xfrm flipH="1">
            <a:off x="3701498" y="4044970"/>
            <a:ext cx="135184" cy="0"/>
          </a:xfrm>
          <a:prstGeom prst="line">
            <a:avLst/>
          </a:prstGeom>
          <a:noFill/>
          <a:ln w="28575" cmpd="sng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Line 10"/>
          <p:cNvSpPr>
            <a:spLocks noChangeShapeType="1"/>
          </p:cNvSpPr>
          <p:nvPr/>
        </p:nvSpPr>
        <p:spPr bwMode="auto">
          <a:xfrm flipH="1">
            <a:off x="2221503" y="4047396"/>
            <a:ext cx="135184" cy="0"/>
          </a:xfrm>
          <a:prstGeom prst="line">
            <a:avLst/>
          </a:prstGeom>
          <a:noFill/>
          <a:ln w="28575" cmpd="sng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419281" y="3698920"/>
            <a:ext cx="381200" cy="377248"/>
            <a:chOff x="641494" y="3563649"/>
            <a:chExt cx="955889" cy="525097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641494" y="3563649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44860" y="3651255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44860" y="3741966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648226" y="3829572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651340" y="3910429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48226" y="3998035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48226" y="4088746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365468" y="3425295"/>
            <a:ext cx="821290" cy="221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Image    Titer</a:t>
            </a:r>
            <a:endParaRPr lang="en-US" sz="800" dirty="0">
              <a:latin typeface="Arial"/>
              <a:cs typeface="Arial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1878237" y="3701350"/>
            <a:ext cx="218745" cy="312079"/>
            <a:chOff x="641494" y="3563649"/>
            <a:chExt cx="955889" cy="434386"/>
          </a:xfrm>
        </p:grpSpPr>
        <p:cxnSp>
          <p:nvCxnSpPr>
            <p:cNvPr id="83" name="Straight Connector 82"/>
            <p:cNvCxnSpPr/>
            <p:nvPr/>
          </p:nvCxnSpPr>
          <p:spPr>
            <a:xfrm>
              <a:off x="641494" y="3563649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644860" y="3651255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644860" y="3741966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648226" y="3829572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651340" y="3910429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648226" y="3998035"/>
              <a:ext cx="94604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420926" y="3414531"/>
            <a:ext cx="1235518" cy="1222276"/>
            <a:chOff x="2046824" y="3329780"/>
            <a:chExt cx="1701141" cy="1701301"/>
          </a:xfrm>
        </p:grpSpPr>
        <p:pic>
          <p:nvPicPr>
            <p:cNvPr id="50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824" y="3329940"/>
              <a:ext cx="1701141" cy="170114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2397125" y="3329780"/>
              <a:ext cx="236260" cy="595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02709" y="3409204"/>
            <a:ext cx="1235518" cy="1222161"/>
            <a:chOff x="4087040" y="3322365"/>
            <a:chExt cx="1701141" cy="1701141"/>
          </a:xfrm>
        </p:grpSpPr>
        <p:pic>
          <p:nvPicPr>
            <p:cNvPr id="48" name="Picture 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7040" y="3322365"/>
              <a:ext cx="1701141" cy="170114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91" name="TextBox 90"/>
            <p:cNvSpPr txBox="1"/>
            <p:nvPr/>
          </p:nvSpPr>
          <p:spPr>
            <a:xfrm>
              <a:off x="4367213" y="3323430"/>
              <a:ext cx="236260" cy="595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269937" y="1493878"/>
            <a:ext cx="4706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 	              B		      C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297113" y="3147381"/>
            <a:ext cx="4503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	   E	                D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8282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extBox 431"/>
          <p:cNvSpPr txBox="1"/>
          <p:nvPr/>
        </p:nvSpPr>
        <p:spPr>
          <a:xfrm rot="16200000">
            <a:off x="2407058" y="5329980"/>
            <a:ext cx="4142979" cy="2670048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79624" y="377124"/>
            <a:ext cx="5333948" cy="4161592"/>
            <a:chOff x="514906" y="123444"/>
            <a:chExt cx="5333948" cy="4344712"/>
          </a:xfrm>
        </p:grpSpPr>
        <p:sp>
          <p:nvSpPr>
            <p:cNvPr id="302" name="TextBox 301"/>
            <p:cNvSpPr txBox="1"/>
            <p:nvPr/>
          </p:nvSpPr>
          <p:spPr>
            <a:xfrm rot="16200000">
              <a:off x="2342130" y="960120"/>
              <a:ext cx="4343400" cy="2670048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92" name="TextBox 391"/>
            <p:cNvSpPr txBox="1"/>
            <p:nvPr/>
          </p:nvSpPr>
          <p:spPr>
            <a:xfrm rot="16200000">
              <a:off x="-354329" y="993991"/>
              <a:ext cx="4343400" cy="260492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 rot="16200000">
            <a:off x="-289416" y="5365057"/>
            <a:ext cx="4142979" cy="260492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7" name="Google Shape;127;p13"/>
          <p:cNvSpPr txBox="1"/>
          <p:nvPr/>
        </p:nvSpPr>
        <p:spPr>
          <a:xfrm rot="16200000">
            <a:off x="2194986" y="4121574"/>
            <a:ext cx="8325953" cy="858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Figure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S2. Optimization of sample prep for absolute, real-time qPCR.  Systematic testing was performed to optimize          A) use of SDS, B) proteinase K and incubation temperature, C) ethanol precipitation, and D) sample dilution.  n = 18 for each boxplot shown, representing 6 technical replicates from each of 3 sample tubes.</a:t>
            </a:r>
            <a:endParaRPr sz="1200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="" xmlns:a16="http://schemas.microsoft.com/office/drawing/2014/main" id="{209D74A3-B9E4-E64B-9427-B2628CACB9C2}"/>
              </a:ext>
            </a:extLst>
          </p:cNvPr>
          <p:cNvSpPr txBox="1"/>
          <p:nvPr/>
        </p:nvSpPr>
        <p:spPr>
          <a:xfrm rot="16200000">
            <a:off x="156077" y="3043280"/>
            <a:ext cx="95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Replicate 1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="" xmlns:a16="http://schemas.microsoft.com/office/drawing/2014/main" id="{F53C986F-26C3-094E-90E4-11729B0A2855}"/>
              </a:ext>
            </a:extLst>
          </p:cNvPr>
          <p:cNvSpPr txBox="1"/>
          <p:nvPr/>
        </p:nvSpPr>
        <p:spPr>
          <a:xfrm rot="16200000">
            <a:off x="165287" y="1081494"/>
            <a:ext cx="95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Replicate 2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="" xmlns:a16="http://schemas.microsoft.com/office/drawing/2014/main" id="{7DA3B26F-E93A-844B-9731-A46B0082EFCD}"/>
              </a:ext>
            </a:extLst>
          </p:cNvPr>
          <p:cNvSpPr txBox="1"/>
          <p:nvPr/>
        </p:nvSpPr>
        <p:spPr>
          <a:xfrm rot="16200000">
            <a:off x="2816961" y="7205004"/>
            <a:ext cx="95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Replicate 1</a:t>
            </a:r>
          </a:p>
        </p:txBody>
      </p:sp>
      <p:sp>
        <p:nvSpPr>
          <p:cNvPr id="260" name="TextBox 259">
            <a:extLst>
              <a:ext uri="{FF2B5EF4-FFF2-40B4-BE49-F238E27FC236}">
                <a16:creationId xmlns="" xmlns:a16="http://schemas.microsoft.com/office/drawing/2014/main" id="{181BF3D2-5B4F-DE4C-A1E1-1C054FB4598B}"/>
              </a:ext>
            </a:extLst>
          </p:cNvPr>
          <p:cNvSpPr txBox="1"/>
          <p:nvPr/>
        </p:nvSpPr>
        <p:spPr>
          <a:xfrm rot="16200000">
            <a:off x="2810425" y="5280726"/>
            <a:ext cx="95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Replicate 2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57F7B20E-83FA-A443-99F4-4A4BF43167BD}"/>
              </a:ext>
            </a:extLst>
          </p:cNvPr>
          <p:cNvGrpSpPr/>
          <p:nvPr/>
        </p:nvGrpSpPr>
        <p:grpSpPr>
          <a:xfrm rot="16200000">
            <a:off x="808072" y="6252800"/>
            <a:ext cx="2089476" cy="2717816"/>
            <a:chOff x="-860464" y="457590"/>
            <a:chExt cx="2089476" cy="2717816"/>
          </a:xfrm>
        </p:grpSpPr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31E519E0-4191-DE41-8B9C-AC39B456480A}"/>
                </a:ext>
              </a:extLst>
            </p:cNvPr>
            <p:cNvSpPr txBox="1"/>
            <p:nvPr/>
          </p:nvSpPr>
          <p:spPr>
            <a:xfrm>
              <a:off x="-28148" y="457590"/>
              <a:ext cx="954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Replicate 1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AFA2C6E0-3805-8F42-9E20-54AD20FD1356}"/>
                </a:ext>
              </a:extLst>
            </p:cNvPr>
            <p:cNvGrpSpPr/>
            <p:nvPr/>
          </p:nvGrpSpPr>
          <p:grpSpPr>
            <a:xfrm>
              <a:off x="-860464" y="674230"/>
              <a:ext cx="2089476" cy="2501176"/>
              <a:chOff x="-860464" y="674230"/>
              <a:chExt cx="2089476" cy="2501176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="" xmlns:a16="http://schemas.microsoft.com/office/drawing/2014/main" id="{F1FCFC32-C594-9D45-A7CF-04951AFF55E4}"/>
                  </a:ext>
                </a:extLst>
              </p:cNvPr>
              <p:cNvGrpSpPr/>
              <p:nvPr/>
            </p:nvGrpSpPr>
            <p:grpSpPr>
              <a:xfrm>
                <a:off x="-860464" y="674230"/>
                <a:ext cx="2089476" cy="2228331"/>
                <a:chOff x="-860464" y="674230"/>
                <a:chExt cx="2089476" cy="2228331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="" xmlns:a16="http://schemas.microsoft.com/office/drawing/2014/main" id="{F28A4076-34B3-8E4F-8316-BC86F9A5300C}"/>
                    </a:ext>
                  </a:extLst>
                </p:cNvPr>
                <p:cNvGrpSpPr/>
                <p:nvPr/>
              </p:nvGrpSpPr>
              <p:grpSpPr>
                <a:xfrm>
                  <a:off x="-814659" y="674230"/>
                  <a:ext cx="2043671" cy="2228331"/>
                  <a:chOff x="-814659" y="674230"/>
                  <a:chExt cx="2043671" cy="2228331"/>
                </a:xfrm>
              </p:grpSpPr>
              <p:pic>
                <p:nvPicPr>
                  <p:cNvPr id="4" name="Picture 3">
                    <a:extLst>
                      <a:ext uri="{FF2B5EF4-FFF2-40B4-BE49-F238E27FC236}">
                        <a16:creationId xmlns="" xmlns:a16="http://schemas.microsoft.com/office/drawing/2014/main" id="{D1723185-885D-F149-A330-FD582AC90E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alphaModFix/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</a:extLst>
                  </a:blip>
                  <a:srcRect t="1826"/>
                  <a:stretch/>
                </p:blipFill>
                <p:spPr>
                  <a:xfrm>
                    <a:off x="-627822" y="674230"/>
                    <a:ext cx="1856834" cy="1803702"/>
                  </a:xfrm>
                  <a:prstGeom prst="rect">
                    <a:avLst/>
                  </a:prstGeom>
                </p:spPr>
              </p:pic>
              <p:grpSp>
                <p:nvGrpSpPr>
                  <p:cNvPr id="130" name="Google Shape;130;p13"/>
                  <p:cNvGrpSpPr/>
                  <p:nvPr/>
                </p:nvGrpSpPr>
                <p:grpSpPr>
                  <a:xfrm>
                    <a:off x="-814659" y="799912"/>
                    <a:ext cx="2036659" cy="2102649"/>
                    <a:chOff x="742369" y="1372578"/>
                    <a:chExt cx="2413860" cy="2492073"/>
                  </a:xfrm>
                </p:grpSpPr>
                <p:sp>
                  <p:nvSpPr>
                    <p:cNvPr id="133" name="Google Shape;133;p13"/>
                    <p:cNvSpPr txBox="1"/>
                    <p:nvPr/>
                  </p:nvSpPr>
                  <p:spPr>
                    <a:xfrm>
                      <a:off x="1373832" y="3341431"/>
                      <a:ext cx="1782397" cy="523220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34" name="Google Shape;134;p13"/>
                    <p:cNvSpPr txBox="1"/>
                    <p:nvPr/>
                  </p:nvSpPr>
                  <p:spPr>
                    <a:xfrm>
                      <a:off x="742369" y="1372578"/>
                      <a:ext cx="555262" cy="2369525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99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7" name="Group 6">
                  <a:extLst>
                    <a:ext uri="{FF2B5EF4-FFF2-40B4-BE49-F238E27FC236}">
                      <a16:creationId xmlns="" xmlns:a16="http://schemas.microsoft.com/office/drawing/2014/main" id="{7101D372-2C9B-1745-8C8B-00CCBA4E9A2B}"/>
                    </a:ext>
                  </a:extLst>
                </p:cNvPr>
                <p:cNvGrpSpPr/>
                <p:nvPr/>
              </p:nvGrpSpPr>
              <p:grpSpPr>
                <a:xfrm>
                  <a:off x="-860464" y="762337"/>
                  <a:ext cx="695791" cy="1675341"/>
                  <a:chOff x="-861520" y="767808"/>
                  <a:chExt cx="695791" cy="1675341"/>
                </a:xfrm>
              </p:grpSpPr>
              <p:sp>
                <p:nvSpPr>
                  <p:cNvPr id="135" name="Google Shape;135;p13"/>
                  <p:cNvSpPr txBox="1"/>
                  <p:nvPr/>
                </p:nvSpPr>
                <p:spPr>
                  <a:xfrm>
                    <a:off x="-861520" y="767808"/>
                    <a:ext cx="612872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6 e</a:t>
                    </a:r>
                    <a:r>
                      <a:rPr lang="en-US" sz="1100" baseline="300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5</a:t>
                    </a: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-</a:t>
                    </a:r>
                    <a:endParaRPr dirty="0"/>
                  </a:p>
                </p:txBody>
              </p:sp>
              <p:sp>
                <p:nvSpPr>
                  <p:cNvPr id="136" name="Google Shape;136;p13"/>
                  <p:cNvSpPr txBox="1"/>
                  <p:nvPr/>
                </p:nvSpPr>
                <p:spPr>
                  <a:xfrm>
                    <a:off x="-718586" y="1253617"/>
                    <a:ext cx="552857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4 e</a:t>
                    </a:r>
                    <a:r>
                      <a:rPr lang="en-US" sz="1100" baseline="300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5</a:t>
                    </a: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-</a:t>
                    </a:r>
                    <a:endParaRPr dirty="0"/>
                  </a:p>
                </p:txBody>
              </p:sp>
              <p:sp>
                <p:nvSpPr>
                  <p:cNvPr id="137" name="Google Shape;137;p13"/>
                  <p:cNvSpPr txBox="1"/>
                  <p:nvPr/>
                </p:nvSpPr>
                <p:spPr>
                  <a:xfrm>
                    <a:off x="-832257" y="1740706"/>
                    <a:ext cx="582604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2 e</a:t>
                    </a:r>
                    <a:r>
                      <a:rPr lang="en-US" sz="1100" baseline="300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5</a:t>
                    </a: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-</a:t>
                    </a:r>
                    <a:endParaRPr dirty="0"/>
                  </a:p>
                </p:txBody>
              </p:sp>
              <p:sp>
                <p:nvSpPr>
                  <p:cNvPr id="138" name="Google Shape;138;p13"/>
                  <p:cNvSpPr txBox="1"/>
                  <p:nvPr/>
                </p:nvSpPr>
                <p:spPr>
                  <a:xfrm>
                    <a:off x="-582626" y="2222420"/>
                    <a:ext cx="34105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0-</a:t>
                    </a:r>
                    <a:endParaRPr dirty="0"/>
                  </a:p>
                </p:txBody>
              </p:sp>
            </p:grpSp>
          </p:grpSp>
          <p:sp>
            <p:nvSpPr>
              <p:cNvPr id="141" name="Google Shape;141;p13"/>
              <p:cNvSpPr txBox="1"/>
              <p:nvPr/>
            </p:nvSpPr>
            <p:spPr>
              <a:xfrm>
                <a:off x="-650453" y="2427767"/>
                <a:ext cx="483718" cy="2207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SDS</a:t>
                </a:r>
                <a:endParaRPr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-291374" y="2379104"/>
                <a:ext cx="1456640" cy="796302"/>
                <a:chOff x="-308849" y="1849904"/>
                <a:chExt cx="1456640" cy="796302"/>
              </a:xfrm>
            </p:grpSpPr>
            <p:sp>
              <p:nvSpPr>
                <p:cNvPr id="160" name="Google Shape;160;p13"/>
                <p:cNvSpPr/>
                <p:nvPr/>
              </p:nvSpPr>
              <p:spPr>
                <a:xfrm rot="2700000">
                  <a:off x="-300961" y="2210327"/>
                  <a:ext cx="537696" cy="207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1:10</a:t>
                  </a:r>
                  <a:endParaRPr sz="1100" dirty="0"/>
                </a:p>
              </p:txBody>
            </p:sp>
            <p:grpSp>
              <p:nvGrpSpPr>
                <p:cNvPr id="11" name="Group 10"/>
                <p:cNvGrpSpPr/>
                <p:nvPr/>
              </p:nvGrpSpPr>
              <p:grpSpPr>
                <a:xfrm>
                  <a:off x="-207805" y="2108096"/>
                  <a:ext cx="1291611" cy="3055"/>
                  <a:chOff x="-196155" y="2119748"/>
                  <a:chExt cx="1291611" cy="3055"/>
                </a:xfrm>
              </p:grpSpPr>
              <p:cxnSp>
                <p:nvCxnSpPr>
                  <p:cNvPr id="161" name="Google Shape;161;p13"/>
                  <p:cNvCxnSpPr/>
                  <p:nvPr/>
                </p:nvCxnSpPr>
                <p:spPr>
                  <a:xfrm>
                    <a:off x="-196155" y="2122801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62" name="Google Shape;162;p13"/>
                  <p:cNvCxnSpPr/>
                  <p:nvPr/>
                </p:nvCxnSpPr>
                <p:spPr>
                  <a:xfrm>
                    <a:off x="146063" y="2122803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63" name="Google Shape;163;p13"/>
                  <p:cNvCxnSpPr/>
                  <p:nvPr/>
                </p:nvCxnSpPr>
                <p:spPr>
                  <a:xfrm>
                    <a:off x="490387" y="2121016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64" name="Google Shape;164;p13"/>
                  <p:cNvCxnSpPr/>
                  <p:nvPr/>
                </p:nvCxnSpPr>
                <p:spPr>
                  <a:xfrm>
                    <a:off x="830964" y="2119748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</p:grpSp>
            <p:sp>
              <p:nvSpPr>
                <p:cNvPr id="166" name="Google Shape;166;p13"/>
                <p:cNvSpPr/>
                <p:nvPr/>
              </p:nvSpPr>
              <p:spPr>
                <a:xfrm rot="2700000">
                  <a:off x="13283" y="2225491"/>
                  <a:ext cx="588143" cy="207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1:100</a:t>
                  </a:r>
                  <a:endParaRPr sz="1100" dirty="0"/>
                </a:p>
              </p:txBody>
            </p:sp>
            <p:sp>
              <p:nvSpPr>
                <p:cNvPr id="167" name="Google Shape;167;p13"/>
                <p:cNvSpPr/>
                <p:nvPr/>
              </p:nvSpPr>
              <p:spPr>
                <a:xfrm rot="2700000">
                  <a:off x="386976" y="2178870"/>
                  <a:ext cx="480621" cy="23652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1:10</a:t>
                  </a:r>
                  <a:endParaRPr sz="1100" dirty="0"/>
                </a:p>
              </p:txBody>
            </p:sp>
            <p:sp>
              <p:nvSpPr>
                <p:cNvPr id="168" name="Google Shape;168;p13"/>
                <p:cNvSpPr/>
                <p:nvPr/>
              </p:nvSpPr>
              <p:spPr>
                <a:xfrm rot="2700000">
                  <a:off x="687166" y="2222167"/>
                  <a:ext cx="610907" cy="2371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1:100</a:t>
                  </a:r>
                  <a:endParaRPr sz="1100" dirty="0"/>
                </a:p>
              </p:txBody>
            </p:sp>
            <p:grpSp>
              <p:nvGrpSpPr>
                <p:cNvPr id="10" name="Group 9"/>
                <p:cNvGrpSpPr/>
                <p:nvPr/>
              </p:nvGrpSpPr>
              <p:grpSpPr>
                <a:xfrm>
                  <a:off x="-308849" y="1849904"/>
                  <a:ext cx="1456640" cy="315471"/>
                  <a:chOff x="-308849" y="1855730"/>
                  <a:chExt cx="1456640" cy="315471"/>
                </a:xfrm>
              </p:grpSpPr>
              <p:sp>
                <p:nvSpPr>
                  <p:cNvPr id="147" name="Google Shape;147;p13"/>
                  <p:cNvSpPr txBox="1"/>
                  <p:nvPr/>
                </p:nvSpPr>
                <p:spPr>
                  <a:xfrm>
                    <a:off x="705577" y="1903140"/>
                    <a:ext cx="224788" cy="22072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150" name="Google Shape;150;p13"/>
                  <p:cNvSpPr txBox="1"/>
                  <p:nvPr/>
                </p:nvSpPr>
                <p:spPr>
                  <a:xfrm>
                    <a:off x="365278" y="1904707"/>
                    <a:ext cx="224788" cy="22072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-308849" y="1855730"/>
                    <a:ext cx="814511" cy="31547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50" dirty="0">
                        <a:latin typeface="Arial"/>
                        <a:cs typeface="Arial"/>
                      </a:rPr>
                      <a:t>- - - - - -</a:t>
                    </a:r>
                    <a:endParaRPr lang="en-US" sz="14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35" name="Google Shape;147;p13"/>
                  <p:cNvSpPr txBox="1"/>
                  <p:nvPr/>
                </p:nvSpPr>
                <p:spPr>
                  <a:xfrm>
                    <a:off x="813660" y="1903914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336" name="Google Shape;150;p13"/>
                  <p:cNvSpPr txBox="1"/>
                  <p:nvPr/>
                </p:nvSpPr>
                <p:spPr>
                  <a:xfrm>
                    <a:off x="477946" y="1905370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337" name="Google Shape;147;p13"/>
                  <p:cNvSpPr txBox="1"/>
                  <p:nvPr/>
                </p:nvSpPr>
                <p:spPr>
                  <a:xfrm>
                    <a:off x="923003" y="1904988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338" name="Google Shape;150;p13"/>
                  <p:cNvSpPr txBox="1"/>
                  <p:nvPr/>
                </p:nvSpPr>
                <p:spPr>
                  <a:xfrm>
                    <a:off x="588529" y="1900729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</p:grpSp>
          </p:grpSp>
        </p:grp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7DFA84E9-82C3-4E45-98C0-0179D420AA06}"/>
              </a:ext>
            </a:extLst>
          </p:cNvPr>
          <p:cNvGrpSpPr/>
          <p:nvPr/>
        </p:nvGrpSpPr>
        <p:grpSpPr>
          <a:xfrm rot="16200000">
            <a:off x="692247" y="4430435"/>
            <a:ext cx="2049471" cy="2465772"/>
            <a:chOff x="1224710" y="441564"/>
            <a:chExt cx="2049471" cy="2465772"/>
          </a:xfrm>
        </p:grpSpPr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F2E9B994-9018-2F49-A02C-DCBE251F5B51}"/>
                </a:ext>
              </a:extLst>
            </p:cNvPr>
            <p:cNvGrpSpPr/>
            <p:nvPr/>
          </p:nvGrpSpPr>
          <p:grpSpPr>
            <a:xfrm>
              <a:off x="1224710" y="653781"/>
              <a:ext cx="2049471" cy="2253555"/>
              <a:chOff x="1224710" y="653781"/>
              <a:chExt cx="2049471" cy="2253555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="" xmlns:a16="http://schemas.microsoft.com/office/drawing/2014/main" id="{B623A8AE-01E4-454C-96C7-8C296B271B14}"/>
                  </a:ext>
                </a:extLst>
              </p:cNvPr>
              <p:cNvGrpSpPr/>
              <p:nvPr/>
            </p:nvGrpSpPr>
            <p:grpSpPr>
              <a:xfrm>
                <a:off x="1418961" y="653781"/>
                <a:ext cx="1855220" cy="2253555"/>
                <a:chOff x="1418961" y="653781"/>
                <a:chExt cx="1855220" cy="2253555"/>
              </a:xfrm>
            </p:grpSpPr>
            <p:pic>
              <p:nvPicPr>
                <p:cNvPr id="22" name="Picture 21">
                  <a:extLst>
                    <a:ext uri="{FF2B5EF4-FFF2-40B4-BE49-F238E27FC236}">
                      <a16:creationId xmlns="" xmlns:a16="http://schemas.microsoft.com/office/drawing/2014/main" id="{33979A79-9D8F-6B4A-869E-9290C55017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alphaModFix/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50497" y="653781"/>
                  <a:ext cx="1823684" cy="1823966"/>
                </a:xfrm>
                <a:prstGeom prst="rect">
                  <a:avLst/>
                </a:prstGeom>
              </p:spPr>
            </p:pic>
            <p:grpSp>
              <p:nvGrpSpPr>
                <p:cNvPr id="88" name="Google Shape;88;p13"/>
                <p:cNvGrpSpPr/>
                <p:nvPr/>
              </p:nvGrpSpPr>
              <p:grpSpPr>
                <a:xfrm>
                  <a:off x="1418961" y="793036"/>
                  <a:ext cx="1853523" cy="2114300"/>
                  <a:chOff x="959423" y="1372579"/>
                  <a:chExt cx="2196806" cy="2505882"/>
                </a:xfrm>
              </p:grpSpPr>
              <p:sp>
                <p:nvSpPr>
                  <p:cNvPr id="89" name="Google Shape;89;p13"/>
                  <p:cNvSpPr txBox="1"/>
                  <p:nvPr/>
                </p:nvSpPr>
                <p:spPr>
                  <a:xfrm>
                    <a:off x="1373832" y="3355241"/>
                    <a:ext cx="1782397" cy="523220"/>
                  </a:xfrm>
                  <a:prstGeom prst="rect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2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90" name="Google Shape;90;p13"/>
                  <p:cNvSpPr txBox="1"/>
                  <p:nvPr/>
                </p:nvSpPr>
                <p:spPr>
                  <a:xfrm>
                    <a:off x="959423" y="1372579"/>
                    <a:ext cx="338208" cy="2369525"/>
                  </a:xfrm>
                  <a:prstGeom prst="rect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799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23" name="Group 22">
                <a:extLst>
                  <a:ext uri="{FF2B5EF4-FFF2-40B4-BE49-F238E27FC236}">
                    <a16:creationId xmlns="" xmlns:a16="http://schemas.microsoft.com/office/drawing/2014/main" id="{0BF0B063-953C-1449-BD63-503DA1C2C6B4}"/>
                  </a:ext>
                </a:extLst>
              </p:cNvPr>
              <p:cNvGrpSpPr/>
              <p:nvPr/>
            </p:nvGrpSpPr>
            <p:grpSpPr>
              <a:xfrm>
                <a:off x="1224710" y="738907"/>
                <a:ext cx="594416" cy="1687328"/>
                <a:chOff x="1229657" y="731633"/>
                <a:chExt cx="594416" cy="1687328"/>
              </a:xfrm>
            </p:grpSpPr>
            <p:sp>
              <p:nvSpPr>
                <p:cNvPr id="91" name="Google Shape;91;p13"/>
                <p:cNvSpPr txBox="1"/>
                <p:nvPr/>
              </p:nvSpPr>
              <p:spPr>
                <a:xfrm>
                  <a:off x="1229657" y="731633"/>
                  <a:ext cx="589888" cy="22073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3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92" name="Google Shape;92;p13"/>
                <p:cNvSpPr txBox="1"/>
                <p:nvPr/>
              </p:nvSpPr>
              <p:spPr>
                <a:xfrm>
                  <a:off x="1295698" y="1222818"/>
                  <a:ext cx="518654" cy="22073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2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93" name="Google Shape;93;p13"/>
                <p:cNvSpPr txBox="1"/>
                <p:nvPr/>
              </p:nvSpPr>
              <p:spPr>
                <a:xfrm>
                  <a:off x="1308926" y="1716733"/>
                  <a:ext cx="509217" cy="22073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94" name="Google Shape;94;p13"/>
                <p:cNvSpPr txBox="1"/>
                <p:nvPr/>
              </p:nvSpPr>
              <p:spPr>
                <a:xfrm>
                  <a:off x="1493707" y="2198231"/>
                  <a:ext cx="330366" cy="22073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0-</a:t>
                  </a:r>
                  <a:endParaRPr dirty="0"/>
                </a:p>
              </p:txBody>
            </p:sp>
          </p:grpSp>
        </p:grpSp>
        <p:sp>
          <p:nvSpPr>
            <p:cNvPr id="169" name="TextBox 168">
              <a:extLst>
                <a:ext uri="{FF2B5EF4-FFF2-40B4-BE49-F238E27FC236}">
                  <a16:creationId xmlns="" xmlns:a16="http://schemas.microsoft.com/office/drawing/2014/main" id="{7AF24629-BC47-9D40-9D1F-E9D7B1F66727}"/>
                </a:ext>
              </a:extLst>
            </p:cNvPr>
            <p:cNvSpPr txBox="1"/>
            <p:nvPr/>
          </p:nvSpPr>
          <p:spPr>
            <a:xfrm>
              <a:off x="2040673" y="441564"/>
              <a:ext cx="954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Replicate 2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5D4372A5-2A37-8445-AB0E-7EBFD50151A6}"/>
              </a:ext>
            </a:extLst>
          </p:cNvPr>
          <p:cNvGrpSpPr/>
          <p:nvPr/>
        </p:nvGrpSpPr>
        <p:grpSpPr>
          <a:xfrm rot="16200000">
            <a:off x="1941377" y="5178509"/>
            <a:ext cx="1808877" cy="872020"/>
            <a:chOff x="1393810" y="2373492"/>
            <a:chExt cx="1808877" cy="872020"/>
          </a:xfrm>
        </p:grpSpPr>
        <p:sp>
          <p:nvSpPr>
            <p:cNvPr id="96" name="Google Shape;96;p13"/>
            <p:cNvSpPr txBox="1"/>
            <p:nvPr/>
          </p:nvSpPr>
          <p:spPr>
            <a:xfrm>
              <a:off x="1393810" y="2420890"/>
              <a:ext cx="515392" cy="220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SDS</a:t>
              </a:r>
              <a:endParaRPr dirty="0"/>
            </a:p>
          </p:txBody>
        </p:sp>
        <p:grpSp>
          <p:nvGrpSpPr>
            <p:cNvPr id="339" name="Group 338"/>
            <p:cNvGrpSpPr/>
            <p:nvPr/>
          </p:nvGrpSpPr>
          <p:grpSpPr>
            <a:xfrm>
              <a:off x="1746047" y="2373492"/>
              <a:ext cx="1456640" cy="872020"/>
              <a:chOff x="-308849" y="1849904"/>
              <a:chExt cx="1456640" cy="872020"/>
            </a:xfrm>
          </p:grpSpPr>
          <p:sp>
            <p:nvSpPr>
              <p:cNvPr id="340" name="Google Shape;160;p13"/>
              <p:cNvSpPr/>
              <p:nvPr/>
            </p:nvSpPr>
            <p:spPr>
              <a:xfrm rot="2700000">
                <a:off x="-301488" y="2197537"/>
                <a:ext cx="501519" cy="2077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1:10</a:t>
                </a:r>
                <a:endParaRPr sz="1100" dirty="0"/>
              </a:p>
            </p:txBody>
          </p:sp>
          <p:grpSp>
            <p:nvGrpSpPr>
              <p:cNvPr id="341" name="Group 340"/>
              <p:cNvGrpSpPr/>
              <p:nvPr/>
            </p:nvGrpSpPr>
            <p:grpSpPr>
              <a:xfrm>
                <a:off x="-207805" y="2108096"/>
                <a:ext cx="1291611" cy="3055"/>
                <a:chOff x="-196155" y="2119748"/>
                <a:chExt cx="1291611" cy="3055"/>
              </a:xfrm>
            </p:grpSpPr>
            <p:cxnSp>
              <p:nvCxnSpPr>
                <p:cNvPr id="353" name="Google Shape;161;p13"/>
                <p:cNvCxnSpPr/>
                <p:nvPr/>
              </p:nvCxnSpPr>
              <p:spPr>
                <a:xfrm>
                  <a:off x="-196155" y="2122801"/>
                  <a:ext cx="264492" cy="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  <p:cxnSp>
              <p:nvCxnSpPr>
                <p:cNvPr id="354" name="Google Shape;162;p13"/>
                <p:cNvCxnSpPr/>
                <p:nvPr/>
              </p:nvCxnSpPr>
              <p:spPr>
                <a:xfrm>
                  <a:off x="146063" y="2122803"/>
                  <a:ext cx="264492" cy="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  <p:cxnSp>
              <p:nvCxnSpPr>
                <p:cNvPr id="355" name="Google Shape;163;p13"/>
                <p:cNvCxnSpPr/>
                <p:nvPr/>
              </p:nvCxnSpPr>
              <p:spPr>
                <a:xfrm>
                  <a:off x="490387" y="2121016"/>
                  <a:ext cx="264492" cy="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  <p:cxnSp>
              <p:nvCxnSpPr>
                <p:cNvPr id="356" name="Google Shape;164;p13"/>
                <p:cNvCxnSpPr/>
                <p:nvPr/>
              </p:nvCxnSpPr>
              <p:spPr>
                <a:xfrm>
                  <a:off x="830964" y="2119748"/>
                  <a:ext cx="264492" cy="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</p:grpSp>
          <p:sp>
            <p:nvSpPr>
              <p:cNvPr id="342" name="Google Shape;166;p13"/>
              <p:cNvSpPr/>
              <p:nvPr/>
            </p:nvSpPr>
            <p:spPr>
              <a:xfrm rot="2700000">
                <a:off x="8724" y="2222434"/>
                <a:ext cx="579496" cy="2077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1:100</a:t>
                </a:r>
                <a:endParaRPr sz="1100" dirty="0"/>
              </a:p>
            </p:txBody>
          </p:sp>
          <p:sp>
            <p:nvSpPr>
              <p:cNvPr id="343" name="Google Shape;167;p13"/>
              <p:cNvSpPr/>
              <p:nvPr/>
            </p:nvSpPr>
            <p:spPr>
              <a:xfrm rot="2700000">
                <a:off x="376755" y="2203544"/>
                <a:ext cx="550411" cy="2365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1:10</a:t>
                </a:r>
                <a:endParaRPr sz="1100" dirty="0"/>
              </a:p>
            </p:txBody>
          </p:sp>
          <p:sp>
            <p:nvSpPr>
              <p:cNvPr id="344" name="Google Shape;168;p13"/>
              <p:cNvSpPr/>
              <p:nvPr/>
            </p:nvSpPr>
            <p:spPr>
              <a:xfrm rot="2700000">
                <a:off x="674175" y="2253530"/>
                <a:ext cx="699616" cy="2371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1:100</a:t>
                </a:r>
                <a:endParaRPr sz="1100" dirty="0"/>
              </a:p>
            </p:txBody>
          </p:sp>
          <p:grpSp>
            <p:nvGrpSpPr>
              <p:cNvPr id="345" name="Group 344"/>
              <p:cNvGrpSpPr/>
              <p:nvPr/>
            </p:nvGrpSpPr>
            <p:grpSpPr>
              <a:xfrm>
                <a:off x="-308849" y="1849904"/>
                <a:ext cx="1456640" cy="315471"/>
                <a:chOff x="-308849" y="1855730"/>
                <a:chExt cx="1456640" cy="315471"/>
              </a:xfrm>
            </p:grpSpPr>
            <p:sp>
              <p:nvSpPr>
                <p:cNvPr id="346" name="Google Shape;147;p13"/>
                <p:cNvSpPr txBox="1"/>
                <p:nvPr/>
              </p:nvSpPr>
              <p:spPr>
                <a:xfrm>
                  <a:off x="705577" y="1903140"/>
                  <a:ext cx="224788" cy="22072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+</a:t>
                  </a:r>
                  <a:endParaRPr dirty="0"/>
                </a:p>
              </p:txBody>
            </p:sp>
            <p:sp>
              <p:nvSpPr>
                <p:cNvPr id="347" name="Google Shape;150;p13"/>
                <p:cNvSpPr txBox="1"/>
                <p:nvPr/>
              </p:nvSpPr>
              <p:spPr>
                <a:xfrm>
                  <a:off x="365278" y="1904707"/>
                  <a:ext cx="224788" cy="22072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+</a:t>
                  </a:r>
                  <a:endParaRPr dirty="0"/>
                </a:p>
              </p:txBody>
            </p:sp>
            <p:sp>
              <p:nvSpPr>
                <p:cNvPr id="348" name="TextBox 347"/>
                <p:cNvSpPr txBox="1"/>
                <p:nvPr/>
              </p:nvSpPr>
              <p:spPr>
                <a:xfrm>
                  <a:off x="-308849" y="1855730"/>
                  <a:ext cx="814511" cy="3154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50" dirty="0">
                      <a:latin typeface="Arial"/>
                      <a:cs typeface="Arial"/>
                    </a:rPr>
                    <a:t>- - - - - -</a:t>
                  </a:r>
                  <a:endParaRPr lang="en-US" sz="14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49" name="Google Shape;147;p13"/>
                <p:cNvSpPr txBox="1"/>
                <p:nvPr/>
              </p:nvSpPr>
              <p:spPr>
                <a:xfrm>
                  <a:off x="813660" y="1903914"/>
                  <a:ext cx="224788" cy="22072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+</a:t>
                  </a:r>
                  <a:endParaRPr dirty="0"/>
                </a:p>
              </p:txBody>
            </p:sp>
            <p:sp>
              <p:nvSpPr>
                <p:cNvPr id="350" name="Google Shape;150;p13"/>
                <p:cNvSpPr txBox="1"/>
                <p:nvPr/>
              </p:nvSpPr>
              <p:spPr>
                <a:xfrm>
                  <a:off x="477946" y="1905370"/>
                  <a:ext cx="224788" cy="22072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+</a:t>
                  </a:r>
                  <a:endParaRPr dirty="0"/>
                </a:p>
              </p:txBody>
            </p:sp>
            <p:sp>
              <p:nvSpPr>
                <p:cNvPr id="351" name="Google Shape;147;p13"/>
                <p:cNvSpPr txBox="1"/>
                <p:nvPr/>
              </p:nvSpPr>
              <p:spPr>
                <a:xfrm>
                  <a:off x="923003" y="1904988"/>
                  <a:ext cx="224788" cy="22072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+</a:t>
                  </a:r>
                  <a:endParaRPr dirty="0"/>
                </a:p>
              </p:txBody>
            </p:sp>
            <p:sp>
              <p:nvSpPr>
                <p:cNvPr id="352" name="Google Shape;150;p13"/>
                <p:cNvSpPr txBox="1"/>
                <p:nvPr/>
              </p:nvSpPr>
              <p:spPr>
                <a:xfrm>
                  <a:off x="588529" y="1900729"/>
                  <a:ext cx="224788" cy="22072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+</a:t>
                  </a:r>
                  <a:endParaRPr dirty="0"/>
                </a:p>
              </p:txBody>
            </p:sp>
          </p:grpSp>
        </p:grpSp>
      </p:grpSp>
      <p:sp>
        <p:nvSpPr>
          <p:cNvPr id="17" name="TextBox 16"/>
          <p:cNvSpPr txBox="1"/>
          <p:nvPr/>
        </p:nvSpPr>
        <p:spPr>
          <a:xfrm rot="16200000">
            <a:off x="452234" y="8469083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A</a:t>
            </a:r>
          </a:p>
        </p:txBody>
      </p:sp>
      <p:sp>
        <p:nvSpPr>
          <p:cNvPr id="393" name="TextBox 392"/>
          <p:cNvSpPr txBox="1"/>
          <p:nvPr/>
        </p:nvSpPr>
        <p:spPr>
          <a:xfrm rot="16200000">
            <a:off x="445910" y="4258744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B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351C3A0E-EED9-C44A-9A08-2A42B653B17A}"/>
              </a:ext>
            </a:extLst>
          </p:cNvPr>
          <p:cNvGrpSpPr/>
          <p:nvPr/>
        </p:nvGrpSpPr>
        <p:grpSpPr>
          <a:xfrm rot="16200000">
            <a:off x="3646704" y="6286789"/>
            <a:ext cx="2049426" cy="2592590"/>
            <a:chOff x="-811813" y="3338808"/>
            <a:chExt cx="2049426" cy="2592590"/>
          </a:xfrm>
        </p:grpSpPr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F442E295-94A7-5944-89D7-746D1EB63E0B}"/>
                </a:ext>
              </a:extLst>
            </p:cNvPr>
            <p:cNvGrpSpPr/>
            <p:nvPr/>
          </p:nvGrpSpPr>
          <p:grpSpPr>
            <a:xfrm>
              <a:off x="-811813" y="3338808"/>
              <a:ext cx="2049426" cy="2252744"/>
              <a:chOff x="-811813" y="3338808"/>
              <a:chExt cx="2049426" cy="2252744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="" xmlns:a16="http://schemas.microsoft.com/office/drawing/2014/main" id="{D80891E7-C709-9B4B-8A71-F31F03A1DA07}"/>
                  </a:ext>
                </a:extLst>
              </p:cNvPr>
              <p:cNvGrpSpPr/>
              <p:nvPr/>
            </p:nvGrpSpPr>
            <p:grpSpPr>
              <a:xfrm>
                <a:off x="-811813" y="3338808"/>
                <a:ext cx="2049426" cy="2252744"/>
                <a:chOff x="-811813" y="3338808"/>
                <a:chExt cx="2049426" cy="2252744"/>
              </a:xfrm>
            </p:grpSpPr>
            <p:pic>
              <p:nvPicPr>
                <p:cNvPr id="48" name="Picture 47">
                  <a:extLst>
                    <a:ext uri="{FF2B5EF4-FFF2-40B4-BE49-F238E27FC236}">
                      <a16:creationId xmlns="" xmlns:a16="http://schemas.microsoft.com/office/drawing/2014/main" id="{7BD3C531-84F2-B940-9167-C14BAE6F12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alphaModFix/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14792" y="3338808"/>
                  <a:ext cx="1851906" cy="1838441"/>
                </a:xfrm>
                <a:prstGeom prst="rect">
                  <a:avLst/>
                </a:prstGeom>
              </p:spPr>
            </p:pic>
            <p:grpSp>
              <p:nvGrpSpPr>
                <p:cNvPr id="267" name="Google Shape;307;p15"/>
                <p:cNvGrpSpPr/>
                <p:nvPr/>
              </p:nvGrpSpPr>
              <p:grpSpPr>
                <a:xfrm>
                  <a:off x="-811813" y="3344534"/>
                  <a:ext cx="2049426" cy="2247018"/>
                  <a:chOff x="717595" y="1207418"/>
                  <a:chExt cx="2438634" cy="2673749"/>
                </a:xfrm>
              </p:grpSpPr>
              <p:sp>
                <p:nvSpPr>
                  <p:cNvPr id="298" name="Google Shape;308;p15"/>
                  <p:cNvSpPr txBox="1"/>
                  <p:nvPr/>
                </p:nvSpPr>
                <p:spPr>
                  <a:xfrm>
                    <a:off x="1373832" y="3357947"/>
                    <a:ext cx="1782397" cy="523220"/>
                  </a:xfrm>
                  <a:prstGeom prst="rect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2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99" name="Google Shape;309;p15"/>
                  <p:cNvSpPr txBox="1"/>
                  <p:nvPr/>
                </p:nvSpPr>
                <p:spPr>
                  <a:xfrm>
                    <a:off x="717595" y="1207418"/>
                    <a:ext cx="555262" cy="2369525"/>
                  </a:xfrm>
                  <a:prstGeom prst="rect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799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49" name="Group 48">
                <a:extLst>
                  <a:ext uri="{FF2B5EF4-FFF2-40B4-BE49-F238E27FC236}">
                    <a16:creationId xmlns="" xmlns:a16="http://schemas.microsoft.com/office/drawing/2014/main" id="{038AFD92-B447-534E-8E7E-F35D2B1ED5C7}"/>
                  </a:ext>
                </a:extLst>
              </p:cNvPr>
              <p:cNvGrpSpPr/>
              <p:nvPr/>
            </p:nvGrpSpPr>
            <p:grpSpPr>
              <a:xfrm>
                <a:off x="-772252" y="3394692"/>
                <a:ext cx="526269" cy="1743096"/>
                <a:chOff x="-772252" y="3394692"/>
                <a:chExt cx="526269" cy="1743096"/>
              </a:xfrm>
            </p:grpSpPr>
            <p:sp>
              <p:nvSpPr>
                <p:cNvPr id="268" name="Google Shape;311;p15"/>
                <p:cNvSpPr txBox="1"/>
                <p:nvPr/>
              </p:nvSpPr>
              <p:spPr>
                <a:xfrm>
                  <a:off x="-758134" y="3869616"/>
                  <a:ext cx="512151" cy="219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269" name="Google Shape;312;p15"/>
                <p:cNvSpPr txBox="1"/>
                <p:nvPr/>
              </p:nvSpPr>
              <p:spPr>
                <a:xfrm>
                  <a:off x="-733062" y="4373015"/>
                  <a:ext cx="486638" cy="219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3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270" name="Google Shape;313;p15"/>
                <p:cNvSpPr txBox="1"/>
                <p:nvPr/>
              </p:nvSpPr>
              <p:spPr>
                <a:xfrm>
                  <a:off x="-614914" y="4894931"/>
                  <a:ext cx="365433" cy="242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0-</a:t>
                  </a:r>
                  <a:endParaRPr dirty="0"/>
                </a:p>
              </p:txBody>
            </p:sp>
            <p:sp>
              <p:nvSpPr>
                <p:cNvPr id="273" name="Google Shape;310;p15"/>
                <p:cNvSpPr txBox="1"/>
                <p:nvPr/>
              </p:nvSpPr>
              <p:spPr>
                <a:xfrm>
                  <a:off x="-772252" y="3394692"/>
                  <a:ext cx="522930" cy="219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9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</p:grpSp>
        </p:grpSp>
        <p:grpSp>
          <p:nvGrpSpPr>
            <p:cNvPr id="53" name="Group 52">
              <a:extLst>
                <a:ext uri="{FF2B5EF4-FFF2-40B4-BE49-F238E27FC236}">
                  <a16:creationId xmlns="" xmlns:a16="http://schemas.microsoft.com/office/drawing/2014/main" id="{3C4906AC-7908-304D-AD5E-7EE334B0A971}"/>
                </a:ext>
              </a:extLst>
            </p:cNvPr>
            <p:cNvGrpSpPr/>
            <p:nvPr/>
          </p:nvGrpSpPr>
          <p:grpSpPr>
            <a:xfrm>
              <a:off x="-808484" y="5064512"/>
              <a:ext cx="2002413" cy="866886"/>
              <a:chOff x="-808484" y="5064512"/>
              <a:chExt cx="2002413" cy="866886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-291642" y="5064512"/>
                <a:ext cx="1485571" cy="866886"/>
                <a:chOff x="-291642" y="5064512"/>
                <a:chExt cx="1485571" cy="866886"/>
              </a:xfrm>
            </p:grpSpPr>
            <p:sp>
              <p:nvSpPr>
                <p:cNvPr id="257" name="Google Shape;341;p15"/>
                <p:cNvSpPr/>
                <p:nvPr/>
              </p:nvSpPr>
              <p:spPr>
                <a:xfrm rot="2700000">
                  <a:off x="466738" y="5430201"/>
                  <a:ext cx="564708" cy="20692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r>
                    <a:rPr lang="en-US" sz="1000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ProtK</a:t>
                  </a:r>
                  <a:endParaRPr sz="10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8" name="Google Shape;342;p15"/>
                <p:cNvSpPr/>
                <p:nvPr/>
              </p:nvSpPr>
              <p:spPr>
                <a:xfrm rot="2700000">
                  <a:off x="791562" y="5425773"/>
                  <a:ext cx="597810" cy="20692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+</a:t>
                  </a:r>
                  <a:r>
                    <a:rPr lang="en-US" sz="1000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ProtK</a:t>
                  </a:r>
                  <a:endParaRPr sz="10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94" name="Group 393"/>
                <p:cNvGrpSpPr/>
                <p:nvPr/>
              </p:nvGrpSpPr>
              <p:grpSpPr>
                <a:xfrm>
                  <a:off x="-291642" y="5064512"/>
                  <a:ext cx="1456640" cy="866886"/>
                  <a:chOff x="-308849" y="1849904"/>
                  <a:chExt cx="1456640" cy="866886"/>
                </a:xfrm>
              </p:grpSpPr>
              <p:sp>
                <p:nvSpPr>
                  <p:cNvPr id="395" name="Google Shape;160;p13"/>
                  <p:cNvSpPr/>
                  <p:nvPr/>
                </p:nvSpPr>
                <p:spPr>
                  <a:xfrm rot="2700000">
                    <a:off x="-323725" y="2266355"/>
                    <a:ext cx="693124" cy="20774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lvl="0"/>
                    <a:r>
                      <a:rPr lang="en-US" sz="10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-</a:t>
                    </a:r>
                    <a:r>
                      <a:rPr lang="en-US" sz="1000" dirty="0" err="1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ProtK</a:t>
                    </a:r>
                    <a:endParaRPr lang="en-US" sz="1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96" name="Group 395"/>
                  <p:cNvGrpSpPr/>
                  <p:nvPr/>
                </p:nvGrpSpPr>
                <p:grpSpPr>
                  <a:xfrm>
                    <a:off x="-207805" y="2108096"/>
                    <a:ext cx="1291611" cy="3055"/>
                    <a:chOff x="-196155" y="2119748"/>
                    <a:chExt cx="1291611" cy="3055"/>
                  </a:xfrm>
                </p:grpSpPr>
                <p:cxnSp>
                  <p:nvCxnSpPr>
                    <p:cNvPr id="408" name="Google Shape;161;p13"/>
                    <p:cNvCxnSpPr/>
                    <p:nvPr/>
                  </p:nvCxnSpPr>
                  <p:spPr>
                    <a:xfrm>
                      <a:off x="-196155" y="2122801"/>
                      <a:ext cx="264492" cy="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409" name="Google Shape;162;p13"/>
                    <p:cNvCxnSpPr/>
                    <p:nvPr/>
                  </p:nvCxnSpPr>
                  <p:spPr>
                    <a:xfrm>
                      <a:off x="146063" y="2122803"/>
                      <a:ext cx="264492" cy="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410" name="Google Shape;163;p13"/>
                    <p:cNvCxnSpPr/>
                    <p:nvPr/>
                  </p:nvCxnSpPr>
                  <p:spPr>
                    <a:xfrm>
                      <a:off x="490387" y="2121016"/>
                      <a:ext cx="264492" cy="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411" name="Google Shape;164;p13"/>
                    <p:cNvCxnSpPr/>
                    <p:nvPr/>
                  </p:nvCxnSpPr>
                  <p:spPr>
                    <a:xfrm>
                      <a:off x="830964" y="2119748"/>
                      <a:ext cx="264492" cy="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>
                  </p:spPr>
                </p:cxnSp>
              </p:grpSp>
              <p:sp>
                <p:nvSpPr>
                  <p:cNvPr id="397" name="Google Shape;166;p13"/>
                  <p:cNvSpPr/>
                  <p:nvPr/>
                </p:nvSpPr>
                <p:spPr>
                  <a:xfrm rot="2700000">
                    <a:off x="-2839" y="2243230"/>
                    <a:ext cx="698213" cy="20774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lvl="0"/>
                    <a:r>
                      <a:rPr lang="en-US" sz="10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r>
                      <a:rPr lang="en-US" sz="1000" dirty="0" err="1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ProtK</a:t>
                    </a:r>
                    <a:endParaRPr lang="en-US" sz="1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00" name="Group 399"/>
                  <p:cNvGrpSpPr/>
                  <p:nvPr/>
                </p:nvGrpSpPr>
                <p:grpSpPr>
                  <a:xfrm>
                    <a:off x="-308849" y="1849904"/>
                    <a:ext cx="1456640" cy="315471"/>
                    <a:chOff x="-308849" y="1855730"/>
                    <a:chExt cx="1456640" cy="315471"/>
                  </a:xfrm>
                </p:grpSpPr>
                <p:sp>
                  <p:nvSpPr>
                    <p:cNvPr id="401" name="Google Shape;147;p13"/>
                    <p:cNvSpPr txBox="1"/>
                    <p:nvPr/>
                  </p:nvSpPr>
                  <p:spPr>
                    <a:xfrm>
                      <a:off x="705577" y="1903140"/>
                      <a:ext cx="224788" cy="2207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  <p:sp>
                  <p:nvSpPr>
                    <p:cNvPr id="402" name="Google Shape;150;p13"/>
                    <p:cNvSpPr txBox="1"/>
                    <p:nvPr/>
                  </p:nvSpPr>
                  <p:spPr>
                    <a:xfrm>
                      <a:off x="365278" y="1904707"/>
                      <a:ext cx="224788" cy="2207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  <p:sp>
                  <p:nvSpPr>
                    <p:cNvPr id="403" name="TextBox 402"/>
                    <p:cNvSpPr txBox="1"/>
                    <p:nvPr/>
                  </p:nvSpPr>
                  <p:spPr>
                    <a:xfrm>
                      <a:off x="-308849" y="1855730"/>
                      <a:ext cx="814511" cy="31547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50" dirty="0">
                          <a:latin typeface="Arial"/>
                          <a:cs typeface="Arial"/>
                        </a:rPr>
                        <a:t>- - - - - -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404" name="Google Shape;147;p13"/>
                    <p:cNvSpPr txBox="1"/>
                    <p:nvPr/>
                  </p:nvSpPr>
                  <p:spPr>
                    <a:xfrm>
                      <a:off x="813660" y="1903914"/>
                      <a:ext cx="224788" cy="2207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  <p:sp>
                  <p:nvSpPr>
                    <p:cNvPr id="405" name="Google Shape;150;p13"/>
                    <p:cNvSpPr txBox="1"/>
                    <p:nvPr/>
                  </p:nvSpPr>
                  <p:spPr>
                    <a:xfrm>
                      <a:off x="477946" y="1905370"/>
                      <a:ext cx="224788" cy="2207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  <p:sp>
                  <p:nvSpPr>
                    <p:cNvPr id="406" name="Google Shape;147;p13"/>
                    <p:cNvSpPr txBox="1"/>
                    <p:nvPr/>
                  </p:nvSpPr>
                  <p:spPr>
                    <a:xfrm>
                      <a:off x="923003" y="1904988"/>
                      <a:ext cx="224788" cy="2207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  <p:sp>
                  <p:nvSpPr>
                    <p:cNvPr id="407" name="Google Shape;150;p13"/>
                    <p:cNvSpPr txBox="1"/>
                    <p:nvPr/>
                  </p:nvSpPr>
                  <p:spPr>
                    <a:xfrm>
                      <a:off x="588529" y="1907669"/>
                      <a:ext cx="224788" cy="2207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</p:grpSp>
            </p:grpSp>
          </p:grpSp>
          <p:sp>
            <p:nvSpPr>
              <p:cNvPr id="412" name="Google Shape;273;p15"/>
              <p:cNvSpPr txBox="1"/>
              <p:nvPr/>
            </p:nvSpPr>
            <p:spPr>
              <a:xfrm>
                <a:off x="-808484" y="5111191"/>
                <a:ext cx="742790" cy="2312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 err="1" smtClean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Precptn</a:t>
                </a:r>
                <a:endParaRPr dirty="0"/>
              </a:p>
            </p:txBody>
          </p:sp>
        </p:grpSp>
      </p:grpSp>
      <p:sp>
        <p:nvSpPr>
          <p:cNvPr id="433" name="TextBox 432"/>
          <p:cNvSpPr txBox="1"/>
          <p:nvPr/>
        </p:nvSpPr>
        <p:spPr>
          <a:xfrm rot="16200000">
            <a:off x="3117961" y="8475367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C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="" xmlns:a16="http://schemas.microsoft.com/office/drawing/2014/main" id="{96E87888-3853-E244-942B-CD6633474F15}"/>
              </a:ext>
            </a:extLst>
          </p:cNvPr>
          <p:cNvGrpSpPr/>
          <p:nvPr/>
        </p:nvGrpSpPr>
        <p:grpSpPr>
          <a:xfrm rot="16200000">
            <a:off x="3437404" y="2053329"/>
            <a:ext cx="2220911" cy="2791359"/>
            <a:chOff x="3435073" y="3104982"/>
            <a:chExt cx="2220911" cy="2791359"/>
          </a:xfrm>
        </p:grpSpPr>
        <p:grpSp>
          <p:nvGrpSpPr>
            <p:cNvPr id="65" name="Group 64">
              <a:extLst>
                <a:ext uri="{FF2B5EF4-FFF2-40B4-BE49-F238E27FC236}">
                  <a16:creationId xmlns="" xmlns:a16="http://schemas.microsoft.com/office/drawing/2014/main" id="{E483080B-40FF-DE40-A17D-FA0F4B23108A}"/>
                </a:ext>
              </a:extLst>
            </p:cNvPr>
            <p:cNvGrpSpPr/>
            <p:nvPr/>
          </p:nvGrpSpPr>
          <p:grpSpPr>
            <a:xfrm>
              <a:off x="3447740" y="3104982"/>
              <a:ext cx="2208244" cy="2480506"/>
              <a:chOff x="3447740" y="3104982"/>
              <a:chExt cx="2208244" cy="2480506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="" xmlns:a16="http://schemas.microsoft.com/office/drawing/2014/main" id="{D497F1B2-D7F0-0D43-9880-2A48B455BF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818563" y="3314724"/>
                <a:ext cx="1837421" cy="1880544"/>
              </a:xfrm>
              <a:prstGeom prst="rect">
                <a:avLst/>
              </a:prstGeom>
            </p:spPr>
          </p:pic>
          <p:grpSp>
            <p:nvGrpSpPr>
              <p:cNvPr id="198" name="Group 197">
                <a:extLst>
                  <a:ext uri="{FF2B5EF4-FFF2-40B4-BE49-F238E27FC236}">
                    <a16:creationId xmlns="" xmlns:a16="http://schemas.microsoft.com/office/drawing/2014/main" id="{A980BCF5-B245-3D4A-8BB6-972E0852EFC4}"/>
                  </a:ext>
                </a:extLst>
              </p:cNvPr>
              <p:cNvGrpSpPr/>
              <p:nvPr/>
            </p:nvGrpSpPr>
            <p:grpSpPr>
              <a:xfrm>
                <a:off x="3447740" y="3104982"/>
                <a:ext cx="2176689" cy="2480506"/>
                <a:chOff x="544208" y="881804"/>
                <a:chExt cx="2612021" cy="2982847"/>
              </a:xfrm>
            </p:grpSpPr>
            <p:grpSp>
              <p:nvGrpSpPr>
                <p:cNvPr id="207" name="Google Shape;306;p15">
                  <a:extLst>
                    <a:ext uri="{FF2B5EF4-FFF2-40B4-BE49-F238E27FC236}">
                      <a16:creationId xmlns="" xmlns:a16="http://schemas.microsoft.com/office/drawing/2014/main" id="{DC5BFC86-CA3C-4B43-8EC8-2DFDAEE8ABD2}"/>
                    </a:ext>
                  </a:extLst>
                </p:cNvPr>
                <p:cNvGrpSpPr/>
                <p:nvPr/>
              </p:nvGrpSpPr>
              <p:grpSpPr>
                <a:xfrm>
                  <a:off x="544208" y="1178364"/>
                  <a:ext cx="2612021" cy="2686287"/>
                  <a:chOff x="544208" y="1178364"/>
                  <a:chExt cx="2612021" cy="2686287"/>
                </a:xfrm>
              </p:grpSpPr>
              <p:grpSp>
                <p:nvGrpSpPr>
                  <p:cNvPr id="209" name="Google Shape;307;p15">
                    <a:extLst>
                      <a:ext uri="{FF2B5EF4-FFF2-40B4-BE49-F238E27FC236}">
                        <a16:creationId xmlns="" xmlns:a16="http://schemas.microsoft.com/office/drawing/2014/main" id="{B611AF11-5E8C-704E-8B49-A561BA67E484}"/>
                      </a:ext>
                    </a:extLst>
                  </p:cNvPr>
                  <p:cNvGrpSpPr/>
                  <p:nvPr/>
                </p:nvGrpSpPr>
                <p:grpSpPr>
                  <a:xfrm>
                    <a:off x="765713" y="1178364"/>
                    <a:ext cx="2390516" cy="2686287"/>
                    <a:chOff x="765713" y="1178364"/>
                    <a:chExt cx="2390516" cy="2686287"/>
                  </a:xfrm>
                </p:grpSpPr>
                <p:sp>
                  <p:nvSpPr>
                    <p:cNvPr id="220" name="Google Shape;308;p15">
                      <a:extLst>
                        <a:ext uri="{FF2B5EF4-FFF2-40B4-BE49-F238E27FC236}">
                          <a16:creationId xmlns="" xmlns:a16="http://schemas.microsoft.com/office/drawing/2014/main" id="{2A16D1E9-6835-E84D-A0BF-EE9A2094A59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73832" y="3341431"/>
                      <a:ext cx="1782397" cy="523220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22" name="Google Shape;309;p15">
                      <a:extLst>
                        <a:ext uri="{FF2B5EF4-FFF2-40B4-BE49-F238E27FC236}">
                          <a16:creationId xmlns="" xmlns:a16="http://schemas.microsoft.com/office/drawing/2014/main" id="{F18F29E2-0EB3-4148-99E3-6199ECE5F37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65713" y="1178364"/>
                      <a:ext cx="531918" cy="2563740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99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213" name="Google Shape;314;p15">
                    <a:extLst>
                      <a:ext uri="{FF2B5EF4-FFF2-40B4-BE49-F238E27FC236}">
                        <a16:creationId xmlns="" xmlns:a16="http://schemas.microsoft.com/office/drawing/2014/main" id="{4120DC9E-BC4F-D343-BDF9-11195A1340A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-281521" y="2030848"/>
                    <a:ext cx="1928458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200" i="1" dirty="0" err="1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w</a:t>
                    </a:r>
                    <a:r>
                      <a:rPr lang="en-US" sz="1200" i="1" dirty="0" err="1" smtClean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sp</a:t>
                    </a:r>
                    <a:r>
                      <a:rPr lang="en-US" sz="1200" dirty="0" smtClean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 </a:t>
                    </a:r>
                    <a:r>
                      <a:rPr lang="en-US" sz="12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absolute count</a:t>
                    </a:r>
                    <a:endParaRPr dirty="0"/>
                  </a:p>
                </p:txBody>
              </p:sp>
            </p:grpSp>
            <p:sp>
              <p:nvSpPr>
                <p:cNvPr id="204" name="TextBox 203">
                  <a:extLst>
                    <a:ext uri="{FF2B5EF4-FFF2-40B4-BE49-F238E27FC236}">
                      <a16:creationId xmlns="" xmlns:a16="http://schemas.microsoft.com/office/drawing/2014/main" id="{E4156F89-3F6B-7346-9EAE-2BDCA3C63393}"/>
                    </a:ext>
                  </a:extLst>
                </p:cNvPr>
                <p:cNvSpPr txBox="1"/>
                <p:nvPr/>
              </p:nvSpPr>
              <p:spPr>
                <a:xfrm>
                  <a:off x="1677947" y="881804"/>
                  <a:ext cx="1145468" cy="3330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/>
                      <a:cs typeface="Arial"/>
                    </a:rPr>
                    <a:t>Replicate 1</a:t>
                  </a:r>
                </a:p>
              </p:txBody>
            </p:sp>
          </p:grpSp>
        </p:grpSp>
        <p:sp>
          <p:nvSpPr>
            <p:cNvPr id="252" name="Google Shape;273;p15"/>
            <p:cNvSpPr txBox="1"/>
            <p:nvPr/>
          </p:nvSpPr>
          <p:spPr>
            <a:xfrm>
              <a:off x="3435073" y="5076492"/>
              <a:ext cx="797886" cy="2198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Dilution</a:t>
              </a:r>
              <a:endParaRPr dirty="0"/>
            </a:p>
          </p:txBody>
        </p:sp>
        <p:grpSp>
          <p:nvGrpSpPr>
            <p:cNvPr id="253" name="Group 252"/>
            <p:cNvGrpSpPr/>
            <p:nvPr/>
          </p:nvGrpSpPr>
          <p:grpSpPr>
            <a:xfrm>
              <a:off x="4215472" y="5079764"/>
              <a:ext cx="1300049" cy="816577"/>
              <a:chOff x="-190598" y="5198297"/>
              <a:chExt cx="1300049" cy="816577"/>
            </a:xfrm>
          </p:grpSpPr>
          <p:sp>
            <p:nvSpPr>
              <p:cNvPr id="254" name="Google Shape;341;p15"/>
              <p:cNvSpPr/>
              <p:nvPr/>
            </p:nvSpPr>
            <p:spPr>
              <a:xfrm rot="2700000">
                <a:off x="404278" y="5415603"/>
                <a:ext cx="564708" cy="2069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1:10</a:t>
                </a:r>
                <a:endParaRPr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342;p15"/>
              <p:cNvSpPr/>
              <p:nvPr/>
            </p:nvSpPr>
            <p:spPr>
              <a:xfrm rot="2700000">
                <a:off x="777481" y="5383293"/>
                <a:ext cx="457015" cy="2069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1:50</a:t>
                </a: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56" name="Group 255"/>
              <p:cNvGrpSpPr/>
              <p:nvPr/>
            </p:nvGrpSpPr>
            <p:grpSpPr>
              <a:xfrm>
                <a:off x="-190598" y="5198297"/>
                <a:ext cx="1298551" cy="816577"/>
                <a:chOff x="-207805" y="1983689"/>
                <a:chExt cx="1298551" cy="816577"/>
              </a:xfrm>
            </p:grpSpPr>
            <p:sp>
              <p:nvSpPr>
                <p:cNvPr id="266" name="Google Shape;160;p13"/>
                <p:cNvSpPr/>
                <p:nvPr/>
              </p:nvSpPr>
              <p:spPr>
                <a:xfrm rot="2700000">
                  <a:off x="-307104" y="2288105"/>
                  <a:ext cx="816577" cy="207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lvl="0"/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Undiluted</a:t>
                  </a:r>
                </a:p>
              </p:txBody>
            </p:sp>
            <p:grpSp>
              <p:nvGrpSpPr>
                <p:cNvPr id="272" name="Group 271"/>
                <p:cNvGrpSpPr/>
                <p:nvPr/>
              </p:nvGrpSpPr>
              <p:grpSpPr>
                <a:xfrm>
                  <a:off x="-207805" y="2108096"/>
                  <a:ext cx="1298551" cy="3055"/>
                  <a:chOff x="-196155" y="2119748"/>
                  <a:chExt cx="1298551" cy="3055"/>
                </a:xfrm>
              </p:grpSpPr>
              <p:cxnSp>
                <p:nvCxnSpPr>
                  <p:cNvPr id="283" name="Google Shape;161;p13"/>
                  <p:cNvCxnSpPr/>
                  <p:nvPr/>
                </p:nvCxnSpPr>
                <p:spPr>
                  <a:xfrm>
                    <a:off x="-196155" y="2122801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84" name="Google Shape;162;p13"/>
                  <p:cNvCxnSpPr/>
                  <p:nvPr/>
                </p:nvCxnSpPr>
                <p:spPr>
                  <a:xfrm>
                    <a:off x="146063" y="2122803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85" name="Google Shape;163;p13"/>
                  <p:cNvCxnSpPr/>
                  <p:nvPr/>
                </p:nvCxnSpPr>
                <p:spPr>
                  <a:xfrm>
                    <a:off x="490387" y="2121016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86" name="Google Shape;164;p13"/>
                  <p:cNvCxnSpPr/>
                  <p:nvPr/>
                </p:nvCxnSpPr>
                <p:spPr>
                  <a:xfrm>
                    <a:off x="837904" y="2119748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</p:grpSp>
            <p:sp>
              <p:nvSpPr>
                <p:cNvPr id="274" name="Google Shape;166;p13"/>
                <p:cNvSpPr/>
                <p:nvPr/>
              </p:nvSpPr>
              <p:spPr>
                <a:xfrm rot="2700000">
                  <a:off x="88974" y="2179670"/>
                  <a:ext cx="497798" cy="207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lvl="0"/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1:5</a:t>
                  </a:r>
                </a:p>
              </p:txBody>
            </p:sp>
          </p:grpSp>
        </p:grpSp>
      </p:grpSp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1A4D07B1-D4D6-E84C-996A-52DE5899315F}"/>
              </a:ext>
            </a:extLst>
          </p:cNvPr>
          <p:cNvGrpSpPr/>
          <p:nvPr/>
        </p:nvGrpSpPr>
        <p:grpSpPr>
          <a:xfrm rot="16200000">
            <a:off x="3440444" y="101409"/>
            <a:ext cx="2209670" cy="2817741"/>
            <a:chOff x="5488907" y="3078323"/>
            <a:chExt cx="2209670" cy="2817741"/>
          </a:xfrm>
        </p:grpSpPr>
        <p:grpSp>
          <p:nvGrpSpPr>
            <p:cNvPr id="72" name="Group 71">
              <a:extLst>
                <a:ext uri="{FF2B5EF4-FFF2-40B4-BE49-F238E27FC236}">
                  <a16:creationId xmlns="" xmlns:a16="http://schemas.microsoft.com/office/drawing/2014/main" id="{9D33B943-BC0B-7D48-8233-2870D6F976D2}"/>
                </a:ext>
              </a:extLst>
            </p:cNvPr>
            <p:cNvGrpSpPr/>
            <p:nvPr/>
          </p:nvGrpSpPr>
          <p:grpSpPr>
            <a:xfrm>
              <a:off x="5705642" y="3078323"/>
              <a:ext cx="1992935" cy="2506900"/>
              <a:chOff x="5705642" y="3078323"/>
              <a:chExt cx="1992935" cy="2506900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="" xmlns:a16="http://schemas.microsoft.com/office/drawing/2014/main" id="{49544A1D-4035-B34F-A148-ABA478B7556A}"/>
                  </a:ext>
                </a:extLst>
              </p:cNvPr>
              <p:cNvGrpSpPr/>
              <p:nvPr/>
            </p:nvGrpSpPr>
            <p:grpSpPr>
              <a:xfrm>
                <a:off x="5799924" y="3078323"/>
                <a:ext cx="1898653" cy="2506900"/>
                <a:chOff x="5799924" y="3078323"/>
                <a:chExt cx="1898653" cy="2506900"/>
              </a:xfrm>
            </p:grpSpPr>
            <p:pic>
              <p:nvPicPr>
                <p:cNvPr id="69" name="Picture 68">
                  <a:extLst>
                    <a:ext uri="{FF2B5EF4-FFF2-40B4-BE49-F238E27FC236}">
                      <a16:creationId xmlns="" xmlns:a16="http://schemas.microsoft.com/office/drawing/2014/main" id="{9ECD4BAA-D6C6-594C-ABC0-AEE052B812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alphaModFix/>
                  <a:extLst>
                    <a:ext uri="{BEBA8EAE-BF5A-486C-A8C5-ECC9F3942E4B}">
                      <a14:imgProps xmlns:a14="http://schemas.microsoft.com/office/drawing/2010/main">
                        <a14:imgLayer r:embed="rId12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71739" y="3305126"/>
                  <a:ext cx="1826838" cy="1860212"/>
                </a:xfrm>
                <a:prstGeom prst="rect">
                  <a:avLst/>
                </a:prstGeom>
              </p:spPr>
            </p:pic>
            <p:grpSp>
              <p:nvGrpSpPr>
                <p:cNvPr id="233" name="Group 232">
                  <a:extLst>
                    <a:ext uri="{FF2B5EF4-FFF2-40B4-BE49-F238E27FC236}">
                      <a16:creationId xmlns="" xmlns:a16="http://schemas.microsoft.com/office/drawing/2014/main" id="{B71CC458-B567-BB41-AA5C-FD783154FB7C}"/>
                    </a:ext>
                  </a:extLst>
                </p:cNvPr>
                <p:cNvGrpSpPr/>
                <p:nvPr/>
              </p:nvGrpSpPr>
              <p:grpSpPr>
                <a:xfrm>
                  <a:off x="5799924" y="3078323"/>
                  <a:ext cx="1878098" cy="2506900"/>
                  <a:chOff x="905277" y="869993"/>
                  <a:chExt cx="2250952" cy="3011329"/>
                </a:xfrm>
              </p:grpSpPr>
              <p:grpSp>
                <p:nvGrpSpPr>
                  <p:cNvPr id="241" name="Google Shape;307;p15">
                    <a:extLst>
                      <a:ext uri="{FF2B5EF4-FFF2-40B4-BE49-F238E27FC236}">
                        <a16:creationId xmlns="" xmlns:a16="http://schemas.microsoft.com/office/drawing/2014/main" id="{F964C3CF-88D3-AD49-8216-E5BA281F5ED2}"/>
                      </a:ext>
                    </a:extLst>
                  </p:cNvPr>
                  <p:cNvGrpSpPr/>
                  <p:nvPr/>
                </p:nvGrpSpPr>
                <p:grpSpPr>
                  <a:xfrm>
                    <a:off x="905277" y="1178363"/>
                    <a:ext cx="2250952" cy="2702959"/>
                    <a:chOff x="905277" y="1178363"/>
                    <a:chExt cx="2250952" cy="2702959"/>
                  </a:xfrm>
                </p:grpSpPr>
                <p:sp>
                  <p:nvSpPr>
                    <p:cNvPr id="248" name="Google Shape;308;p15">
                      <a:extLst>
                        <a:ext uri="{FF2B5EF4-FFF2-40B4-BE49-F238E27FC236}">
                          <a16:creationId xmlns="" xmlns:a16="http://schemas.microsoft.com/office/drawing/2014/main" id="{048A01AD-1D20-2542-8DD0-F7C79934470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73832" y="3358102"/>
                      <a:ext cx="1782397" cy="523220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49" name="Google Shape;309;p15">
                      <a:extLst>
                        <a:ext uri="{FF2B5EF4-FFF2-40B4-BE49-F238E27FC236}">
                          <a16:creationId xmlns="" xmlns:a16="http://schemas.microsoft.com/office/drawing/2014/main" id="{56CC16E9-BD2E-7348-AA21-FAE62E74AB1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5277" y="1178363"/>
                      <a:ext cx="392354" cy="2563739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99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238" name="TextBox 237">
                    <a:extLst>
                      <a:ext uri="{FF2B5EF4-FFF2-40B4-BE49-F238E27FC236}">
                        <a16:creationId xmlns="" xmlns:a16="http://schemas.microsoft.com/office/drawing/2014/main" id="{FDE2A83E-BC4F-0E41-8F94-6734B68481A3}"/>
                      </a:ext>
                    </a:extLst>
                  </p:cNvPr>
                  <p:cNvSpPr txBox="1"/>
                  <p:nvPr/>
                </p:nvSpPr>
                <p:spPr>
                  <a:xfrm>
                    <a:off x="1674812" y="869993"/>
                    <a:ext cx="1144064" cy="33273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Arial"/>
                        <a:cs typeface="Arial"/>
                      </a:rPr>
                      <a:t>Replicate 2</a:t>
                    </a:r>
                  </a:p>
                </p:txBody>
              </p:sp>
            </p:grpSp>
          </p:grpSp>
          <p:grpSp>
            <p:nvGrpSpPr>
              <p:cNvPr id="71" name="Group 70">
                <a:extLst>
                  <a:ext uri="{FF2B5EF4-FFF2-40B4-BE49-F238E27FC236}">
                    <a16:creationId xmlns="" xmlns:a16="http://schemas.microsoft.com/office/drawing/2014/main" id="{DE5B6E62-F165-6F49-9C8A-D6AB10346367}"/>
                  </a:ext>
                </a:extLst>
              </p:cNvPr>
              <p:cNvGrpSpPr/>
              <p:nvPr/>
            </p:nvGrpSpPr>
            <p:grpSpPr>
              <a:xfrm>
                <a:off x="5705642" y="3300918"/>
                <a:ext cx="522930" cy="1846611"/>
                <a:chOff x="5679764" y="3300918"/>
                <a:chExt cx="522930" cy="1846611"/>
              </a:xfrm>
            </p:grpSpPr>
            <p:sp>
              <p:nvSpPr>
                <p:cNvPr id="309" name="Google Shape;311;p15">
                  <a:extLst>
                    <a:ext uri="{FF2B5EF4-FFF2-40B4-BE49-F238E27FC236}">
                      <a16:creationId xmlns="" xmlns:a16="http://schemas.microsoft.com/office/drawing/2014/main" id="{E0286A72-4669-6445-A416-4F240D61CA61}"/>
                    </a:ext>
                  </a:extLst>
                </p:cNvPr>
                <p:cNvSpPr txBox="1"/>
                <p:nvPr/>
              </p:nvSpPr>
              <p:spPr>
                <a:xfrm>
                  <a:off x="5686508" y="3827601"/>
                  <a:ext cx="512151" cy="219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4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311" name="Google Shape;312;p15">
                  <a:extLst>
                    <a:ext uri="{FF2B5EF4-FFF2-40B4-BE49-F238E27FC236}">
                      <a16:creationId xmlns="" xmlns:a16="http://schemas.microsoft.com/office/drawing/2014/main" id="{2C2FAA03-FFA8-E84F-8CDF-E4167FF17843}"/>
                    </a:ext>
                  </a:extLst>
                </p:cNvPr>
                <p:cNvSpPr txBox="1"/>
                <p:nvPr/>
              </p:nvSpPr>
              <p:spPr>
                <a:xfrm>
                  <a:off x="5711580" y="4356878"/>
                  <a:ext cx="486638" cy="219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2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312" name="Google Shape;313;p15">
                  <a:extLst>
                    <a:ext uri="{FF2B5EF4-FFF2-40B4-BE49-F238E27FC236}">
                      <a16:creationId xmlns="" xmlns:a16="http://schemas.microsoft.com/office/drawing/2014/main" id="{5BFFA89A-9A20-F545-87ED-4505874D93A9}"/>
                    </a:ext>
                  </a:extLst>
                </p:cNvPr>
                <p:cNvSpPr txBox="1"/>
                <p:nvPr/>
              </p:nvSpPr>
              <p:spPr>
                <a:xfrm>
                  <a:off x="5837102" y="4904672"/>
                  <a:ext cx="365433" cy="242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0-</a:t>
                  </a:r>
                  <a:endParaRPr dirty="0"/>
                </a:p>
              </p:txBody>
            </p:sp>
            <p:sp>
              <p:nvSpPr>
                <p:cNvPr id="313" name="Google Shape;310;p15">
                  <a:extLst>
                    <a:ext uri="{FF2B5EF4-FFF2-40B4-BE49-F238E27FC236}">
                      <a16:creationId xmlns="" xmlns:a16="http://schemas.microsoft.com/office/drawing/2014/main" id="{7B758249-A70C-D447-8C9E-AE1F583758E4}"/>
                    </a:ext>
                  </a:extLst>
                </p:cNvPr>
                <p:cNvSpPr txBox="1"/>
                <p:nvPr/>
              </p:nvSpPr>
              <p:spPr>
                <a:xfrm>
                  <a:off x="5679764" y="3300918"/>
                  <a:ext cx="522930" cy="219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</p:grpSp>
        </p:grpSp>
        <p:grpSp>
          <p:nvGrpSpPr>
            <p:cNvPr id="287" name="Group 286"/>
            <p:cNvGrpSpPr/>
            <p:nvPr/>
          </p:nvGrpSpPr>
          <p:grpSpPr>
            <a:xfrm>
              <a:off x="6262374" y="5079487"/>
              <a:ext cx="1300049" cy="816577"/>
              <a:chOff x="-190598" y="5198297"/>
              <a:chExt cx="1300049" cy="816577"/>
            </a:xfrm>
          </p:grpSpPr>
          <p:sp>
            <p:nvSpPr>
              <p:cNvPr id="288" name="Google Shape;341;p15"/>
              <p:cNvSpPr/>
              <p:nvPr/>
            </p:nvSpPr>
            <p:spPr>
              <a:xfrm rot="2700000">
                <a:off x="404278" y="5415603"/>
                <a:ext cx="564708" cy="2069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1:10</a:t>
                </a:r>
                <a:endParaRPr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" name="Google Shape;342;p15"/>
              <p:cNvSpPr/>
              <p:nvPr/>
            </p:nvSpPr>
            <p:spPr>
              <a:xfrm rot="2700000">
                <a:off x="777481" y="5383293"/>
                <a:ext cx="457015" cy="2069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1:50</a:t>
                </a: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90" name="Group 289"/>
              <p:cNvGrpSpPr/>
              <p:nvPr/>
            </p:nvGrpSpPr>
            <p:grpSpPr>
              <a:xfrm>
                <a:off x="-190598" y="5198297"/>
                <a:ext cx="1298551" cy="816577"/>
                <a:chOff x="-207805" y="1983689"/>
                <a:chExt cx="1298551" cy="816577"/>
              </a:xfrm>
            </p:grpSpPr>
            <p:sp>
              <p:nvSpPr>
                <p:cNvPr id="291" name="Google Shape;160;p13"/>
                <p:cNvSpPr/>
                <p:nvPr/>
              </p:nvSpPr>
              <p:spPr>
                <a:xfrm rot="2700000">
                  <a:off x="-307104" y="2288105"/>
                  <a:ext cx="816577" cy="207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lvl="0"/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Undiluted</a:t>
                  </a:r>
                </a:p>
              </p:txBody>
            </p:sp>
            <p:grpSp>
              <p:nvGrpSpPr>
                <p:cNvPr id="292" name="Group 291"/>
                <p:cNvGrpSpPr/>
                <p:nvPr/>
              </p:nvGrpSpPr>
              <p:grpSpPr>
                <a:xfrm>
                  <a:off x="-207805" y="2108096"/>
                  <a:ext cx="1298551" cy="3055"/>
                  <a:chOff x="-196155" y="2119748"/>
                  <a:chExt cx="1298551" cy="3055"/>
                </a:xfrm>
              </p:grpSpPr>
              <p:cxnSp>
                <p:nvCxnSpPr>
                  <p:cNvPr id="294" name="Google Shape;161;p13"/>
                  <p:cNvCxnSpPr/>
                  <p:nvPr/>
                </p:nvCxnSpPr>
                <p:spPr>
                  <a:xfrm>
                    <a:off x="-196155" y="2122801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5" name="Google Shape;162;p13"/>
                  <p:cNvCxnSpPr/>
                  <p:nvPr/>
                </p:nvCxnSpPr>
                <p:spPr>
                  <a:xfrm>
                    <a:off x="146063" y="2122803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6" name="Google Shape;163;p13"/>
                  <p:cNvCxnSpPr/>
                  <p:nvPr/>
                </p:nvCxnSpPr>
                <p:spPr>
                  <a:xfrm>
                    <a:off x="490387" y="2121016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7" name="Google Shape;164;p13"/>
                  <p:cNvCxnSpPr/>
                  <p:nvPr/>
                </p:nvCxnSpPr>
                <p:spPr>
                  <a:xfrm>
                    <a:off x="837904" y="2119748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</p:grpSp>
            <p:sp>
              <p:nvSpPr>
                <p:cNvPr id="293" name="Google Shape;166;p13"/>
                <p:cNvSpPr/>
                <p:nvPr/>
              </p:nvSpPr>
              <p:spPr>
                <a:xfrm rot="2700000">
                  <a:off x="88974" y="2179670"/>
                  <a:ext cx="497798" cy="207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lvl="0"/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1:5</a:t>
                  </a:r>
                </a:p>
              </p:txBody>
            </p:sp>
          </p:grpSp>
        </p:grpSp>
        <p:sp>
          <p:nvSpPr>
            <p:cNvPr id="301" name="Google Shape;273;p15"/>
            <p:cNvSpPr txBox="1"/>
            <p:nvPr/>
          </p:nvSpPr>
          <p:spPr>
            <a:xfrm>
              <a:off x="5488907" y="5076217"/>
              <a:ext cx="797886" cy="2198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Dilution</a:t>
              </a:r>
              <a:endParaRPr dirty="0"/>
            </a:p>
          </p:txBody>
        </p:sp>
      </p:grpSp>
      <p:sp>
        <p:nvSpPr>
          <p:cNvPr id="275" name="TextBox 274"/>
          <p:cNvSpPr txBox="1"/>
          <p:nvPr/>
        </p:nvSpPr>
        <p:spPr>
          <a:xfrm rot="16200000">
            <a:off x="3110504" y="4271919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B0D46E0E-FD02-A648-88F9-F7ABFF083B5B}"/>
              </a:ext>
            </a:extLst>
          </p:cNvPr>
          <p:cNvGrpSpPr/>
          <p:nvPr/>
        </p:nvGrpSpPr>
        <p:grpSpPr>
          <a:xfrm rot="16200000">
            <a:off x="840537" y="2199925"/>
            <a:ext cx="2238612" cy="2529343"/>
            <a:chOff x="3446260" y="658860"/>
            <a:chExt cx="2238612" cy="2529343"/>
          </a:xfrm>
        </p:grpSpPr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4EE7AB47-0CE0-DB43-B64B-BEBFEE59D321}"/>
                </a:ext>
              </a:extLst>
            </p:cNvPr>
            <p:cNvGrpSpPr/>
            <p:nvPr/>
          </p:nvGrpSpPr>
          <p:grpSpPr>
            <a:xfrm>
              <a:off x="3559820" y="658860"/>
              <a:ext cx="2125052" cy="2529343"/>
              <a:chOff x="3559820" y="658860"/>
              <a:chExt cx="2125052" cy="2529343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="" xmlns:a16="http://schemas.microsoft.com/office/drawing/2014/main" id="{832C96D2-FDD5-6C49-A95C-55FCE60C0DD4}"/>
                  </a:ext>
                </a:extLst>
              </p:cNvPr>
              <p:cNvGrpSpPr/>
              <p:nvPr/>
            </p:nvGrpSpPr>
            <p:grpSpPr>
              <a:xfrm>
                <a:off x="3559820" y="658860"/>
                <a:ext cx="2125052" cy="2529343"/>
                <a:chOff x="3559820" y="658860"/>
                <a:chExt cx="2125052" cy="2529343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="" xmlns:a16="http://schemas.microsoft.com/office/drawing/2014/main" id="{232B5FAC-50B6-2D4B-B22C-DE6A64A4FF79}"/>
                    </a:ext>
                  </a:extLst>
                </p:cNvPr>
                <p:cNvGrpSpPr/>
                <p:nvPr/>
              </p:nvGrpSpPr>
              <p:grpSpPr>
                <a:xfrm>
                  <a:off x="3559820" y="658860"/>
                  <a:ext cx="2125052" cy="2243469"/>
                  <a:chOff x="3559820" y="658860"/>
                  <a:chExt cx="2125052" cy="2243469"/>
                </a:xfrm>
              </p:grpSpPr>
              <p:grpSp>
                <p:nvGrpSpPr>
                  <p:cNvPr id="32" name="Group 31">
                    <a:extLst>
                      <a:ext uri="{FF2B5EF4-FFF2-40B4-BE49-F238E27FC236}">
                        <a16:creationId xmlns="" xmlns:a16="http://schemas.microsoft.com/office/drawing/2014/main" id="{25DF213F-065B-094D-A2F0-1BDFD496B240}"/>
                      </a:ext>
                    </a:extLst>
                  </p:cNvPr>
                  <p:cNvGrpSpPr/>
                  <p:nvPr/>
                </p:nvGrpSpPr>
                <p:grpSpPr>
                  <a:xfrm>
                    <a:off x="3625228" y="658860"/>
                    <a:ext cx="2059644" cy="2243469"/>
                    <a:chOff x="3625228" y="658860"/>
                    <a:chExt cx="2059644" cy="2243469"/>
                  </a:xfrm>
                </p:grpSpPr>
                <p:pic>
                  <p:nvPicPr>
                    <p:cNvPr id="29" name="Picture 28">
                      <a:extLst>
                        <a:ext uri="{FF2B5EF4-FFF2-40B4-BE49-F238E27FC236}">
                          <a16:creationId xmlns="" xmlns:a16="http://schemas.microsoft.com/office/drawing/2014/main" id="{48107EA6-C8AD-D240-AB77-67733D374CB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3">
                      <a:alphaModFix/>
                      <a:extLst>
                        <a:ext uri="{BEBA8EAE-BF5A-486C-A8C5-ECC9F3942E4B}">
                          <a14:imgProps xmlns:a14="http://schemas.microsoft.com/office/drawing/2010/main">
                            <a14:imgLayer r:embed="rId14">
                              <a14:imgEffect>
                                <a14:saturation sat="0"/>
                              </a14:imgEffect>
                            </a14:imgLayer>
                          </a14:imgProps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835915" y="658860"/>
                      <a:ext cx="1848957" cy="1833816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85" name="Google Shape;220;p14"/>
                    <p:cNvGrpSpPr/>
                    <p:nvPr/>
                  </p:nvGrpSpPr>
                  <p:grpSpPr>
                    <a:xfrm>
                      <a:off x="3625228" y="814425"/>
                      <a:ext cx="2011088" cy="2087904"/>
                      <a:chOff x="742369" y="1372578"/>
                      <a:chExt cx="2413860" cy="2506059"/>
                    </a:xfrm>
                  </p:grpSpPr>
                  <p:sp>
                    <p:nvSpPr>
                      <p:cNvPr id="216" name="Google Shape;221;p14"/>
                      <p:cNvSpPr txBox="1"/>
                      <p:nvPr/>
                    </p:nvSpPr>
                    <p:spPr>
                      <a:xfrm>
                        <a:off x="1373832" y="3355417"/>
                        <a:ext cx="1782397" cy="523220"/>
                      </a:xfrm>
                      <a:prstGeom prst="rect">
                        <a:avLst/>
                      </a:prstGeom>
                      <a:solidFill>
                        <a:schemeClr val="lt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t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2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17" name="Google Shape;222;p14"/>
                      <p:cNvSpPr txBox="1"/>
                      <p:nvPr/>
                    </p:nvSpPr>
                    <p:spPr>
                      <a:xfrm>
                        <a:off x="742369" y="1372578"/>
                        <a:ext cx="555262" cy="2369525"/>
                      </a:xfrm>
                      <a:prstGeom prst="rect">
                        <a:avLst/>
                      </a:prstGeom>
                      <a:solidFill>
                        <a:schemeClr val="lt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t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799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31" name="Group 30">
                    <a:extLst>
                      <a:ext uri="{FF2B5EF4-FFF2-40B4-BE49-F238E27FC236}">
                        <a16:creationId xmlns="" xmlns:a16="http://schemas.microsoft.com/office/drawing/2014/main" id="{EE2442D2-F91B-684A-A39D-E7E942897DDD}"/>
                      </a:ext>
                    </a:extLst>
                  </p:cNvPr>
                  <p:cNvGrpSpPr/>
                  <p:nvPr/>
                </p:nvGrpSpPr>
                <p:grpSpPr>
                  <a:xfrm>
                    <a:off x="3559820" y="745631"/>
                    <a:ext cx="639387" cy="1685749"/>
                    <a:chOff x="3557801" y="743689"/>
                    <a:chExt cx="639387" cy="1685749"/>
                  </a:xfrm>
                </p:grpSpPr>
                <p:sp>
                  <p:nvSpPr>
                    <p:cNvPr id="186" name="Google Shape;223;p14"/>
                    <p:cNvSpPr txBox="1"/>
                    <p:nvPr/>
                  </p:nvSpPr>
                  <p:spPr>
                    <a:xfrm>
                      <a:off x="3674570" y="743689"/>
                      <a:ext cx="517547" cy="23228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 e</a:t>
                      </a:r>
                      <a:r>
                        <a:rPr lang="en-US" sz="1100" baseline="30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dirty="0"/>
                    </a:p>
                  </p:txBody>
                </p:sp>
                <p:sp>
                  <p:nvSpPr>
                    <p:cNvPr id="187" name="Google Shape;224;p14"/>
                    <p:cNvSpPr txBox="1"/>
                    <p:nvPr/>
                  </p:nvSpPr>
                  <p:spPr>
                    <a:xfrm>
                      <a:off x="3557801" y="1231586"/>
                      <a:ext cx="638400" cy="23228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e</a:t>
                      </a:r>
                      <a:r>
                        <a:rPr lang="en-US" sz="1100" baseline="30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dirty="0"/>
                    </a:p>
                  </p:txBody>
                </p:sp>
                <p:sp>
                  <p:nvSpPr>
                    <p:cNvPr id="188" name="Google Shape;225;p14"/>
                    <p:cNvSpPr txBox="1"/>
                    <p:nvPr/>
                  </p:nvSpPr>
                  <p:spPr>
                    <a:xfrm>
                      <a:off x="3695244" y="1722912"/>
                      <a:ext cx="497882" cy="23228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e</a:t>
                      </a:r>
                      <a:r>
                        <a:rPr lang="en-US" sz="1100" baseline="30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dirty="0"/>
                    </a:p>
                  </p:txBody>
                </p:sp>
                <p:sp>
                  <p:nvSpPr>
                    <p:cNvPr id="189" name="Google Shape;226;p14"/>
                    <p:cNvSpPr txBox="1"/>
                    <p:nvPr/>
                  </p:nvSpPr>
                  <p:spPr>
                    <a:xfrm>
                      <a:off x="3875820" y="2211480"/>
                      <a:ext cx="321368" cy="21795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0-</a:t>
                      </a:r>
                      <a:endParaRPr dirty="0"/>
                    </a:p>
                  </p:txBody>
                </p:sp>
              </p:grpSp>
            </p:grpSp>
            <p:sp>
              <p:nvSpPr>
                <p:cNvPr id="192" name="Google Shape;229;p14"/>
                <p:cNvSpPr txBox="1"/>
                <p:nvPr/>
              </p:nvSpPr>
              <p:spPr>
                <a:xfrm>
                  <a:off x="3648612" y="2421843"/>
                  <a:ext cx="577556" cy="21795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ProtK</a:t>
                  </a:r>
                  <a:endParaRPr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7" name="Group 356"/>
                <p:cNvGrpSpPr/>
                <p:nvPr/>
              </p:nvGrpSpPr>
              <p:grpSpPr>
                <a:xfrm>
                  <a:off x="4120319" y="2374423"/>
                  <a:ext cx="1456640" cy="813780"/>
                  <a:chOff x="-308849" y="1849904"/>
                  <a:chExt cx="1456640" cy="813780"/>
                </a:xfrm>
              </p:grpSpPr>
              <p:grpSp>
                <p:nvGrpSpPr>
                  <p:cNvPr id="359" name="Group 358"/>
                  <p:cNvGrpSpPr/>
                  <p:nvPr/>
                </p:nvGrpSpPr>
                <p:grpSpPr>
                  <a:xfrm>
                    <a:off x="-207805" y="2108096"/>
                    <a:ext cx="1291611" cy="3055"/>
                    <a:chOff x="-196155" y="2119748"/>
                    <a:chExt cx="1291611" cy="3055"/>
                  </a:xfrm>
                </p:grpSpPr>
                <p:cxnSp>
                  <p:nvCxnSpPr>
                    <p:cNvPr id="371" name="Google Shape;161;p13"/>
                    <p:cNvCxnSpPr/>
                    <p:nvPr/>
                  </p:nvCxnSpPr>
                  <p:spPr>
                    <a:xfrm>
                      <a:off x="-196155" y="2122801"/>
                      <a:ext cx="264492" cy="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372" name="Google Shape;162;p13"/>
                    <p:cNvCxnSpPr/>
                    <p:nvPr/>
                  </p:nvCxnSpPr>
                  <p:spPr>
                    <a:xfrm>
                      <a:off x="146063" y="2122803"/>
                      <a:ext cx="264492" cy="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373" name="Google Shape;163;p13"/>
                    <p:cNvCxnSpPr/>
                    <p:nvPr/>
                  </p:nvCxnSpPr>
                  <p:spPr>
                    <a:xfrm>
                      <a:off x="490387" y="2121016"/>
                      <a:ext cx="264492" cy="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374" name="Google Shape;164;p13"/>
                    <p:cNvCxnSpPr/>
                    <p:nvPr/>
                  </p:nvCxnSpPr>
                  <p:spPr>
                    <a:xfrm>
                      <a:off x="830964" y="2119748"/>
                      <a:ext cx="264492" cy="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>
                  </p:spPr>
                </p:cxnSp>
              </p:grpSp>
              <p:sp>
                <p:nvSpPr>
                  <p:cNvPr id="361" name="Google Shape;167;p13"/>
                  <p:cNvSpPr/>
                  <p:nvPr/>
                </p:nvSpPr>
                <p:spPr>
                  <a:xfrm rot="2700000">
                    <a:off x="364732" y="2210271"/>
                    <a:ext cx="552959" cy="23652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lvl="0"/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56</a:t>
                    </a: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  <a:sym typeface="Calibri"/>
                      </a:rPr>
                      <a:t> </a:t>
                    </a: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°C</a:t>
                    </a:r>
                    <a:endParaRPr lang="en-US" sz="11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62" name="Google Shape;168;p13"/>
                  <p:cNvSpPr/>
                  <p:nvPr/>
                </p:nvSpPr>
                <p:spPr>
                  <a:xfrm rot="2700000">
                    <a:off x="687166" y="2239645"/>
                    <a:ext cx="610907" cy="23717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lvl="0"/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70</a:t>
                    </a: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  <a:sym typeface="Calibri"/>
                      </a:rPr>
                      <a:t> </a:t>
                    </a: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°C</a:t>
                    </a:r>
                    <a:endParaRPr lang="en-US" sz="1100" dirty="0">
                      <a:latin typeface="Arial"/>
                      <a:cs typeface="Arial"/>
                    </a:endParaRPr>
                  </a:p>
                </p:txBody>
              </p:sp>
              <p:grpSp>
                <p:nvGrpSpPr>
                  <p:cNvPr id="363" name="Group 362"/>
                  <p:cNvGrpSpPr/>
                  <p:nvPr/>
                </p:nvGrpSpPr>
                <p:grpSpPr>
                  <a:xfrm>
                    <a:off x="-308849" y="1849904"/>
                    <a:ext cx="1456640" cy="315471"/>
                    <a:chOff x="-308849" y="1855730"/>
                    <a:chExt cx="1456640" cy="315471"/>
                  </a:xfrm>
                </p:grpSpPr>
                <p:sp>
                  <p:nvSpPr>
                    <p:cNvPr id="364" name="Google Shape;147;p13"/>
                    <p:cNvSpPr txBox="1"/>
                    <p:nvPr/>
                  </p:nvSpPr>
                  <p:spPr>
                    <a:xfrm>
                      <a:off x="705577" y="1903140"/>
                      <a:ext cx="224788" cy="2207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  <p:sp>
                  <p:nvSpPr>
                    <p:cNvPr id="365" name="Google Shape;150;p13"/>
                    <p:cNvSpPr txBox="1"/>
                    <p:nvPr/>
                  </p:nvSpPr>
                  <p:spPr>
                    <a:xfrm>
                      <a:off x="365278" y="1904707"/>
                      <a:ext cx="224788" cy="2207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  <p:sp>
                  <p:nvSpPr>
                    <p:cNvPr id="366" name="TextBox 365"/>
                    <p:cNvSpPr txBox="1"/>
                    <p:nvPr/>
                  </p:nvSpPr>
                  <p:spPr>
                    <a:xfrm>
                      <a:off x="-308849" y="1855730"/>
                      <a:ext cx="814511" cy="31547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50" dirty="0">
                          <a:latin typeface="Arial"/>
                          <a:cs typeface="Arial"/>
                        </a:rPr>
                        <a:t>- - - - - -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367" name="Google Shape;147;p13"/>
                    <p:cNvSpPr txBox="1"/>
                    <p:nvPr/>
                  </p:nvSpPr>
                  <p:spPr>
                    <a:xfrm>
                      <a:off x="813660" y="1903914"/>
                      <a:ext cx="224788" cy="2207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  <p:sp>
                  <p:nvSpPr>
                    <p:cNvPr id="368" name="Google Shape;150;p13"/>
                    <p:cNvSpPr txBox="1"/>
                    <p:nvPr/>
                  </p:nvSpPr>
                  <p:spPr>
                    <a:xfrm>
                      <a:off x="477946" y="1899544"/>
                      <a:ext cx="224788" cy="2207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  <p:sp>
                  <p:nvSpPr>
                    <p:cNvPr id="369" name="Google Shape;147;p13"/>
                    <p:cNvSpPr txBox="1"/>
                    <p:nvPr/>
                  </p:nvSpPr>
                  <p:spPr>
                    <a:xfrm>
                      <a:off x="923003" y="1899162"/>
                      <a:ext cx="224788" cy="2207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  <p:sp>
                  <p:nvSpPr>
                    <p:cNvPr id="370" name="Google Shape;150;p13"/>
                    <p:cNvSpPr txBox="1"/>
                    <p:nvPr/>
                  </p:nvSpPr>
                  <p:spPr>
                    <a:xfrm>
                      <a:off x="588529" y="1900729"/>
                      <a:ext cx="224788" cy="2207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</a:t>
                      </a:r>
                      <a:endParaRPr dirty="0"/>
                    </a:p>
                  </p:txBody>
                </p:sp>
              </p:grpSp>
            </p:grpSp>
          </p:grpSp>
          <p:sp>
            <p:nvSpPr>
              <p:cNvPr id="199" name="Google Shape;248;p14"/>
              <p:cNvSpPr/>
              <p:nvPr/>
            </p:nvSpPr>
            <p:spPr>
              <a:xfrm rot="2700000">
                <a:off x="4106814" y="2757165"/>
                <a:ext cx="611345" cy="2028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56</a:t>
                </a: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Calibri"/>
                    <a:cs typeface="Arial"/>
                    <a:sym typeface="Calibri"/>
                  </a:rPr>
                  <a:t> </a:t>
                </a: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°C</a:t>
                </a:r>
                <a:endParaRPr sz="1100" dirty="0">
                  <a:latin typeface="Arial"/>
                  <a:cs typeface="Arial"/>
                </a:endParaRPr>
              </a:p>
            </p:txBody>
          </p:sp>
          <p:sp>
            <p:nvSpPr>
              <p:cNvPr id="174" name="Google Shape;253;p14"/>
              <p:cNvSpPr/>
              <p:nvPr/>
            </p:nvSpPr>
            <p:spPr>
              <a:xfrm rot="2700000">
                <a:off x="4445625" y="2766935"/>
                <a:ext cx="611347" cy="2028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70</a:t>
                </a: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Calibri"/>
                    <a:cs typeface="Arial"/>
                    <a:sym typeface="Calibri"/>
                  </a:rPr>
                  <a:t> </a:t>
                </a: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°C</a:t>
                </a:r>
                <a:endParaRPr sz="1100" dirty="0">
                  <a:latin typeface="Arial"/>
                  <a:cs typeface="Arial"/>
                </a:endParaRPr>
              </a:p>
            </p:txBody>
          </p:sp>
        </p:grpSp>
        <p:sp>
          <p:nvSpPr>
            <p:cNvPr id="190" name="Google Shape;227;p14"/>
            <p:cNvSpPr txBox="1"/>
            <p:nvPr/>
          </p:nvSpPr>
          <p:spPr>
            <a:xfrm rot="16200000">
              <a:off x="2741841" y="1463890"/>
              <a:ext cx="1639619" cy="2307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i="1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w</a:t>
              </a:r>
              <a:r>
                <a:rPr lang="en-US" sz="1200" i="1" dirty="0" err="1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sp</a:t>
              </a:r>
              <a:r>
                <a:rPr lang="en-US" sz="1200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absolute count</a:t>
              </a:r>
              <a:endParaRPr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68A22BBD-558D-DB4D-B664-EE22958A90ED}"/>
              </a:ext>
            </a:extLst>
          </p:cNvPr>
          <p:cNvGrpSpPr/>
          <p:nvPr/>
        </p:nvGrpSpPr>
        <p:grpSpPr>
          <a:xfrm rot="16200000">
            <a:off x="964421" y="168071"/>
            <a:ext cx="1990551" cy="2498060"/>
            <a:chOff x="5698944" y="685241"/>
            <a:chExt cx="1990551" cy="2498060"/>
          </a:xfrm>
        </p:grpSpPr>
        <p:grpSp>
          <p:nvGrpSpPr>
            <p:cNvPr id="42" name="Group 41">
              <a:extLst>
                <a:ext uri="{FF2B5EF4-FFF2-40B4-BE49-F238E27FC236}">
                  <a16:creationId xmlns="" xmlns:a16="http://schemas.microsoft.com/office/drawing/2014/main" id="{2287CCEE-9185-994F-8EB2-5F1BCEBD8CFC}"/>
                </a:ext>
              </a:extLst>
            </p:cNvPr>
            <p:cNvGrpSpPr/>
            <p:nvPr/>
          </p:nvGrpSpPr>
          <p:grpSpPr>
            <a:xfrm>
              <a:off x="5698944" y="685241"/>
              <a:ext cx="1990551" cy="2218669"/>
              <a:chOff x="5698944" y="685241"/>
              <a:chExt cx="1990551" cy="2218669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="" xmlns:a16="http://schemas.microsoft.com/office/drawing/2014/main" id="{C23ECC76-1CAD-AC41-9412-AD363F5CF129}"/>
                  </a:ext>
                </a:extLst>
              </p:cNvPr>
              <p:cNvGrpSpPr/>
              <p:nvPr/>
            </p:nvGrpSpPr>
            <p:grpSpPr>
              <a:xfrm>
                <a:off x="5778027" y="685241"/>
                <a:ext cx="1911468" cy="2218669"/>
                <a:chOff x="5778027" y="685241"/>
                <a:chExt cx="1911468" cy="2218669"/>
              </a:xfrm>
            </p:grpSpPr>
            <p:pic>
              <p:nvPicPr>
                <p:cNvPr id="38" name="Picture 37">
                  <a:extLst>
                    <a:ext uri="{FF2B5EF4-FFF2-40B4-BE49-F238E27FC236}">
                      <a16:creationId xmlns="" xmlns:a16="http://schemas.microsoft.com/office/drawing/2014/main" id="{CF172571-5B7F-F949-BF95-EDF3E27350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5">
                  <a:alphaModFix/>
                  <a:extLst>
                    <a:ext uri="{BEBA8EAE-BF5A-486C-A8C5-ECC9F3942E4B}">
                      <a14:imgProps xmlns:a14="http://schemas.microsoft.com/office/drawing/2010/main">
                        <a14:imgLayer r:embed="rId16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rcRect l="1" t="1629" r="1672"/>
                <a:stretch/>
              </p:blipFill>
              <p:spPr>
                <a:xfrm>
                  <a:off x="5850946" y="685241"/>
                  <a:ext cx="1829047" cy="1815353"/>
                </a:xfrm>
                <a:prstGeom prst="rect">
                  <a:avLst/>
                </a:prstGeom>
              </p:spPr>
            </p:pic>
            <p:grpSp>
              <p:nvGrpSpPr>
                <p:cNvPr id="226" name="Google Shape;178;p14"/>
                <p:cNvGrpSpPr/>
                <p:nvPr/>
              </p:nvGrpSpPr>
              <p:grpSpPr>
                <a:xfrm>
                  <a:off x="5778027" y="801807"/>
                  <a:ext cx="1911468" cy="2102103"/>
                  <a:chOff x="861942" y="1372577"/>
                  <a:chExt cx="2294287" cy="2523101"/>
                </a:xfrm>
              </p:grpSpPr>
              <p:sp>
                <p:nvSpPr>
                  <p:cNvPr id="250" name="Google Shape;179;p14"/>
                  <p:cNvSpPr txBox="1"/>
                  <p:nvPr/>
                </p:nvSpPr>
                <p:spPr>
                  <a:xfrm>
                    <a:off x="1373833" y="3372458"/>
                    <a:ext cx="1782396" cy="523220"/>
                  </a:xfrm>
                  <a:prstGeom prst="rect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2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51" name="Google Shape;180;p14"/>
                  <p:cNvSpPr txBox="1"/>
                  <p:nvPr/>
                </p:nvSpPr>
                <p:spPr>
                  <a:xfrm>
                    <a:off x="861942" y="1372577"/>
                    <a:ext cx="435689" cy="2369525"/>
                  </a:xfrm>
                  <a:prstGeom prst="rect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799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9" name="Group 38">
                <a:extLst>
                  <a:ext uri="{FF2B5EF4-FFF2-40B4-BE49-F238E27FC236}">
                    <a16:creationId xmlns="" xmlns:a16="http://schemas.microsoft.com/office/drawing/2014/main" id="{0EA7E05A-B18F-1A40-98CA-3984F526BFC6}"/>
                  </a:ext>
                </a:extLst>
              </p:cNvPr>
              <p:cNvGrpSpPr/>
              <p:nvPr/>
            </p:nvGrpSpPr>
            <p:grpSpPr>
              <a:xfrm>
                <a:off x="5698944" y="760397"/>
                <a:ext cx="547079" cy="1686649"/>
                <a:chOff x="5702376" y="765533"/>
                <a:chExt cx="547079" cy="1686649"/>
              </a:xfrm>
            </p:grpSpPr>
            <p:sp>
              <p:nvSpPr>
                <p:cNvPr id="179" name="Google Shape;223;p14"/>
                <p:cNvSpPr txBox="1"/>
                <p:nvPr/>
              </p:nvSpPr>
              <p:spPr>
                <a:xfrm>
                  <a:off x="5702376" y="765533"/>
                  <a:ext cx="546733" cy="21795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3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180" name="Google Shape;224;p14"/>
                <p:cNvSpPr txBox="1"/>
                <p:nvPr/>
              </p:nvSpPr>
              <p:spPr>
                <a:xfrm>
                  <a:off x="5702722" y="1248985"/>
                  <a:ext cx="546733" cy="21795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2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181" name="Google Shape;225;p14"/>
                <p:cNvSpPr txBox="1"/>
                <p:nvPr/>
              </p:nvSpPr>
              <p:spPr>
                <a:xfrm>
                  <a:off x="5744828" y="1745192"/>
                  <a:ext cx="500280" cy="21795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182" name="Google Shape;226;p14"/>
                <p:cNvSpPr txBox="1"/>
                <p:nvPr/>
              </p:nvSpPr>
              <p:spPr>
                <a:xfrm>
                  <a:off x="5940026" y="2234223"/>
                  <a:ext cx="307639" cy="21795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0-</a:t>
                  </a:r>
                  <a:endParaRPr dirty="0"/>
                </a:p>
              </p:txBody>
            </p:sp>
          </p:grpSp>
        </p:grpSp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FFD54CB7-062B-F640-8812-9298B849BD56}"/>
                </a:ext>
              </a:extLst>
            </p:cNvPr>
            <p:cNvGrpSpPr/>
            <p:nvPr/>
          </p:nvGrpSpPr>
          <p:grpSpPr>
            <a:xfrm>
              <a:off x="5707480" y="2369521"/>
              <a:ext cx="1920965" cy="813780"/>
              <a:chOff x="5707480" y="2369521"/>
              <a:chExt cx="1920965" cy="813780"/>
            </a:xfrm>
          </p:grpSpPr>
          <p:grpSp>
            <p:nvGrpSpPr>
              <p:cNvPr id="375" name="Group 374"/>
              <p:cNvGrpSpPr/>
              <p:nvPr/>
            </p:nvGrpSpPr>
            <p:grpSpPr>
              <a:xfrm>
                <a:off x="6171805" y="2369521"/>
                <a:ext cx="1456640" cy="813780"/>
                <a:chOff x="-308849" y="1849904"/>
                <a:chExt cx="1456640" cy="813780"/>
              </a:xfrm>
            </p:grpSpPr>
            <p:grpSp>
              <p:nvGrpSpPr>
                <p:cNvPr id="376" name="Group 375"/>
                <p:cNvGrpSpPr/>
                <p:nvPr/>
              </p:nvGrpSpPr>
              <p:grpSpPr>
                <a:xfrm>
                  <a:off x="-207805" y="2108096"/>
                  <a:ext cx="1291611" cy="3055"/>
                  <a:chOff x="-196155" y="2119748"/>
                  <a:chExt cx="1291611" cy="3055"/>
                </a:xfrm>
              </p:grpSpPr>
              <p:cxnSp>
                <p:nvCxnSpPr>
                  <p:cNvPr id="387" name="Google Shape;161;p13"/>
                  <p:cNvCxnSpPr/>
                  <p:nvPr/>
                </p:nvCxnSpPr>
                <p:spPr>
                  <a:xfrm>
                    <a:off x="-196155" y="2122801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8" name="Google Shape;162;p13"/>
                  <p:cNvCxnSpPr/>
                  <p:nvPr/>
                </p:nvCxnSpPr>
                <p:spPr>
                  <a:xfrm>
                    <a:off x="146063" y="2122803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9" name="Google Shape;163;p13"/>
                  <p:cNvCxnSpPr/>
                  <p:nvPr/>
                </p:nvCxnSpPr>
                <p:spPr>
                  <a:xfrm>
                    <a:off x="484562" y="2121016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90" name="Google Shape;164;p13"/>
                  <p:cNvCxnSpPr/>
                  <p:nvPr/>
                </p:nvCxnSpPr>
                <p:spPr>
                  <a:xfrm>
                    <a:off x="830964" y="2119748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</p:grpSp>
            <p:sp>
              <p:nvSpPr>
                <p:cNvPr id="377" name="Google Shape;167;p13"/>
                <p:cNvSpPr/>
                <p:nvPr/>
              </p:nvSpPr>
              <p:spPr>
                <a:xfrm rot="2700000">
                  <a:off x="358907" y="2216097"/>
                  <a:ext cx="552959" cy="23652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lvl="0"/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56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Calibri"/>
                      <a:cs typeface="Arial"/>
                      <a:sym typeface="Calibri"/>
                    </a:rPr>
                    <a:t> 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°C</a:t>
                  </a:r>
                  <a:endParaRPr lang="en-US" sz="11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78" name="Google Shape;168;p13"/>
                <p:cNvSpPr/>
                <p:nvPr/>
              </p:nvSpPr>
              <p:spPr>
                <a:xfrm rot="2700000">
                  <a:off x="687166" y="2239645"/>
                  <a:ext cx="610907" cy="2371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lvl="0"/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70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Calibri"/>
                      <a:cs typeface="Arial"/>
                      <a:sym typeface="Calibri"/>
                    </a:rPr>
                    <a:t> 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°C</a:t>
                  </a:r>
                  <a:endParaRPr lang="en-US" sz="1100" dirty="0">
                    <a:latin typeface="Arial"/>
                    <a:cs typeface="Arial"/>
                  </a:endParaRPr>
                </a:p>
              </p:txBody>
            </p:sp>
            <p:grpSp>
              <p:nvGrpSpPr>
                <p:cNvPr id="379" name="Group 378"/>
                <p:cNvGrpSpPr/>
                <p:nvPr/>
              </p:nvGrpSpPr>
              <p:grpSpPr>
                <a:xfrm>
                  <a:off x="-308849" y="1849904"/>
                  <a:ext cx="1456640" cy="315471"/>
                  <a:chOff x="-308849" y="1855730"/>
                  <a:chExt cx="1456640" cy="315471"/>
                </a:xfrm>
              </p:grpSpPr>
              <p:sp>
                <p:nvSpPr>
                  <p:cNvPr id="380" name="Google Shape;147;p13"/>
                  <p:cNvSpPr txBox="1"/>
                  <p:nvPr/>
                </p:nvSpPr>
                <p:spPr>
                  <a:xfrm>
                    <a:off x="705577" y="1903140"/>
                    <a:ext cx="224788" cy="22072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381" name="Google Shape;150;p13"/>
                  <p:cNvSpPr txBox="1"/>
                  <p:nvPr/>
                </p:nvSpPr>
                <p:spPr>
                  <a:xfrm>
                    <a:off x="359453" y="1898881"/>
                    <a:ext cx="224788" cy="22072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382" name="TextBox 381"/>
                  <p:cNvSpPr txBox="1"/>
                  <p:nvPr/>
                </p:nvSpPr>
                <p:spPr>
                  <a:xfrm>
                    <a:off x="-308849" y="1855730"/>
                    <a:ext cx="814511" cy="31547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50" dirty="0">
                        <a:latin typeface="Arial"/>
                        <a:cs typeface="Arial"/>
                      </a:rPr>
                      <a:t>- - - - - -</a:t>
                    </a:r>
                    <a:endParaRPr lang="en-US" sz="14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83" name="Google Shape;147;p13"/>
                  <p:cNvSpPr txBox="1"/>
                  <p:nvPr/>
                </p:nvSpPr>
                <p:spPr>
                  <a:xfrm>
                    <a:off x="813660" y="1903914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384" name="Google Shape;150;p13"/>
                  <p:cNvSpPr txBox="1"/>
                  <p:nvPr/>
                </p:nvSpPr>
                <p:spPr>
                  <a:xfrm>
                    <a:off x="472123" y="1899543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385" name="Google Shape;147;p13"/>
                  <p:cNvSpPr txBox="1"/>
                  <p:nvPr/>
                </p:nvSpPr>
                <p:spPr>
                  <a:xfrm>
                    <a:off x="923003" y="1899162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386" name="Google Shape;150;p13"/>
                  <p:cNvSpPr txBox="1"/>
                  <p:nvPr/>
                </p:nvSpPr>
                <p:spPr>
                  <a:xfrm>
                    <a:off x="582704" y="1900729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</p:grpSp>
          </p:grpSp>
          <p:sp>
            <p:nvSpPr>
              <p:cNvPr id="221" name="Google Shape;209;p14"/>
              <p:cNvSpPr/>
              <p:nvPr/>
            </p:nvSpPr>
            <p:spPr>
              <a:xfrm rot="2700000">
                <a:off x="6500936" y="2757541"/>
                <a:ext cx="585571" cy="20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70</a:t>
                </a: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Calibri"/>
                    <a:cs typeface="Arial"/>
                    <a:sym typeface="Calibri"/>
                  </a:rPr>
                  <a:t> </a:t>
                </a: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°C</a:t>
                </a:r>
                <a:endParaRPr sz="1100" dirty="0">
                  <a:latin typeface="Arial"/>
                  <a:cs typeface="Arial"/>
                </a:endParaRPr>
              </a:p>
            </p:txBody>
          </p:sp>
          <p:sp>
            <p:nvSpPr>
              <p:cNvPr id="225" name="Google Shape;208;p14"/>
              <p:cNvSpPr/>
              <p:nvPr/>
            </p:nvSpPr>
            <p:spPr>
              <a:xfrm rot="2700000">
                <a:off x="6157545" y="2750672"/>
                <a:ext cx="593097" cy="20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56 °C</a:t>
                </a:r>
                <a:endParaRPr sz="1100" dirty="0">
                  <a:latin typeface="Arial"/>
                  <a:cs typeface="Arial"/>
                </a:endParaRPr>
              </a:p>
            </p:txBody>
          </p:sp>
          <p:sp>
            <p:nvSpPr>
              <p:cNvPr id="391" name="Google Shape;229;p14"/>
              <p:cNvSpPr txBox="1"/>
              <p:nvPr/>
            </p:nvSpPr>
            <p:spPr>
              <a:xfrm>
                <a:off x="5707480" y="2419569"/>
                <a:ext cx="563276" cy="217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ProtK</a:t>
                </a:r>
                <a:endParaRPr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A46E1784-F397-0B40-A32B-50D9C23129B1}"/>
              </a:ext>
            </a:extLst>
          </p:cNvPr>
          <p:cNvGrpSpPr/>
          <p:nvPr/>
        </p:nvGrpSpPr>
        <p:grpSpPr>
          <a:xfrm rot="16200000">
            <a:off x="3644738" y="4350104"/>
            <a:ext cx="2036567" cy="2601414"/>
            <a:chOff x="1229077" y="3315113"/>
            <a:chExt cx="2036567" cy="2601414"/>
          </a:xfrm>
        </p:grpSpPr>
        <p:sp>
          <p:nvSpPr>
            <p:cNvPr id="310" name="Google Shape;273;p15"/>
            <p:cNvSpPr txBox="1"/>
            <p:nvPr/>
          </p:nvSpPr>
          <p:spPr>
            <a:xfrm>
              <a:off x="1229077" y="5111468"/>
              <a:ext cx="686945" cy="1981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 err="1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Precptn</a:t>
              </a:r>
              <a:endParaRPr dirty="0"/>
            </a:p>
          </p:txBody>
        </p:sp>
        <p:grpSp>
          <p:nvGrpSpPr>
            <p:cNvPr id="413" name="Group 412"/>
            <p:cNvGrpSpPr/>
            <p:nvPr/>
          </p:nvGrpSpPr>
          <p:grpSpPr>
            <a:xfrm>
              <a:off x="1748316" y="5064235"/>
              <a:ext cx="1485571" cy="852292"/>
              <a:chOff x="-291642" y="5064512"/>
              <a:chExt cx="1485571" cy="852292"/>
            </a:xfrm>
          </p:grpSpPr>
          <p:sp>
            <p:nvSpPr>
              <p:cNvPr id="414" name="Google Shape;341;p15"/>
              <p:cNvSpPr/>
              <p:nvPr/>
            </p:nvSpPr>
            <p:spPr>
              <a:xfrm rot="2700000">
                <a:off x="466738" y="5415603"/>
                <a:ext cx="564708" cy="2069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-</a:t>
                </a:r>
                <a:r>
                  <a:rPr lang="en-US" sz="1000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ProtK</a:t>
                </a:r>
                <a:endParaRPr sz="10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5" name="Google Shape;342;p15"/>
              <p:cNvSpPr/>
              <p:nvPr/>
            </p:nvSpPr>
            <p:spPr>
              <a:xfrm rot="2700000">
                <a:off x="791562" y="5418475"/>
                <a:ext cx="597810" cy="2069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+</a:t>
                </a:r>
                <a:r>
                  <a:rPr lang="en-US" sz="1000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ProtK</a:t>
                </a:r>
                <a:endParaRPr sz="10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416" name="Group 415"/>
              <p:cNvGrpSpPr/>
              <p:nvPr/>
            </p:nvGrpSpPr>
            <p:grpSpPr>
              <a:xfrm>
                <a:off x="-291642" y="5064512"/>
                <a:ext cx="1456640" cy="852292"/>
                <a:chOff x="-308849" y="1849904"/>
                <a:chExt cx="1456640" cy="852292"/>
              </a:xfrm>
            </p:grpSpPr>
            <p:sp>
              <p:nvSpPr>
                <p:cNvPr id="417" name="Google Shape;160;p13"/>
                <p:cNvSpPr/>
                <p:nvPr/>
              </p:nvSpPr>
              <p:spPr>
                <a:xfrm rot="2700000">
                  <a:off x="-323728" y="2251761"/>
                  <a:ext cx="693124" cy="207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lvl="0"/>
                  <a:r>
                    <a:rPr lang="en-US" sz="1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r>
                    <a:rPr lang="en-US" sz="1000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ProtK</a:t>
                  </a:r>
                  <a:endParaRPr lang="en-US" sz="10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18" name="Group 417"/>
                <p:cNvGrpSpPr/>
                <p:nvPr/>
              </p:nvGrpSpPr>
              <p:grpSpPr>
                <a:xfrm>
                  <a:off x="-207805" y="2108096"/>
                  <a:ext cx="1291611" cy="3055"/>
                  <a:chOff x="-196155" y="2119748"/>
                  <a:chExt cx="1291611" cy="3055"/>
                </a:xfrm>
              </p:grpSpPr>
              <p:cxnSp>
                <p:nvCxnSpPr>
                  <p:cNvPr id="428" name="Google Shape;161;p13"/>
                  <p:cNvCxnSpPr/>
                  <p:nvPr/>
                </p:nvCxnSpPr>
                <p:spPr>
                  <a:xfrm>
                    <a:off x="-196155" y="2122801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29" name="Google Shape;162;p13"/>
                  <p:cNvCxnSpPr/>
                  <p:nvPr/>
                </p:nvCxnSpPr>
                <p:spPr>
                  <a:xfrm>
                    <a:off x="146063" y="2122803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30" name="Google Shape;163;p13"/>
                  <p:cNvCxnSpPr/>
                  <p:nvPr/>
                </p:nvCxnSpPr>
                <p:spPr>
                  <a:xfrm>
                    <a:off x="490387" y="2121016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31" name="Google Shape;164;p13"/>
                  <p:cNvCxnSpPr/>
                  <p:nvPr/>
                </p:nvCxnSpPr>
                <p:spPr>
                  <a:xfrm>
                    <a:off x="830964" y="2119748"/>
                    <a:ext cx="264492" cy="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</p:grpSp>
            <p:sp>
              <p:nvSpPr>
                <p:cNvPr id="419" name="Google Shape;166;p13"/>
                <p:cNvSpPr/>
                <p:nvPr/>
              </p:nvSpPr>
              <p:spPr>
                <a:xfrm rot="2700000">
                  <a:off x="-2840" y="2235932"/>
                  <a:ext cx="698213" cy="207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lvl="0"/>
                  <a:r>
                    <a:rPr lang="en-US" sz="1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+</a:t>
                  </a:r>
                  <a:r>
                    <a:rPr lang="en-US" sz="1000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ProtK</a:t>
                  </a:r>
                  <a:endParaRPr lang="en-US" sz="10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20" name="Group 419"/>
                <p:cNvGrpSpPr/>
                <p:nvPr/>
              </p:nvGrpSpPr>
              <p:grpSpPr>
                <a:xfrm>
                  <a:off x="-308849" y="1849904"/>
                  <a:ext cx="1456640" cy="315471"/>
                  <a:chOff x="-308849" y="1855730"/>
                  <a:chExt cx="1456640" cy="315471"/>
                </a:xfrm>
              </p:grpSpPr>
              <p:sp>
                <p:nvSpPr>
                  <p:cNvPr id="421" name="Google Shape;147;p13"/>
                  <p:cNvSpPr txBox="1"/>
                  <p:nvPr/>
                </p:nvSpPr>
                <p:spPr>
                  <a:xfrm>
                    <a:off x="705577" y="1903140"/>
                    <a:ext cx="224788" cy="22072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422" name="Google Shape;150;p13"/>
                  <p:cNvSpPr txBox="1"/>
                  <p:nvPr/>
                </p:nvSpPr>
                <p:spPr>
                  <a:xfrm>
                    <a:off x="365278" y="1904707"/>
                    <a:ext cx="224788" cy="22072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423" name="TextBox 422"/>
                  <p:cNvSpPr txBox="1"/>
                  <p:nvPr/>
                </p:nvSpPr>
                <p:spPr>
                  <a:xfrm>
                    <a:off x="-308849" y="1855730"/>
                    <a:ext cx="814511" cy="31547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50" dirty="0">
                        <a:latin typeface="Arial"/>
                        <a:cs typeface="Arial"/>
                      </a:rPr>
                      <a:t>- - - - - -</a:t>
                    </a:r>
                    <a:endParaRPr lang="en-US" sz="14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24" name="Google Shape;147;p13"/>
                  <p:cNvSpPr txBox="1"/>
                  <p:nvPr/>
                </p:nvSpPr>
                <p:spPr>
                  <a:xfrm>
                    <a:off x="813660" y="1903914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425" name="Google Shape;150;p13"/>
                  <p:cNvSpPr txBox="1"/>
                  <p:nvPr/>
                </p:nvSpPr>
                <p:spPr>
                  <a:xfrm>
                    <a:off x="477946" y="1905370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426" name="Google Shape;147;p13"/>
                  <p:cNvSpPr txBox="1"/>
                  <p:nvPr/>
                </p:nvSpPr>
                <p:spPr>
                  <a:xfrm>
                    <a:off x="923003" y="1904988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  <p:sp>
                <p:nvSpPr>
                  <p:cNvPr id="427" name="Google Shape;150;p13"/>
                  <p:cNvSpPr txBox="1"/>
                  <p:nvPr/>
                </p:nvSpPr>
                <p:spPr>
                  <a:xfrm>
                    <a:off x="588529" y="1907669"/>
                    <a:ext cx="224788" cy="2207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1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+</a:t>
                    </a:r>
                    <a:endParaRPr dirty="0"/>
                  </a:p>
                </p:txBody>
              </p:sp>
            </p:grpSp>
          </p:grpSp>
        </p:grpSp>
        <p:grpSp>
          <p:nvGrpSpPr>
            <p:cNvPr id="61" name="Group 60">
              <a:extLst>
                <a:ext uri="{FF2B5EF4-FFF2-40B4-BE49-F238E27FC236}">
                  <a16:creationId xmlns="" xmlns:a16="http://schemas.microsoft.com/office/drawing/2014/main" id="{DFBD31F8-08DB-424B-B4DB-CB515674DA09}"/>
                </a:ext>
              </a:extLst>
            </p:cNvPr>
            <p:cNvGrpSpPr/>
            <p:nvPr/>
          </p:nvGrpSpPr>
          <p:grpSpPr>
            <a:xfrm>
              <a:off x="1285928" y="3315113"/>
              <a:ext cx="1979716" cy="1867112"/>
              <a:chOff x="1285928" y="3315113"/>
              <a:chExt cx="1979716" cy="1867112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="" xmlns:a16="http://schemas.microsoft.com/office/drawing/2014/main" id="{FF2C813A-2538-D34C-91B0-4EF5065DD3B7}"/>
                  </a:ext>
                </a:extLst>
              </p:cNvPr>
              <p:cNvGrpSpPr/>
              <p:nvPr/>
            </p:nvGrpSpPr>
            <p:grpSpPr>
              <a:xfrm>
                <a:off x="1345968" y="3315113"/>
                <a:ext cx="1919676" cy="1867112"/>
                <a:chOff x="1345968" y="3315113"/>
                <a:chExt cx="1919676" cy="1867112"/>
              </a:xfrm>
            </p:grpSpPr>
            <p:pic>
              <p:nvPicPr>
                <p:cNvPr id="56" name="Picture 55">
                  <a:extLst>
                    <a:ext uri="{FF2B5EF4-FFF2-40B4-BE49-F238E27FC236}">
                      <a16:creationId xmlns="" xmlns:a16="http://schemas.microsoft.com/office/drawing/2014/main" id="{82992B5E-82F7-444B-8E17-D1306810C8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alphaModFix/>
                  <a:extLst>
                    <a:ext uri="{BEBA8EAE-BF5A-486C-A8C5-ECC9F3942E4B}">
                      <a14:imgProps xmlns:a14="http://schemas.microsoft.com/office/drawing/2010/main">
                        <a14:imgLayer r:embed="rId18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59776" y="3315113"/>
                  <a:ext cx="1805868" cy="1861351"/>
                </a:xfrm>
                <a:prstGeom prst="rect">
                  <a:avLst/>
                </a:prstGeom>
              </p:spPr>
            </p:pic>
            <p:sp>
              <p:nvSpPr>
                <p:cNvPr id="333" name="Google Shape;267;p15"/>
                <p:cNvSpPr txBox="1"/>
                <p:nvPr/>
              </p:nvSpPr>
              <p:spPr>
                <a:xfrm>
                  <a:off x="1345968" y="3351904"/>
                  <a:ext cx="353861" cy="1830321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799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="" xmlns:a16="http://schemas.microsoft.com/office/drawing/2014/main" id="{202EF569-DDA3-0F48-9419-0969A21C900B}"/>
                  </a:ext>
                </a:extLst>
              </p:cNvPr>
              <p:cNvGrpSpPr/>
              <p:nvPr/>
            </p:nvGrpSpPr>
            <p:grpSpPr>
              <a:xfrm>
                <a:off x="1285928" y="3374165"/>
                <a:ext cx="526269" cy="1743096"/>
                <a:chOff x="1186554" y="3372360"/>
                <a:chExt cx="526269" cy="1743096"/>
              </a:xfrm>
            </p:grpSpPr>
            <p:sp>
              <p:nvSpPr>
                <p:cNvPr id="280" name="Google Shape;311;p15">
                  <a:extLst>
                    <a:ext uri="{FF2B5EF4-FFF2-40B4-BE49-F238E27FC236}">
                      <a16:creationId xmlns="" xmlns:a16="http://schemas.microsoft.com/office/drawing/2014/main" id="{CCC7977D-BD1B-3344-9115-B04B351A694F}"/>
                    </a:ext>
                  </a:extLst>
                </p:cNvPr>
                <p:cNvSpPr txBox="1"/>
                <p:nvPr/>
              </p:nvSpPr>
              <p:spPr>
                <a:xfrm>
                  <a:off x="1200672" y="3847284"/>
                  <a:ext cx="512151" cy="219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281" name="Google Shape;312;p15">
                  <a:extLst>
                    <a:ext uri="{FF2B5EF4-FFF2-40B4-BE49-F238E27FC236}">
                      <a16:creationId xmlns="" xmlns:a16="http://schemas.microsoft.com/office/drawing/2014/main" id="{88412625-D7DF-6D42-A67D-F9F7A0BE4D96}"/>
                    </a:ext>
                  </a:extLst>
                </p:cNvPr>
                <p:cNvSpPr txBox="1"/>
                <p:nvPr/>
              </p:nvSpPr>
              <p:spPr>
                <a:xfrm>
                  <a:off x="1225744" y="4350683"/>
                  <a:ext cx="486638" cy="219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3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  <p:sp>
              <p:nvSpPr>
                <p:cNvPr id="282" name="Google Shape;313;p15">
                  <a:extLst>
                    <a:ext uri="{FF2B5EF4-FFF2-40B4-BE49-F238E27FC236}">
                      <a16:creationId xmlns="" xmlns:a16="http://schemas.microsoft.com/office/drawing/2014/main" id="{7E27B631-186A-0044-A7D4-DC1E320A57E0}"/>
                    </a:ext>
                  </a:extLst>
                </p:cNvPr>
                <p:cNvSpPr txBox="1"/>
                <p:nvPr/>
              </p:nvSpPr>
              <p:spPr>
                <a:xfrm>
                  <a:off x="1343892" y="4872599"/>
                  <a:ext cx="365433" cy="242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0-</a:t>
                  </a:r>
                  <a:endParaRPr dirty="0"/>
                </a:p>
              </p:txBody>
            </p:sp>
            <p:sp>
              <p:nvSpPr>
                <p:cNvPr id="303" name="Google Shape;310;p15">
                  <a:extLst>
                    <a:ext uri="{FF2B5EF4-FFF2-40B4-BE49-F238E27FC236}">
                      <a16:creationId xmlns="" xmlns:a16="http://schemas.microsoft.com/office/drawing/2014/main" id="{14E0179E-FB37-EC48-A786-BBE349D00296}"/>
                    </a:ext>
                  </a:extLst>
                </p:cNvPr>
                <p:cNvSpPr txBox="1"/>
                <p:nvPr/>
              </p:nvSpPr>
              <p:spPr>
                <a:xfrm>
                  <a:off x="1186554" y="3372360"/>
                  <a:ext cx="522930" cy="2198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9 e</a:t>
                  </a:r>
                  <a:r>
                    <a:rPr lang="en-US" sz="1100" baseline="300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r>
                    <a:rPr lang="en-US" sz="1100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-</a:t>
                  </a:r>
                  <a:endParaRPr dirty="0"/>
                </a:p>
              </p:txBody>
            </p:sp>
          </p:grpSp>
        </p:grpSp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73130FD5-238C-0B46-8341-7AE4681CE343}"/>
              </a:ext>
            </a:extLst>
          </p:cNvPr>
          <p:cNvGrpSpPr/>
          <p:nvPr/>
        </p:nvGrpSpPr>
        <p:grpSpPr>
          <a:xfrm rot="16200000">
            <a:off x="4009241" y="3150835"/>
            <a:ext cx="530145" cy="1853435"/>
            <a:chOff x="3630444" y="3199142"/>
            <a:chExt cx="530145" cy="1853435"/>
          </a:xfrm>
        </p:grpSpPr>
        <p:sp>
          <p:nvSpPr>
            <p:cNvPr id="304" name="Google Shape;311;p15">
              <a:extLst>
                <a:ext uri="{FF2B5EF4-FFF2-40B4-BE49-F238E27FC236}">
                  <a16:creationId xmlns="" xmlns:a16="http://schemas.microsoft.com/office/drawing/2014/main" id="{6ECFEB20-E59B-D84B-AE6C-782C21FC9C13}"/>
                </a:ext>
              </a:extLst>
            </p:cNvPr>
            <p:cNvSpPr txBox="1"/>
            <p:nvPr/>
          </p:nvSpPr>
          <p:spPr>
            <a:xfrm>
              <a:off x="3644562" y="3733199"/>
              <a:ext cx="512151" cy="21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 e</a:t>
              </a:r>
              <a:r>
                <a:rPr lang="en-US" sz="1100" baseline="300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  <a:r>
                <a: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-</a:t>
              </a:r>
              <a:endParaRPr dirty="0"/>
            </a:p>
          </p:txBody>
        </p:sp>
        <p:sp>
          <p:nvSpPr>
            <p:cNvPr id="305" name="Google Shape;312;p15">
              <a:extLst>
                <a:ext uri="{FF2B5EF4-FFF2-40B4-BE49-F238E27FC236}">
                  <a16:creationId xmlns="" xmlns:a16="http://schemas.microsoft.com/office/drawing/2014/main" id="{25E2CE06-BB80-E047-B2B7-C536D5931D9E}"/>
                </a:ext>
              </a:extLst>
            </p:cNvPr>
            <p:cNvSpPr txBox="1"/>
            <p:nvPr/>
          </p:nvSpPr>
          <p:spPr>
            <a:xfrm>
              <a:off x="3669634" y="4269850"/>
              <a:ext cx="486638" cy="21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 e</a:t>
              </a:r>
              <a:r>
                <a:rPr lang="en-US" sz="1100" baseline="300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  <a:r>
                <a: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-</a:t>
              </a:r>
              <a:endParaRPr dirty="0"/>
            </a:p>
          </p:txBody>
        </p:sp>
        <p:sp>
          <p:nvSpPr>
            <p:cNvPr id="306" name="Google Shape;313;p15">
              <a:extLst>
                <a:ext uri="{FF2B5EF4-FFF2-40B4-BE49-F238E27FC236}">
                  <a16:creationId xmlns="" xmlns:a16="http://schemas.microsoft.com/office/drawing/2014/main" id="{FD9EB9B0-B9E6-F04B-84A9-9263BBE34CA4}"/>
                </a:ext>
              </a:extLst>
            </p:cNvPr>
            <p:cNvSpPr txBox="1"/>
            <p:nvPr/>
          </p:nvSpPr>
          <p:spPr>
            <a:xfrm>
              <a:off x="3795156" y="4809720"/>
              <a:ext cx="365433" cy="242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0-</a:t>
              </a:r>
              <a:endParaRPr dirty="0"/>
            </a:p>
          </p:txBody>
        </p:sp>
        <p:sp>
          <p:nvSpPr>
            <p:cNvPr id="307" name="Google Shape;310;p15">
              <a:extLst>
                <a:ext uri="{FF2B5EF4-FFF2-40B4-BE49-F238E27FC236}">
                  <a16:creationId xmlns="" xmlns:a16="http://schemas.microsoft.com/office/drawing/2014/main" id="{1E628BD2-68BE-8047-A859-F487868F1796}"/>
                </a:ext>
              </a:extLst>
            </p:cNvPr>
            <p:cNvSpPr txBox="1"/>
            <p:nvPr/>
          </p:nvSpPr>
          <p:spPr>
            <a:xfrm>
              <a:off x="3630444" y="3199142"/>
              <a:ext cx="522930" cy="21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9 e</a:t>
              </a:r>
              <a:r>
                <a:rPr lang="en-US" sz="1100" baseline="300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  <a:r>
                <a:rPr lang="en-US" sz="11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-</a:t>
              </a:r>
              <a:endParaRPr dirty="0"/>
            </a:p>
          </p:txBody>
        </p:sp>
      </p:grpSp>
      <p:sp>
        <p:nvSpPr>
          <p:cNvPr id="139" name="Google Shape;139;p13"/>
          <p:cNvSpPr txBox="1"/>
          <p:nvPr/>
        </p:nvSpPr>
        <p:spPr>
          <a:xfrm rot="10800000">
            <a:off x="842661" y="8514976"/>
            <a:ext cx="1608305" cy="235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r>
              <a:rPr lang="en-US" sz="1200" i="1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</a:t>
            </a:r>
            <a:r>
              <a:rPr lang="en-US" sz="12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absolute count</a:t>
            </a:r>
            <a:endParaRPr dirty="0"/>
          </a:p>
        </p:txBody>
      </p:sp>
      <p:sp>
        <p:nvSpPr>
          <p:cNvPr id="271" name="Google Shape;314;p15"/>
          <p:cNvSpPr txBox="1"/>
          <p:nvPr/>
        </p:nvSpPr>
        <p:spPr>
          <a:xfrm rot="10800000">
            <a:off x="3536948" y="8512095"/>
            <a:ext cx="1586206" cy="232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r>
              <a:rPr lang="en-US" sz="1200" i="1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</a:t>
            </a:r>
            <a:r>
              <a:rPr lang="en-US" sz="12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absolute count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1264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7" name="Straight Connector 196"/>
          <p:cNvCxnSpPr/>
          <p:nvPr/>
        </p:nvCxnSpPr>
        <p:spPr>
          <a:xfrm flipH="1">
            <a:off x="4387348" y="3734594"/>
            <a:ext cx="2090" cy="1836100"/>
          </a:xfrm>
          <a:prstGeom prst="line">
            <a:avLst/>
          </a:prstGeom>
          <a:ln w="9525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6" name="Rectangle 195"/>
          <p:cNvSpPr/>
          <p:nvPr/>
        </p:nvSpPr>
        <p:spPr>
          <a:xfrm>
            <a:off x="3101165" y="3735085"/>
            <a:ext cx="860691" cy="1847886"/>
          </a:xfrm>
          <a:prstGeom prst="rect">
            <a:avLst/>
          </a:prstGeom>
          <a:noFill/>
          <a:ln w="9525" cmpd="sng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2670522" y="3739649"/>
            <a:ext cx="860691" cy="1847886"/>
          </a:xfrm>
          <a:prstGeom prst="rect">
            <a:avLst/>
          </a:prstGeom>
          <a:noFill/>
          <a:ln w="9525" cmpd="sng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2239876" y="4207968"/>
            <a:ext cx="2575539" cy="914400"/>
          </a:xfrm>
          <a:prstGeom prst="rect">
            <a:avLst/>
          </a:prstGeom>
          <a:noFill/>
          <a:ln w="9525" cmpd="sng">
            <a:solidFill>
              <a:srgbClr val="7F7F7F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3176" y="666376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59848" y="6215607"/>
            <a:ext cx="612032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</a:t>
            </a:r>
            <a:r>
              <a:rPr lang="en-US" sz="1200" dirty="0" smtClean="0">
                <a:latin typeface="Arial"/>
                <a:cs typeface="Arial"/>
              </a:rPr>
              <a:t>S3.  Comparing</a:t>
            </a:r>
            <a:r>
              <a:rPr lang="en-US" sz="1200" i="1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randomly sub-sampled data for </a:t>
            </a:r>
            <a:r>
              <a:rPr lang="en-US" sz="1200" i="1" dirty="0" smtClean="0">
                <a:latin typeface="Arial"/>
                <a:cs typeface="Arial"/>
              </a:rPr>
              <a:t>wsp</a:t>
            </a:r>
            <a:r>
              <a:rPr lang="en-US" sz="1200" dirty="0" smtClean="0">
                <a:latin typeface="Arial"/>
                <a:cs typeface="Arial"/>
              </a:rPr>
              <a:t> absolute counts from different experimental conditions.  Whole body samples were used for these analyses, with n = 3 technical replicates from each of 12 treatment wells.  Random data samplings from n = 2 to n = 36 are shown here.  The likelihood of each sampling showing significance at p &lt; 0.01 is displayed.  A</a:t>
            </a:r>
            <a:r>
              <a:rPr lang="en-US" sz="1200" dirty="0">
                <a:latin typeface="Arial"/>
                <a:cs typeface="Arial"/>
              </a:rPr>
              <a:t>) Randomly sub-sampled </a:t>
            </a:r>
            <a:r>
              <a:rPr lang="en-US" sz="1200" i="1" dirty="0">
                <a:latin typeface="Arial"/>
                <a:cs typeface="Arial"/>
              </a:rPr>
              <a:t>wsp </a:t>
            </a:r>
            <a:r>
              <a:rPr lang="en-US" sz="1200" dirty="0">
                <a:latin typeface="Arial"/>
                <a:cs typeface="Arial"/>
              </a:rPr>
              <a:t>counts DMSO </a:t>
            </a:r>
            <a:r>
              <a:rPr lang="en-US" sz="1200" dirty="0" smtClean="0">
                <a:latin typeface="Arial"/>
                <a:cs typeface="Arial"/>
              </a:rPr>
              <a:t>and rifampicin treatment conditions.  Data are shown from plate tests 2 (grey, Welch’s T-test) and 3 (black, Mann-Whitney U).  Plate 1 data was not analyzed due to incompatibility of the data distribution with the statistical tests available through </a:t>
            </a:r>
            <a:r>
              <a:rPr lang="en-US" sz="1200" dirty="0" err="1" smtClean="0">
                <a:latin typeface="Arial"/>
                <a:cs typeface="Arial"/>
              </a:rPr>
              <a:t>MatLab</a:t>
            </a:r>
            <a:r>
              <a:rPr lang="en-US" sz="1200" dirty="0" smtClean="0">
                <a:latin typeface="Arial"/>
                <a:cs typeface="Arial"/>
              </a:rPr>
              <a:t>.  B) Randomly sub-sampled </a:t>
            </a:r>
            <a:r>
              <a:rPr lang="en-US" sz="1200" i="1" dirty="0" smtClean="0">
                <a:latin typeface="Arial"/>
                <a:cs typeface="Arial"/>
              </a:rPr>
              <a:t>wsp </a:t>
            </a:r>
            <a:r>
              <a:rPr lang="en-US" sz="1200" dirty="0" smtClean="0">
                <a:latin typeface="Arial"/>
                <a:cs typeface="Arial"/>
              </a:rPr>
              <a:t>counts</a:t>
            </a:r>
            <a:r>
              <a:rPr lang="en-US" sz="1200" i="1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for un-enriched and yeast-enriched conditions.  Data is shown for replicate plate 1 (white, Mann-Whitney U), plate 2 (grey, Mann-Whitney U) and plate 3 (black, Welch’s T-test).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13" name="TextBox 412"/>
          <p:cNvSpPr txBox="1"/>
          <p:nvPr/>
        </p:nvSpPr>
        <p:spPr>
          <a:xfrm>
            <a:off x="1722196" y="807092"/>
            <a:ext cx="3186924" cy="2514600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3096529" y="1140779"/>
            <a:ext cx="860691" cy="1847886"/>
          </a:xfrm>
          <a:prstGeom prst="rect">
            <a:avLst/>
          </a:prstGeom>
          <a:noFill/>
          <a:ln w="9525" cmpd="sng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2665886" y="1145343"/>
            <a:ext cx="860691" cy="1847886"/>
          </a:xfrm>
          <a:prstGeom prst="rect">
            <a:avLst/>
          </a:prstGeom>
          <a:noFill/>
          <a:ln w="9525" cmpd="sng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35240" y="1613662"/>
            <a:ext cx="2575539" cy="914400"/>
          </a:xfrm>
          <a:prstGeom prst="rect">
            <a:avLst/>
          </a:prstGeom>
          <a:noFill/>
          <a:ln w="9525" cmpd="sng">
            <a:solidFill>
              <a:srgbClr val="7F7F7F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382712" y="1128503"/>
            <a:ext cx="0" cy="1847885"/>
          </a:xfrm>
          <a:prstGeom prst="line">
            <a:avLst/>
          </a:prstGeom>
          <a:ln w="9525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235241" y="1142772"/>
            <a:ext cx="2575540" cy="1847886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189780" y="1100531"/>
            <a:ext cx="2643196" cy="1941380"/>
            <a:chOff x="2189779" y="1357819"/>
            <a:chExt cx="2643196" cy="1941380"/>
          </a:xfrm>
        </p:grpSpPr>
        <p:grpSp>
          <p:nvGrpSpPr>
            <p:cNvPr id="115" name="Group 114"/>
            <p:cNvGrpSpPr/>
            <p:nvPr/>
          </p:nvGrpSpPr>
          <p:grpSpPr>
            <a:xfrm>
              <a:off x="4550109" y="1360453"/>
              <a:ext cx="282866" cy="100286"/>
              <a:chOff x="4550992" y="1355857"/>
              <a:chExt cx="282866" cy="10028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16" name="Diamond 115"/>
              <p:cNvSpPr/>
              <p:nvPr/>
            </p:nvSpPr>
            <p:spPr>
              <a:xfrm>
                <a:off x="4766241" y="1357607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Diamond 116"/>
              <p:cNvSpPr/>
              <p:nvPr/>
            </p:nvSpPr>
            <p:spPr>
              <a:xfrm>
                <a:off x="4694207" y="1356735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Diamond 117"/>
              <p:cNvSpPr/>
              <p:nvPr/>
            </p:nvSpPr>
            <p:spPr>
              <a:xfrm>
                <a:off x="4623026" y="1356729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Diamond 118"/>
              <p:cNvSpPr/>
              <p:nvPr/>
            </p:nvSpPr>
            <p:spPr>
              <a:xfrm>
                <a:off x="4550992" y="1355857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4259086" y="1359575"/>
              <a:ext cx="282866" cy="100286"/>
              <a:chOff x="4550992" y="1355857"/>
              <a:chExt cx="282866" cy="10028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21" name="Diamond 120"/>
              <p:cNvSpPr/>
              <p:nvPr/>
            </p:nvSpPr>
            <p:spPr>
              <a:xfrm>
                <a:off x="4766241" y="1357607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Diamond 121"/>
              <p:cNvSpPr/>
              <p:nvPr/>
            </p:nvSpPr>
            <p:spPr>
              <a:xfrm>
                <a:off x="4694207" y="1356735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Diamond 122"/>
              <p:cNvSpPr/>
              <p:nvPr/>
            </p:nvSpPr>
            <p:spPr>
              <a:xfrm>
                <a:off x="4623026" y="1356729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Diamond 123"/>
              <p:cNvSpPr/>
              <p:nvPr/>
            </p:nvSpPr>
            <p:spPr>
              <a:xfrm>
                <a:off x="4550992" y="1355857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688871" y="1358697"/>
              <a:ext cx="573889" cy="101164"/>
              <a:chOff x="4411486" y="1511975"/>
              <a:chExt cx="573889" cy="101164"/>
            </a:xfrm>
          </p:grpSpPr>
          <p:grpSp>
            <p:nvGrpSpPr>
              <p:cNvPr id="150" name="Group 149"/>
              <p:cNvGrpSpPr/>
              <p:nvPr/>
            </p:nvGrpSpPr>
            <p:grpSpPr>
              <a:xfrm>
                <a:off x="4702509" y="1512853"/>
                <a:ext cx="282866" cy="100286"/>
                <a:chOff x="4550992" y="1355857"/>
                <a:chExt cx="282866" cy="100286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151" name="Diamond 150"/>
                <p:cNvSpPr/>
                <p:nvPr/>
              </p:nvSpPr>
              <p:spPr>
                <a:xfrm>
                  <a:off x="4766241" y="135760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Diamond 151"/>
                <p:cNvSpPr/>
                <p:nvPr/>
              </p:nvSpPr>
              <p:spPr>
                <a:xfrm>
                  <a:off x="4694207" y="1356735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Diamond 152"/>
                <p:cNvSpPr/>
                <p:nvPr/>
              </p:nvSpPr>
              <p:spPr>
                <a:xfrm>
                  <a:off x="4623026" y="1356729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Diamond 153"/>
                <p:cNvSpPr/>
                <p:nvPr/>
              </p:nvSpPr>
              <p:spPr>
                <a:xfrm>
                  <a:off x="4550992" y="135585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5" name="Group 154"/>
              <p:cNvGrpSpPr/>
              <p:nvPr/>
            </p:nvGrpSpPr>
            <p:grpSpPr>
              <a:xfrm>
                <a:off x="4411486" y="1511975"/>
                <a:ext cx="282866" cy="100286"/>
                <a:chOff x="4550992" y="1355857"/>
                <a:chExt cx="282866" cy="100286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156" name="Diamond 155"/>
                <p:cNvSpPr/>
                <p:nvPr/>
              </p:nvSpPr>
              <p:spPr>
                <a:xfrm>
                  <a:off x="4766241" y="135760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Diamond 156"/>
                <p:cNvSpPr/>
                <p:nvPr/>
              </p:nvSpPr>
              <p:spPr>
                <a:xfrm>
                  <a:off x="4694207" y="1356735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Diamond 157"/>
                <p:cNvSpPr/>
                <p:nvPr/>
              </p:nvSpPr>
              <p:spPr>
                <a:xfrm>
                  <a:off x="4623026" y="1356729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Diamond 158"/>
                <p:cNvSpPr/>
                <p:nvPr/>
              </p:nvSpPr>
              <p:spPr>
                <a:xfrm>
                  <a:off x="4550992" y="135585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60" name="Group 159"/>
            <p:cNvGrpSpPr/>
            <p:nvPr/>
          </p:nvGrpSpPr>
          <p:grpSpPr>
            <a:xfrm>
              <a:off x="3114063" y="1358697"/>
              <a:ext cx="573889" cy="101164"/>
              <a:chOff x="4259086" y="1359575"/>
              <a:chExt cx="573889" cy="101164"/>
            </a:xfrm>
          </p:grpSpPr>
          <p:grpSp>
            <p:nvGrpSpPr>
              <p:cNvPr id="161" name="Group 160"/>
              <p:cNvGrpSpPr/>
              <p:nvPr/>
            </p:nvGrpSpPr>
            <p:grpSpPr>
              <a:xfrm>
                <a:off x="4550109" y="1360453"/>
                <a:ext cx="282866" cy="100286"/>
                <a:chOff x="4550992" y="1355857"/>
                <a:chExt cx="282866" cy="100286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167" name="Diamond 166"/>
                <p:cNvSpPr/>
                <p:nvPr/>
              </p:nvSpPr>
              <p:spPr>
                <a:xfrm>
                  <a:off x="4766241" y="135760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Diamond 167"/>
                <p:cNvSpPr/>
                <p:nvPr/>
              </p:nvSpPr>
              <p:spPr>
                <a:xfrm>
                  <a:off x="4694207" y="1356735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Diamond 168"/>
                <p:cNvSpPr/>
                <p:nvPr/>
              </p:nvSpPr>
              <p:spPr>
                <a:xfrm>
                  <a:off x="4623026" y="1356729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Diamond 169"/>
                <p:cNvSpPr/>
                <p:nvPr/>
              </p:nvSpPr>
              <p:spPr>
                <a:xfrm>
                  <a:off x="4550992" y="135585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2" name="Group 161"/>
              <p:cNvGrpSpPr/>
              <p:nvPr/>
            </p:nvGrpSpPr>
            <p:grpSpPr>
              <a:xfrm>
                <a:off x="4259086" y="1359575"/>
                <a:ext cx="282866" cy="100286"/>
                <a:chOff x="4550992" y="1355857"/>
                <a:chExt cx="282866" cy="100286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163" name="Diamond 162"/>
                <p:cNvSpPr/>
                <p:nvPr/>
              </p:nvSpPr>
              <p:spPr>
                <a:xfrm>
                  <a:off x="4766241" y="135760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Diamond 163"/>
                <p:cNvSpPr/>
                <p:nvPr/>
              </p:nvSpPr>
              <p:spPr>
                <a:xfrm>
                  <a:off x="4694207" y="1356735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" name="Diamond 164"/>
                <p:cNvSpPr/>
                <p:nvPr/>
              </p:nvSpPr>
              <p:spPr>
                <a:xfrm>
                  <a:off x="4623026" y="1356729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Diamond 165"/>
                <p:cNvSpPr/>
                <p:nvPr/>
              </p:nvSpPr>
              <p:spPr>
                <a:xfrm>
                  <a:off x="4550992" y="135585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1" name="Group 170"/>
            <p:cNvGrpSpPr/>
            <p:nvPr/>
          </p:nvGrpSpPr>
          <p:grpSpPr>
            <a:xfrm>
              <a:off x="2543848" y="1357819"/>
              <a:ext cx="573889" cy="101164"/>
              <a:chOff x="4411486" y="1511975"/>
              <a:chExt cx="573889" cy="101164"/>
            </a:xfrm>
          </p:grpSpPr>
          <p:grpSp>
            <p:nvGrpSpPr>
              <p:cNvPr id="172" name="Group 171"/>
              <p:cNvGrpSpPr/>
              <p:nvPr/>
            </p:nvGrpSpPr>
            <p:grpSpPr>
              <a:xfrm>
                <a:off x="4702509" y="1512853"/>
                <a:ext cx="282866" cy="100286"/>
                <a:chOff x="4550992" y="1355857"/>
                <a:chExt cx="282866" cy="100286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178" name="Diamond 177"/>
                <p:cNvSpPr/>
                <p:nvPr/>
              </p:nvSpPr>
              <p:spPr>
                <a:xfrm>
                  <a:off x="4766241" y="135760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Diamond 178"/>
                <p:cNvSpPr/>
                <p:nvPr/>
              </p:nvSpPr>
              <p:spPr>
                <a:xfrm>
                  <a:off x="4694207" y="1356735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Diamond 179"/>
                <p:cNvSpPr/>
                <p:nvPr/>
              </p:nvSpPr>
              <p:spPr>
                <a:xfrm>
                  <a:off x="4623026" y="1356729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Diamond 180"/>
                <p:cNvSpPr/>
                <p:nvPr/>
              </p:nvSpPr>
              <p:spPr>
                <a:xfrm>
                  <a:off x="4550992" y="135585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3" name="Group 172"/>
              <p:cNvGrpSpPr/>
              <p:nvPr/>
            </p:nvGrpSpPr>
            <p:grpSpPr>
              <a:xfrm>
                <a:off x="4411486" y="1511975"/>
                <a:ext cx="282866" cy="100286"/>
                <a:chOff x="4550992" y="1355857"/>
                <a:chExt cx="282866" cy="100286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174" name="Diamond 173"/>
                <p:cNvSpPr/>
                <p:nvPr/>
              </p:nvSpPr>
              <p:spPr>
                <a:xfrm>
                  <a:off x="4766241" y="135760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Diamond 174"/>
                <p:cNvSpPr/>
                <p:nvPr/>
              </p:nvSpPr>
              <p:spPr>
                <a:xfrm>
                  <a:off x="4694207" y="1356735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Diamond 175"/>
                <p:cNvSpPr/>
                <p:nvPr/>
              </p:nvSpPr>
              <p:spPr>
                <a:xfrm>
                  <a:off x="4623026" y="1356729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Diamond 176"/>
                <p:cNvSpPr/>
                <p:nvPr/>
              </p:nvSpPr>
              <p:spPr>
                <a:xfrm>
                  <a:off x="4550992" y="1355857"/>
                  <a:ext cx="67617" cy="98536"/>
                </a:xfrm>
                <a:prstGeom prst="diamond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83" name="Diamond 182"/>
            <p:cNvSpPr/>
            <p:nvPr/>
          </p:nvSpPr>
          <p:spPr>
            <a:xfrm>
              <a:off x="2415976" y="3200663"/>
              <a:ext cx="67617" cy="98536"/>
            </a:xfrm>
            <a:prstGeom prst="diamon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Diamond 183"/>
            <p:cNvSpPr/>
            <p:nvPr/>
          </p:nvSpPr>
          <p:spPr>
            <a:xfrm>
              <a:off x="2343942" y="3199791"/>
              <a:ext cx="67617" cy="98536"/>
            </a:xfrm>
            <a:prstGeom prst="diamon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Diamond 184"/>
            <p:cNvSpPr/>
            <p:nvPr/>
          </p:nvSpPr>
          <p:spPr>
            <a:xfrm>
              <a:off x="2469839" y="1360447"/>
              <a:ext cx="67617" cy="98536"/>
            </a:xfrm>
            <a:prstGeom prst="diamon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Diamond 185"/>
            <p:cNvSpPr/>
            <p:nvPr/>
          </p:nvSpPr>
          <p:spPr>
            <a:xfrm>
              <a:off x="2189779" y="3198913"/>
              <a:ext cx="67617" cy="98536"/>
            </a:xfrm>
            <a:prstGeom prst="diamon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1" name="Straight Connector 50"/>
          <p:cNvCxnSpPr/>
          <p:nvPr/>
        </p:nvCxnSpPr>
        <p:spPr>
          <a:xfrm flipV="1">
            <a:off x="2235240" y="2066715"/>
            <a:ext cx="2575541" cy="3567"/>
          </a:xfrm>
          <a:prstGeom prst="line">
            <a:avLst/>
          </a:prstGeom>
          <a:ln w="9525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4560935" y="1093095"/>
            <a:ext cx="282866" cy="100286"/>
            <a:chOff x="4550992" y="1355857"/>
            <a:chExt cx="282866" cy="100286"/>
          </a:xfrm>
          <a:solidFill>
            <a:schemeClr val="bg1">
              <a:lumMod val="75000"/>
            </a:schemeClr>
          </a:solidFill>
        </p:grpSpPr>
        <p:sp>
          <p:nvSpPr>
            <p:cNvPr id="12" name="Diamond 11"/>
            <p:cNvSpPr/>
            <p:nvPr/>
          </p:nvSpPr>
          <p:spPr>
            <a:xfrm>
              <a:off x="4766241" y="135760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4694207" y="135673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4623026" y="135672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4550992" y="135585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269912" y="1092217"/>
            <a:ext cx="282866" cy="100286"/>
            <a:chOff x="4550992" y="1355857"/>
            <a:chExt cx="282866" cy="100286"/>
          </a:xfrm>
          <a:solidFill>
            <a:schemeClr val="bg1">
              <a:lumMod val="75000"/>
            </a:schemeClr>
          </a:solidFill>
        </p:grpSpPr>
        <p:sp>
          <p:nvSpPr>
            <p:cNvPr id="56" name="Diamond 55"/>
            <p:cNvSpPr/>
            <p:nvPr/>
          </p:nvSpPr>
          <p:spPr>
            <a:xfrm>
              <a:off x="4766241" y="135760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56"/>
            <p:cNvSpPr/>
            <p:nvPr/>
          </p:nvSpPr>
          <p:spPr>
            <a:xfrm>
              <a:off x="4694207" y="135673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4623026" y="135672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0"/>
            <p:cNvSpPr/>
            <p:nvPr/>
          </p:nvSpPr>
          <p:spPr>
            <a:xfrm>
              <a:off x="4550992" y="135585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991725" y="1092217"/>
            <a:ext cx="282866" cy="100286"/>
            <a:chOff x="4550992" y="1355857"/>
            <a:chExt cx="282866" cy="100286"/>
          </a:xfrm>
          <a:solidFill>
            <a:schemeClr val="bg1">
              <a:lumMod val="75000"/>
            </a:schemeClr>
          </a:solidFill>
        </p:grpSpPr>
        <p:sp>
          <p:nvSpPr>
            <p:cNvPr id="63" name="Diamond 62"/>
            <p:cNvSpPr/>
            <p:nvPr/>
          </p:nvSpPr>
          <p:spPr>
            <a:xfrm>
              <a:off x="4766241" y="135760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3"/>
            <p:cNvSpPr/>
            <p:nvPr/>
          </p:nvSpPr>
          <p:spPr>
            <a:xfrm>
              <a:off x="4694207" y="135673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4"/>
            <p:cNvSpPr/>
            <p:nvPr/>
          </p:nvSpPr>
          <p:spPr>
            <a:xfrm>
              <a:off x="4623026" y="135672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5"/>
            <p:cNvSpPr/>
            <p:nvPr/>
          </p:nvSpPr>
          <p:spPr>
            <a:xfrm>
              <a:off x="4550992" y="135585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99696" y="1091339"/>
            <a:ext cx="282866" cy="100286"/>
            <a:chOff x="4550992" y="1355857"/>
            <a:chExt cx="282866" cy="100286"/>
          </a:xfrm>
          <a:solidFill>
            <a:schemeClr val="bg1">
              <a:lumMod val="75000"/>
            </a:schemeClr>
          </a:solidFill>
        </p:grpSpPr>
        <p:sp>
          <p:nvSpPr>
            <p:cNvPr id="78" name="Diamond 77"/>
            <p:cNvSpPr/>
            <p:nvPr/>
          </p:nvSpPr>
          <p:spPr>
            <a:xfrm>
              <a:off x="4766241" y="135760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78"/>
            <p:cNvSpPr/>
            <p:nvPr/>
          </p:nvSpPr>
          <p:spPr>
            <a:xfrm>
              <a:off x="4694207" y="135673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79"/>
            <p:cNvSpPr/>
            <p:nvPr/>
          </p:nvSpPr>
          <p:spPr>
            <a:xfrm>
              <a:off x="4623026" y="135672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Diamond 80"/>
            <p:cNvSpPr/>
            <p:nvPr/>
          </p:nvSpPr>
          <p:spPr>
            <a:xfrm>
              <a:off x="4550992" y="135585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415030" y="1091339"/>
            <a:ext cx="282866" cy="100286"/>
            <a:chOff x="4550992" y="1355857"/>
            <a:chExt cx="282866" cy="100286"/>
          </a:xfrm>
          <a:solidFill>
            <a:schemeClr val="bg1">
              <a:lumMod val="75000"/>
            </a:schemeClr>
          </a:solidFill>
        </p:grpSpPr>
        <p:sp>
          <p:nvSpPr>
            <p:cNvPr id="90" name="Diamond 89"/>
            <p:cNvSpPr/>
            <p:nvPr/>
          </p:nvSpPr>
          <p:spPr>
            <a:xfrm>
              <a:off x="4766241" y="135760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Diamond 92"/>
            <p:cNvSpPr/>
            <p:nvPr/>
          </p:nvSpPr>
          <p:spPr>
            <a:xfrm>
              <a:off x="4694207" y="135673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Diamond 93"/>
            <p:cNvSpPr/>
            <p:nvPr/>
          </p:nvSpPr>
          <p:spPr>
            <a:xfrm>
              <a:off x="4623026" y="135672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Diamond 94"/>
            <p:cNvSpPr/>
            <p:nvPr/>
          </p:nvSpPr>
          <p:spPr>
            <a:xfrm>
              <a:off x="4550992" y="135585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125677" y="1091339"/>
            <a:ext cx="282866" cy="100286"/>
            <a:chOff x="4550992" y="1355857"/>
            <a:chExt cx="282866" cy="100286"/>
          </a:xfrm>
          <a:solidFill>
            <a:schemeClr val="bg1">
              <a:lumMod val="75000"/>
            </a:schemeClr>
          </a:solidFill>
        </p:grpSpPr>
        <p:sp>
          <p:nvSpPr>
            <p:cNvPr id="97" name="Diamond 96"/>
            <p:cNvSpPr/>
            <p:nvPr/>
          </p:nvSpPr>
          <p:spPr>
            <a:xfrm>
              <a:off x="4766241" y="135760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Diamond 97"/>
            <p:cNvSpPr/>
            <p:nvPr/>
          </p:nvSpPr>
          <p:spPr>
            <a:xfrm>
              <a:off x="4694207" y="135673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Diamond 98"/>
            <p:cNvSpPr/>
            <p:nvPr/>
          </p:nvSpPr>
          <p:spPr>
            <a:xfrm>
              <a:off x="4623026" y="135672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Diamond 99"/>
            <p:cNvSpPr/>
            <p:nvPr/>
          </p:nvSpPr>
          <p:spPr>
            <a:xfrm>
              <a:off x="4550992" y="135585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844814" y="1090461"/>
            <a:ext cx="282866" cy="100286"/>
            <a:chOff x="4550992" y="1355857"/>
            <a:chExt cx="282866" cy="100286"/>
          </a:xfrm>
          <a:solidFill>
            <a:schemeClr val="bg1">
              <a:lumMod val="75000"/>
            </a:schemeClr>
          </a:solidFill>
        </p:grpSpPr>
        <p:sp>
          <p:nvSpPr>
            <p:cNvPr id="102" name="Diamond 101"/>
            <p:cNvSpPr/>
            <p:nvPr/>
          </p:nvSpPr>
          <p:spPr>
            <a:xfrm>
              <a:off x="4766241" y="135760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Diamond 102"/>
            <p:cNvSpPr/>
            <p:nvPr/>
          </p:nvSpPr>
          <p:spPr>
            <a:xfrm>
              <a:off x="4694207" y="135673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Diamond 103"/>
            <p:cNvSpPr/>
            <p:nvPr/>
          </p:nvSpPr>
          <p:spPr>
            <a:xfrm>
              <a:off x="4623026" y="135672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Diamond 104"/>
            <p:cNvSpPr/>
            <p:nvPr/>
          </p:nvSpPr>
          <p:spPr>
            <a:xfrm>
              <a:off x="4550992" y="135585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2555584" y="1095057"/>
            <a:ext cx="282866" cy="100286"/>
            <a:chOff x="4550992" y="1355857"/>
            <a:chExt cx="282866" cy="100286"/>
          </a:xfrm>
          <a:solidFill>
            <a:schemeClr val="bg1">
              <a:lumMod val="75000"/>
            </a:schemeClr>
          </a:solidFill>
        </p:grpSpPr>
        <p:sp>
          <p:nvSpPr>
            <p:cNvPr id="107" name="Diamond 106"/>
            <p:cNvSpPr/>
            <p:nvPr/>
          </p:nvSpPr>
          <p:spPr>
            <a:xfrm>
              <a:off x="4766241" y="135760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Diamond 107"/>
            <p:cNvSpPr/>
            <p:nvPr/>
          </p:nvSpPr>
          <p:spPr>
            <a:xfrm>
              <a:off x="4694207" y="135673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Diamond 108"/>
            <p:cNvSpPr/>
            <p:nvPr/>
          </p:nvSpPr>
          <p:spPr>
            <a:xfrm>
              <a:off x="4623026" y="135672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Diamond 109"/>
            <p:cNvSpPr/>
            <p:nvPr/>
          </p:nvSpPr>
          <p:spPr>
            <a:xfrm>
              <a:off x="4550992" y="135585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1" name="Diamond 110"/>
          <p:cNvSpPr/>
          <p:nvPr/>
        </p:nvSpPr>
        <p:spPr>
          <a:xfrm>
            <a:off x="2478864" y="1094185"/>
            <a:ext cx="67617" cy="98536"/>
          </a:xfrm>
          <a:prstGeom prst="diamond">
            <a:avLst/>
          </a:prstGeom>
          <a:solidFill>
            <a:schemeClr val="bg1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Diamond 111"/>
          <p:cNvSpPr/>
          <p:nvPr/>
        </p:nvSpPr>
        <p:spPr>
          <a:xfrm>
            <a:off x="2404248" y="1520285"/>
            <a:ext cx="67617" cy="98536"/>
          </a:xfrm>
          <a:prstGeom prst="diamond">
            <a:avLst/>
          </a:prstGeom>
          <a:solidFill>
            <a:schemeClr val="bg1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2199933" y="2531349"/>
            <a:ext cx="205358" cy="502750"/>
            <a:chOff x="2408964" y="1935447"/>
            <a:chExt cx="205358" cy="502750"/>
          </a:xfrm>
          <a:solidFill>
            <a:schemeClr val="bg1">
              <a:lumMod val="75000"/>
            </a:schemeClr>
          </a:solidFill>
        </p:grpSpPr>
        <p:sp>
          <p:nvSpPr>
            <p:cNvPr id="113" name="Diamond 112"/>
            <p:cNvSpPr/>
            <p:nvPr/>
          </p:nvSpPr>
          <p:spPr>
            <a:xfrm>
              <a:off x="2546705" y="193544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Diamond 113"/>
            <p:cNvSpPr/>
            <p:nvPr/>
          </p:nvSpPr>
          <p:spPr>
            <a:xfrm>
              <a:off x="2408964" y="2339661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855806" y="1018207"/>
            <a:ext cx="434933" cy="162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1.00</a:t>
            </a:r>
          </a:p>
          <a:p>
            <a:pPr algn="r">
              <a:lnSpc>
                <a:spcPts val="1200"/>
              </a:lnSpc>
            </a:pPr>
            <a:endParaRPr lang="en-US" sz="800" dirty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endParaRPr lang="en-US" sz="800" dirty="0" smtClean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0.75</a:t>
            </a:r>
          </a:p>
          <a:p>
            <a:pPr algn="r">
              <a:lnSpc>
                <a:spcPts val="1200"/>
              </a:lnSpc>
            </a:pPr>
            <a:endParaRPr lang="en-US" sz="800" dirty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endParaRPr lang="en-US" sz="800" dirty="0" smtClean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0.50</a:t>
            </a:r>
          </a:p>
          <a:p>
            <a:pPr algn="r">
              <a:lnSpc>
                <a:spcPts val="1200"/>
              </a:lnSpc>
            </a:pPr>
            <a:endParaRPr lang="en-US" sz="800" dirty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endParaRPr lang="en-US" sz="800" dirty="0" smtClean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0.25      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1920707" y="2855091"/>
            <a:ext cx="335511" cy="241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550168" y="2926954"/>
            <a:ext cx="2464342" cy="241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1200"/>
              </a:lnSpc>
              <a:buAutoNum type="arabicPlain" startAt="6"/>
            </a:pPr>
            <a:r>
              <a:rPr lang="en-US" sz="800" dirty="0" smtClean="0">
                <a:latin typeface="Arial"/>
                <a:cs typeface="Arial"/>
              </a:rPr>
              <a:t>      12           18            24           30</a:t>
            </a:r>
            <a:r>
              <a:rPr lang="en-US" sz="800" dirty="0">
                <a:latin typeface="Arial"/>
                <a:cs typeface="Arial"/>
              </a:rPr>
              <a:t> </a:t>
            </a:r>
            <a:r>
              <a:rPr lang="en-US" sz="800" dirty="0" smtClean="0">
                <a:latin typeface="Arial"/>
                <a:cs typeface="Arial"/>
              </a:rPr>
              <a:t>          36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="" xmlns:a16="http://schemas.microsoft.com/office/drawing/2014/main" id="{B6B8196C-147F-1548-9066-F03AC5F2E9A7}"/>
              </a:ext>
            </a:extLst>
          </p:cNvPr>
          <p:cNvSpPr txBox="1"/>
          <p:nvPr/>
        </p:nvSpPr>
        <p:spPr>
          <a:xfrm rot="16200000">
            <a:off x="978511" y="2007607"/>
            <a:ext cx="1681452" cy="24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ea typeface="Arial" charset="0"/>
                <a:cs typeface="Arial"/>
              </a:rPr>
              <a:t>Probability of rejecting H</a:t>
            </a:r>
            <a:r>
              <a:rPr lang="en-US" sz="1000" baseline="-25000" dirty="0" smtClean="0">
                <a:latin typeface="Arial"/>
                <a:ea typeface="Arial" charset="0"/>
                <a:cs typeface="Arial"/>
              </a:rPr>
              <a:t>0</a:t>
            </a:r>
            <a:endParaRPr lang="en-US" sz="1000" baseline="-25000" dirty="0">
              <a:latin typeface="Arial"/>
              <a:ea typeface="Arial" charset="0"/>
              <a:cs typeface="Arial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="" xmlns:a16="http://schemas.microsoft.com/office/drawing/2014/main" id="{B6B8196C-147F-1548-9066-F03AC5F2E9A7}"/>
              </a:ext>
            </a:extLst>
          </p:cNvPr>
          <p:cNvSpPr txBox="1"/>
          <p:nvPr/>
        </p:nvSpPr>
        <p:spPr>
          <a:xfrm>
            <a:off x="2729422" y="3090627"/>
            <a:ext cx="1681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/>
                <a:ea typeface="Arial" charset="0"/>
                <a:cs typeface="Arial"/>
              </a:rPr>
              <a:t>r</a:t>
            </a:r>
            <a:r>
              <a:rPr lang="en-US" sz="1000" dirty="0" smtClean="0">
                <a:latin typeface="Arial"/>
                <a:ea typeface="Arial" charset="0"/>
                <a:cs typeface="Arial"/>
              </a:rPr>
              <a:t>andomly sub-sampled “n”</a:t>
            </a:r>
            <a:endParaRPr lang="en-US" sz="1000" baseline="-25000" dirty="0">
              <a:latin typeface="Arial"/>
              <a:ea typeface="Arial" charset="0"/>
              <a:cs typeface="Arial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2726696" y="812089"/>
            <a:ext cx="1524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DMSO vs. Rifampicin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6" name="TextBox 415"/>
          <p:cNvSpPr txBox="1"/>
          <p:nvPr/>
        </p:nvSpPr>
        <p:spPr>
          <a:xfrm>
            <a:off x="1680138" y="776083"/>
            <a:ext cx="370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A 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1719677" y="3407554"/>
            <a:ext cx="3186924" cy="2514600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3" name="Rectangle 192"/>
          <p:cNvSpPr/>
          <p:nvPr/>
        </p:nvSpPr>
        <p:spPr>
          <a:xfrm>
            <a:off x="2239877" y="3737078"/>
            <a:ext cx="2575540" cy="1847886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8" name="Straight Connector 197"/>
          <p:cNvCxnSpPr/>
          <p:nvPr/>
        </p:nvCxnSpPr>
        <p:spPr>
          <a:xfrm flipV="1">
            <a:off x="2239876" y="4661021"/>
            <a:ext cx="2575541" cy="3567"/>
          </a:xfrm>
          <a:prstGeom prst="line">
            <a:avLst/>
          </a:prstGeom>
          <a:ln w="9525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1860442" y="3612513"/>
            <a:ext cx="434933" cy="162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1.00</a:t>
            </a:r>
          </a:p>
          <a:p>
            <a:pPr algn="r">
              <a:lnSpc>
                <a:spcPts val="1200"/>
              </a:lnSpc>
            </a:pPr>
            <a:endParaRPr lang="en-US" sz="800" dirty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endParaRPr lang="en-US" sz="800" dirty="0" smtClean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0.75</a:t>
            </a:r>
          </a:p>
          <a:p>
            <a:pPr algn="r">
              <a:lnSpc>
                <a:spcPts val="1200"/>
              </a:lnSpc>
            </a:pPr>
            <a:endParaRPr lang="en-US" sz="800" dirty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endParaRPr lang="en-US" sz="800" dirty="0" smtClean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0.50</a:t>
            </a:r>
          </a:p>
          <a:p>
            <a:pPr algn="r">
              <a:lnSpc>
                <a:spcPts val="1200"/>
              </a:lnSpc>
            </a:pPr>
            <a:endParaRPr lang="en-US" sz="800" dirty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endParaRPr lang="en-US" sz="800" dirty="0" smtClean="0">
              <a:latin typeface="Arial"/>
              <a:cs typeface="Arial"/>
            </a:endParaRPr>
          </a:p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0.25      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1920659" y="5440025"/>
            <a:ext cx="335511" cy="241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2554804" y="5521260"/>
            <a:ext cx="2464342" cy="241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1200"/>
              </a:lnSpc>
              <a:buAutoNum type="arabicPlain" startAt="6"/>
            </a:pPr>
            <a:r>
              <a:rPr lang="en-US" sz="800" dirty="0" smtClean="0">
                <a:latin typeface="Arial"/>
                <a:cs typeface="Arial"/>
              </a:rPr>
              <a:t>      12           18            24           30</a:t>
            </a:r>
            <a:r>
              <a:rPr lang="en-US" sz="800" dirty="0">
                <a:latin typeface="Arial"/>
                <a:cs typeface="Arial"/>
              </a:rPr>
              <a:t> </a:t>
            </a:r>
            <a:r>
              <a:rPr lang="en-US" sz="800" dirty="0" smtClean="0">
                <a:latin typeface="Arial"/>
                <a:cs typeface="Arial"/>
              </a:rPr>
              <a:t>          36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="" xmlns:a16="http://schemas.microsoft.com/office/drawing/2014/main" id="{B6B8196C-147F-1548-9066-F03AC5F2E9A7}"/>
              </a:ext>
            </a:extLst>
          </p:cNvPr>
          <p:cNvSpPr txBox="1"/>
          <p:nvPr/>
        </p:nvSpPr>
        <p:spPr>
          <a:xfrm rot="16200000">
            <a:off x="983147" y="4601913"/>
            <a:ext cx="1681452" cy="24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ea typeface="Arial" charset="0"/>
                <a:cs typeface="Arial"/>
              </a:rPr>
              <a:t>Probability of rejecting H</a:t>
            </a:r>
            <a:r>
              <a:rPr lang="en-US" sz="1000" baseline="-25000" dirty="0" smtClean="0">
                <a:latin typeface="Arial"/>
                <a:ea typeface="Arial" charset="0"/>
                <a:cs typeface="Arial"/>
              </a:rPr>
              <a:t>0</a:t>
            </a:r>
            <a:endParaRPr lang="en-US" sz="1000" baseline="-25000" dirty="0">
              <a:latin typeface="Arial"/>
              <a:ea typeface="Arial" charset="0"/>
              <a:cs typeface="Arial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="" xmlns:a16="http://schemas.microsoft.com/office/drawing/2014/main" id="{B6B8196C-147F-1548-9066-F03AC5F2E9A7}"/>
              </a:ext>
            </a:extLst>
          </p:cNvPr>
          <p:cNvSpPr txBox="1"/>
          <p:nvPr/>
        </p:nvSpPr>
        <p:spPr>
          <a:xfrm>
            <a:off x="2734058" y="5684933"/>
            <a:ext cx="1681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/>
                <a:ea typeface="Arial" charset="0"/>
                <a:cs typeface="Arial"/>
              </a:rPr>
              <a:t>r</a:t>
            </a:r>
            <a:r>
              <a:rPr lang="en-US" sz="1000" dirty="0" smtClean="0">
                <a:latin typeface="Arial"/>
                <a:ea typeface="Arial" charset="0"/>
                <a:cs typeface="Arial"/>
              </a:rPr>
              <a:t>andomly sub-sampled “n”</a:t>
            </a:r>
            <a:endParaRPr lang="en-US" sz="1000" baseline="-25000" dirty="0">
              <a:latin typeface="Arial"/>
              <a:ea typeface="Arial" charset="0"/>
              <a:cs typeface="Arial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2414046" y="3422171"/>
            <a:ext cx="2159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Un-enriched vs. Yeast-enriched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206513" y="5082488"/>
            <a:ext cx="2637991" cy="552885"/>
            <a:chOff x="2198625" y="5137704"/>
            <a:chExt cx="2637991" cy="552885"/>
          </a:xfrm>
        </p:grpSpPr>
        <p:grpSp>
          <p:nvGrpSpPr>
            <p:cNvPr id="33" name="Group 32"/>
            <p:cNvGrpSpPr/>
            <p:nvPr/>
          </p:nvGrpSpPr>
          <p:grpSpPr>
            <a:xfrm>
              <a:off x="2198625" y="5417187"/>
              <a:ext cx="2635415" cy="270820"/>
              <a:chOff x="2198625" y="5417187"/>
              <a:chExt cx="2635415" cy="270820"/>
            </a:xfrm>
            <a:solidFill>
              <a:schemeClr val="bg1"/>
            </a:solidFill>
          </p:grpSpPr>
          <p:sp>
            <p:nvSpPr>
              <p:cNvPr id="243" name="Diamond 242"/>
              <p:cNvSpPr/>
              <p:nvPr/>
            </p:nvSpPr>
            <p:spPr>
              <a:xfrm>
                <a:off x="4481448" y="5433935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Diamond 243"/>
              <p:cNvSpPr/>
              <p:nvPr/>
            </p:nvSpPr>
            <p:spPr>
              <a:xfrm>
                <a:off x="4410170" y="5438355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Diamond 244"/>
              <p:cNvSpPr/>
              <p:nvPr/>
            </p:nvSpPr>
            <p:spPr>
              <a:xfrm>
                <a:off x="4342769" y="5438349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Diamond 245"/>
              <p:cNvSpPr/>
              <p:nvPr/>
            </p:nvSpPr>
            <p:spPr>
              <a:xfrm>
                <a:off x="4270735" y="5432941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7" name="Diamond 226"/>
              <p:cNvSpPr/>
              <p:nvPr/>
            </p:nvSpPr>
            <p:spPr>
              <a:xfrm>
                <a:off x="3335851" y="5462196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8" name="Diamond 227"/>
              <p:cNvSpPr/>
              <p:nvPr/>
            </p:nvSpPr>
            <p:spPr>
              <a:xfrm>
                <a:off x="3269109" y="5471908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9" name="Diamond 228"/>
              <p:cNvSpPr/>
              <p:nvPr/>
            </p:nvSpPr>
            <p:spPr>
              <a:xfrm>
                <a:off x="3197928" y="5471902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Diamond 229"/>
              <p:cNvSpPr/>
              <p:nvPr/>
            </p:nvSpPr>
            <p:spPr>
              <a:xfrm>
                <a:off x="3125894" y="5481614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Diamond 246"/>
              <p:cNvSpPr/>
              <p:nvPr/>
            </p:nvSpPr>
            <p:spPr>
              <a:xfrm>
                <a:off x="4766423" y="5430676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Diamond 247"/>
              <p:cNvSpPr/>
              <p:nvPr/>
            </p:nvSpPr>
            <p:spPr>
              <a:xfrm>
                <a:off x="4694389" y="5428649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Diamond 248"/>
              <p:cNvSpPr/>
              <p:nvPr/>
            </p:nvSpPr>
            <p:spPr>
              <a:xfrm>
                <a:off x="4623208" y="5434691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Diamond 249"/>
              <p:cNvSpPr/>
              <p:nvPr/>
            </p:nvSpPr>
            <p:spPr>
              <a:xfrm>
                <a:off x="4551930" y="5417187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Diamond 238"/>
              <p:cNvSpPr/>
              <p:nvPr/>
            </p:nvSpPr>
            <p:spPr>
              <a:xfrm>
                <a:off x="4201317" y="5434691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0" name="Diamond 239"/>
              <p:cNvSpPr/>
              <p:nvPr/>
            </p:nvSpPr>
            <p:spPr>
              <a:xfrm>
                <a:off x="4129283" y="5433819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1" name="Diamond 240"/>
              <p:cNvSpPr/>
              <p:nvPr/>
            </p:nvSpPr>
            <p:spPr>
              <a:xfrm>
                <a:off x="4058102" y="5443641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2" name="Diamond 241"/>
              <p:cNvSpPr/>
              <p:nvPr/>
            </p:nvSpPr>
            <p:spPr>
              <a:xfrm>
                <a:off x="3986068" y="5448061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Diamond 234"/>
              <p:cNvSpPr/>
              <p:nvPr/>
            </p:nvSpPr>
            <p:spPr>
              <a:xfrm>
                <a:off x="3915768" y="5448933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Diamond 235"/>
              <p:cNvSpPr/>
              <p:nvPr/>
            </p:nvSpPr>
            <p:spPr>
              <a:xfrm>
                <a:off x="3843734" y="5443525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Diamond 236"/>
              <p:cNvSpPr/>
              <p:nvPr/>
            </p:nvSpPr>
            <p:spPr>
              <a:xfrm>
                <a:off x="3772553" y="5455270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8" name="Diamond 237"/>
              <p:cNvSpPr/>
              <p:nvPr/>
            </p:nvSpPr>
            <p:spPr>
              <a:xfrm>
                <a:off x="3700740" y="5454398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1" name="Diamond 230"/>
              <p:cNvSpPr/>
              <p:nvPr/>
            </p:nvSpPr>
            <p:spPr>
              <a:xfrm>
                <a:off x="3626566" y="5451612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Diamond 231"/>
              <p:cNvSpPr/>
              <p:nvPr/>
            </p:nvSpPr>
            <p:spPr>
              <a:xfrm>
                <a:off x="3559068" y="5471152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Diamond 232"/>
              <p:cNvSpPr/>
              <p:nvPr/>
            </p:nvSpPr>
            <p:spPr>
              <a:xfrm>
                <a:off x="3482595" y="5471146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Diamond 233"/>
              <p:cNvSpPr/>
              <p:nvPr/>
            </p:nvSpPr>
            <p:spPr>
              <a:xfrm>
                <a:off x="3410561" y="5454398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3" name="Diamond 222"/>
              <p:cNvSpPr/>
              <p:nvPr/>
            </p:nvSpPr>
            <p:spPr>
              <a:xfrm>
                <a:off x="3055594" y="5483243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4" name="Diamond 223"/>
              <p:cNvSpPr/>
              <p:nvPr/>
            </p:nvSpPr>
            <p:spPr>
              <a:xfrm>
                <a:off x="2983560" y="5480858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5" name="Diamond 224"/>
              <p:cNvSpPr/>
              <p:nvPr/>
            </p:nvSpPr>
            <p:spPr>
              <a:xfrm>
                <a:off x="2912379" y="5480852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6" name="Diamond 225"/>
              <p:cNvSpPr/>
              <p:nvPr/>
            </p:nvSpPr>
            <p:spPr>
              <a:xfrm>
                <a:off x="2840345" y="5480736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9" name="Diamond 218"/>
              <p:cNvSpPr/>
              <p:nvPr/>
            </p:nvSpPr>
            <p:spPr>
              <a:xfrm>
                <a:off x="2764570" y="5481790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0" name="Diamond 219"/>
              <p:cNvSpPr/>
              <p:nvPr/>
            </p:nvSpPr>
            <p:spPr>
              <a:xfrm>
                <a:off x="2692536" y="5480918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1" name="Diamond 220"/>
              <p:cNvSpPr/>
              <p:nvPr/>
            </p:nvSpPr>
            <p:spPr>
              <a:xfrm>
                <a:off x="2621355" y="5490740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2" name="Diamond 221"/>
              <p:cNvSpPr/>
              <p:nvPr/>
            </p:nvSpPr>
            <p:spPr>
              <a:xfrm>
                <a:off x="2549321" y="5500452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Diamond 216"/>
              <p:cNvSpPr/>
              <p:nvPr/>
            </p:nvSpPr>
            <p:spPr>
              <a:xfrm>
                <a:off x="2331830" y="5588935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Diamond 217"/>
              <p:cNvSpPr/>
              <p:nvPr/>
            </p:nvSpPr>
            <p:spPr>
              <a:xfrm>
                <a:off x="2198625" y="5589471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8" name="Diamond 297"/>
              <p:cNvSpPr/>
              <p:nvPr/>
            </p:nvSpPr>
            <p:spPr>
              <a:xfrm>
                <a:off x="2474935" y="5516782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9" name="Diamond 298"/>
              <p:cNvSpPr/>
              <p:nvPr/>
            </p:nvSpPr>
            <p:spPr>
              <a:xfrm>
                <a:off x="2409621" y="5587539"/>
                <a:ext cx="67617" cy="98536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2201201" y="5137704"/>
              <a:ext cx="2635415" cy="552885"/>
              <a:chOff x="2201201" y="5137704"/>
              <a:chExt cx="2635415" cy="552885"/>
            </a:xfrm>
          </p:grpSpPr>
          <p:sp>
            <p:nvSpPr>
              <p:cNvPr id="301" name="Diamond 300"/>
              <p:cNvSpPr/>
              <p:nvPr/>
            </p:nvSpPr>
            <p:spPr>
              <a:xfrm>
                <a:off x="4484024" y="5184396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2" name="Diamond 301"/>
              <p:cNvSpPr/>
              <p:nvPr/>
            </p:nvSpPr>
            <p:spPr>
              <a:xfrm>
                <a:off x="4412746" y="5203087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3" name="Diamond 302"/>
              <p:cNvSpPr/>
              <p:nvPr/>
            </p:nvSpPr>
            <p:spPr>
              <a:xfrm>
                <a:off x="4345345" y="5212595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4" name="Diamond 303"/>
              <p:cNvSpPr/>
              <p:nvPr/>
            </p:nvSpPr>
            <p:spPr>
              <a:xfrm>
                <a:off x="4273311" y="5226215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5" name="Diamond 304"/>
              <p:cNvSpPr/>
              <p:nvPr/>
            </p:nvSpPr>
            <p:spPr>
              <a:xfrm>
                <a:off x="3338427" y="5350610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6" name="Diamond 305"/>
              <p:cNvSpPr/>
              <p:nvPr/>
            </p:nvSpPr>
            <p:spPr>
              <a:xfrm>
                <a:off x="3271685" y="5360322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7" name="Diamond 306"/>
              <p:cNvSpPr/>
              <p:nvPr/>
            </p:nvSpPr>
            <p:spPr>
              <a:xfrm>
                <a:off x="3200504" y="5379344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Diamond 307"/>
              <p:cNvSpPr/>
              <p:nvPr/>
            </p:nvSpPr>
            <p:spPr>
              <a:xfrm>
                <a:off x="3128470" y="5398570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9" name="Diamond 308"/>
              <p:cNvSpPr/>
              <p:nvPr/>
            </p:nvSpPr>
            <p:spPr>
              <a:xfrm>
                <a:off x="4768999" y="5137704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0" name="Diamond 309"/>
              <p:cNvSpPr/>
              <p:nvPr/>
            </p:nvSpPr>
            <p:spPr>
              <a:xfrm>
                <a:off x="4696965" y="5145811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1" name="Diamond 310"/>
              <p:cNvSpPr/>
              <p:nvPr/>
            </p:nvSpPr>
            <p:spPr>
              <a:xfrm>
                <a:off x="4625784" y="5166124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2" name="Diamond 311"/>
              <p:cNvSpPr/>
              <p:nvPr/>
            </p:nvSpPr>
            <p:spPr>
              <a:xfrm>
                <a:off x="4554506" y="5158134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3" name="Diamond 312"/>
              <p:cNvSpPr/>
              <p:nvPr/>
            </p:nvSpPr>
            <p:spPr>
              <a:xfrm>
                <a:off x="4203893" y="5227965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Diamond 313"/>
              <p:cNvSpPr/>
              <p:nvPr/>
            </p:nvSpPr>
            <p:spPr>
              <a:xfrm>
                <a:off x="4131859" y="5236607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5" name="Diamond 314"/>
              <p:cNvSpPr/>
              <p:nvPr/>
            </p:nvSpPr>
            <p:spPr>
              <a:xfrm>
                <a:off x="4060678" y="5255943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6" name="Diamond 315"/>
              <p:cNvSpPr/>
              <p:nvPr/>
            </p:nvSpPr>
            <p:spPr>
              <a:xfrm>
                <a:off x="3988644" y="5255606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7" name="Diamond 316"/>
              <p:cNvSpPr/>
              <p:nvPr/>
            </p:nvSpPr>
            <p:spPr>
              <a:xfrm>
                <a:off x="3918344" y="5256478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8" name="Diamond 317"/>
              <p:cNvSpPr/>
              <p:nvPr/>
            </p:nvSpPr>
            <p:spPr>
              <a:xfrm>
                <a:off x="3846310" y="5279612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Diamond 318"/>
              <p:cNvSpPr/>
              <p:nvPr/>
            </p:nvSpPr>
            <p:spPr>
              <a:xfrm>
                <a:off x="3775129" y="5281843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0" name="Diamond 319"/>
              <p:cNvSpPr/>
              <p:nvPr/>
            </p:nvSpPr>
            <p:spPr>
              <a:xfrm>
                <a:off x="3703316" y="5299999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1" name="Diamond 320"/>
              <p:cNvSpPr/>
              <p:nvPr/>
            </p:nvSpPr>
            <p:spPr>
              <a:xfrm>
                <a:off x="3629142" y="5292456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2" name="Diamond 321"/>
              <p:cNvSpPr/>
              <p:nvPr/>
            </p:nvSpPr>
            <p:spPr>
              <a:xfrm>
                <a:off x="3561644" y="5316753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3" name="Diamond 322"/>
              <p:cNvSpPr/>
              <p:nvPr/>
            </p:nvSpPr>
            <p:spPr>
              <a:xfrm>
                <a:off x="3485171" y="5326261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" name="Diamond 323"/>
              <p:cNvSpPr/>
              <p:nvPr/>
            </p:nvSpPr>
            <p:spPr>
              <a:xfrm>
                <a:off x="3413137" y="5328541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5" name="Diamond 324"/>
              <p:cNvSpPr/>
              <p:nvPr/>
            </p:nvSpPr>
            <p:spPr>
              <a:xfrm>
                <a:off x="3058170" y="5409713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6" name="Diamond 325"/>
              <p:cNvSpPr/>
              <p:nvPr/>
            </p:nvSpPr>
            <p:spPr>
              <a:xfrm>
                <a:off x="2986136" y="5397814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7" name="Diamond 326"/>
              <p:cNvSpPr/>
              <p:nvPr/>
            </p:nvSpPr>
            <p:spPr>
              <a:xfrm>
                <a:off x="2914955" y="5416836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8" name="Diamond 327"/>
              <p:cNvSpPr/>
              <p:nvPr/>
            </p:nvSpPr>
            <p:spPr>
              <a:xfrm>
                <a:off x="2842921" y="5407206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9" name="Diamond 328"/>
              <p:cNvSpPr/>
              <p:nvPr/>
            </p:nvSpPr>
            <p:spPr>
              <a:xfrm>
                <a:off x="2767146" y="5417774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0" name="Diamond 329"/>
              <p:cNvSpPr/>
              <p:nvPr/>
            </p:nvSpPr>
            <p:spPr>
              <a:xfrm>
                <a:off x="2695112" y="5431173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1" name="Diamond 330"/>
              <p:cNvSpPr/>
              <p:nvPr/>
            </p:nvSpPr>
            <p:spPr>
              <a:xfrm>
                <a:off x="2623931" y="5460023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Diamond 331"/>
              <p:cNvSpPr/>
              <p:nvPr/>
            </p:nvSpPr>
            <p:spPr>
              <a:xfrm>
                <a:off x="2551897" y="5479249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3" name="Diamond 332"/>
              <p:cNvSpPr/>
              <p:nvPr/>
            </p:nvSpPr>
            <p:spPr>
              <a:xfrm>
                <a:off x="2334406" y="5591517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4" name="Diamond 333"/>
              <p:cNvSpPr/>
              <p:nvPr/>
            </p:nvSpPr>
            <p:spPr>
              <a:xfrm>
                <a:off x="2201201" y="5592053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5" name="Diamond 334"/>
              <p:cNvSpPr/>
              <p:nvPr/>
            </p:nvSpPr>
            <p:spPr>
              <a:xfrm>
                <a:off x="2477511" y="5490822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6" name="Diamond 335"/>
              <p:cNvSpPr/>
              <p:nvPr/>
            </p:nvSpPr>
            <p:spPr>
              <a:xfrm>
                <a:off x="2412197" y="5590121"/>
                <a:ext cx="67617" cy="98536"/>
              </a:xfrm>
              <a:prstGeom prst="diamon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38" name="Group 337"/>
          <p:cNvGrpSpPr/>
          <p:nvPr/>
        </p:nvGrpSpPr>
        <p:grpSpPr>
          <a:xfrm>
            <a:off x="2211454" y="5414321"/>
            <a:ext cx="2635415" cy="215961"/>
            <a:chOff x="2198625" y="5418265"/>
            <a:chExt cx="2635415" cy="21596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76" name="Diamond 375"/>
            <p:cNvSpPr/>
            <p:nvPr/>
          </p:nvSpPr>
          <p:spPr>
            <a:xfrm>
              <a:off x="4481448" y="5429798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Diamond 376"/>
            <p:cNvSpPr/>
            <p:nvPr/>
          </p:nvSpPr>
          <p:spPr>
            <a:xfrm>
              <a:off x="4410170" y="543835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Diamond 377"/>
            <p:cNvSpPr/>
            <p:nvPr/>
          </p:nvSpPr>
          <p:spPr>
            <a:xfrm>
              <a:off x="4342769" y="5446623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Diamond 378"/>
            <p:cNvSpPr/>
            <p:nvPr/>
          </p:nvSpPr>
          <p:spPr>
            <a:xfrm>
              <a:off x="4266598" y="544948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Diamond 379"/>
            <p:cNvSpPr/>
            <p:nvPr/>
          </p:nvSpPr>
          <p:spPr>
            <a:xfrm>
              <a:off x="3339988" y="5482881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Diamond 380"/>
            <p:cNvSpPr/>
            <p:nvPr/>
          </p:nvSpPr>
          <p:spPr>
            <a:xfrm>
              <a:off x="3264972" y="548431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Diamond 381"/>
            <p:cNvSpPr/>
            <p:nvPr/>
          </p:nvSpPr>
          <p:spPr>
            <a:xfrm>
              <a:off x="3197928" y="5484313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Diamond 382"/>
            <p:cNvSpPr/>
            <p:nvPr/>
          </p:nvSpPr>
          <p:spPr>
            <a:xfrm>
              <a:off x="3125894" y="549402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Diamond 383"/>
            <p:cNvSpPr/>
            <p:nvPr/>
          </p:nvSpPr>
          <p:spPr>
            <a:xfrm>
              <a:off x="4766423" y="541826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Diamond 384"/>
            <p:cNvSpPr/>
            <p:nvPr/>
          </p:nvSpPr>
          <p:spPr>
            <a:xfrm>
              <a:off x="4694389" y="542864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Diamond 385"/>
            <p:cNvSpPr/>
            <p:nvPr/>
          </p:nvSpPr>
          <p:spPr>
            <a:xfrm>
              <a:off x="4623208" y="5430554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Diamond 386"/>
            <p:cNvSpPr/>
            <p:nvPr/>
          </p:nvSpPr>
          <p:spPr>
            <a:xfrm>
              <a:off x="4551930" y="5421324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Diamond 387"/>
            <p:cNvSpPr/>
            <p:nvPr/>
          </p:nvSpPr>
          <p:spPr>
            <a:xfrm>
              <a:off x="4201317" y="5447102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Diamond 388"/>
            <p:cNvSpPr/>
            <p:nvPr/>
          </p:nvSpPr>
          <p:spPr>
            <a:xfrm>
              <a:off x="4125146" y="5454504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Diamond 389"/>
            <p:cNvSpPr/>
            <p:nvPr/>
          </p:nvSpPr>
          <p:spPr>
            <a:xfrm>
              <a:off x="4058102" y="5456052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Diamond 390"/>
            <p:cNvSpPr/>
            <p:nvPr/>
          </p:nvSpPr>
          <p:spPr>
            <a:xfrm>
              <a:off x="3986068" y="545633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Diamond 391"/>
            <p:cNvSpPr/>
            <p:nvPr/>
          </p:nvSpPr>
          <p:spPr>
            <a:xfrm>
              <a:off x="3915768" y="545720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Diamond 392"/>
            <p:cNvSpPr/>
            <p:nvPr/>
          </p:nvSpPr>
          <p:spPr>
            <a:xfrm>
              <a:off x="3843734" y="5464210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Diamond 393"/>
            <p:cNvSpPr/>
            <p:nvPr/>
          </p:nvSpPr>
          <p:spPr>
            <a:xfrm>
              <a:off x="3772553" y="5463544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Diamond 394"/>
            <p:cNvSpPr/>
            <p:nvPr/>
          </p:nvSpPr>
          <p:spPr>
            <a:xfrm>
              <a:off x="3700740" y="546680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Diamond 395"/>
            <p:cNvSpPr/>
            <p:nvPr/>
          </p:nvSpPr>
          <p:spPr>
            <a:xfrm>
              <a:off x="3626566" y="5468160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Diamond 396"/>
            <p:cNvSpPr/>
            <p:nvPr/>
          </p:nvSpPr>
          <p:spPr>
            <a:xfrm>
              <a:off x="3554931" y="547528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Diamond 397"/>
            <p:cNvSpPr/>
            <p:nvPr/>
          </p:nvSpPr>
          <p:spPr>
            <a:xfrm>
              <a:off x="3482595" y="5475283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Diamond 398"/>
            <p:cNvSpPr/>
            <p:nvPr/>
          </p:nvSpPr>
          <p:spPr>
            <a:xfrm>
              <a:off x="3410561" y="5475083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Diamond 399"/>
            <p:cNvSpPr/>
            <p:nvPr/>
          </p:nvSpPr>
          <p:spPr>
            <a:xfrm>
              <a:off x="3055594" y="549151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Diamond 400"/>
            <p:cNvSpPr/>
            <p:nvPr/>
          </p:nvSpPr>
          <p:spPr>
            <a:xfrm>
              <a:off x="2983560" y="5493269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Diamond 401"/>
            <p:cNvSpPr/>
            <p:nvPr/>
          </p:nvSpPr>
          <p:spPr>
            <a:xfrm>
              <a:off x="2912379" y="5493263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Diamond 402"/>
            <p:cNvSpPr/>
            <p:nvPr/>
          </p:nvSpPr>
          <p:spPr>
            <a:xfrm>
              <a:off x="2840345" y="5493147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Diamond 403"/>
            <p:cNvSpPr/>
            <p:nvPr/>
          </p:nvSpPr>
          <p:spPr>
            <a:xfrm>
              <a:off x="2768707" y="5502475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Diamond 404"/>
            <p:cNvSpPr/>
            <p:nvPr/>
          </p:nvSpPr>
          <p:spPr>
            <a:xfrm>
              <a:off x="2692536" y="5501603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Diamond 405"/>
            <p:cNvSpPr/>
            <p:nvPr/>
          </p:nvSpPr>
          <p:spPr>
            <a:xfrm>
              <a:off x="2621355" y="5499014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Diamond 406"/>
            <p:cNvSpPr/>
            <p:nvPr/>
          </p:nvSpPr>
          <p:spPr>
            <a:xfrm>
              <a:off x="2549321" y="5500452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Diamond 407"/>
            <p:cNvSpPr/>
            <p:nvPr/>
          </p:nvSpPr>
          <p:spPr>
            <a:xfrm>
              <a:off x="2331830" y="5518606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Diamond 408"/>
            <p:cNvSpPr/>
            <p:nvPr/>
          </p:nvSpPr>
          <p:spPr>
            <a:xfrm>
              <a:off x="2198625" y="5535690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Diamond 409"/>
            <p:cNvSpPr/>
            <p:nvPr/>
          </p:nvSpPr>
          <p:spPr>
            <a:xfrm>
              <a:off x="2474935" y="5508508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Diamond 410"/>
            <p:cNvSpPr/>
            <p:nvPr/>
          </p:nvSpPr>
          <p:spPr>
            <a:xfrm>
              <a:off x="2409621" y="5508936"/>
              <a:ext cx="67617" cy="98536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7" name="TextBox 416"/>
          <p:cNvSpPr txBox="1"/>
          <p:nvPr/>
        </p:nvSpPr>
        <p:spPr>
          <a:xfrm>
            <a:off x="1682661" y="3373718"/>
            <a:ext cx="370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B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23" name="TextBox 422"/>
          <p:cNvSpPr txBox="1"/>
          <p:nvPr/>
        </p:nvSpPr>
        <p:spPr>
          <a:xfrm>
            <a:off x="2007497" y="2965315"/>
            <a:ext cx="335511" cy="241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424" name="TextBox 423"/>
          <p:cNvSpPr txBox="1"/>
          <p:nvPr/>
        </p:nvSpPr>
        <p:spPr>
          <a:xfrm>
            <a:off x="2023996" y="5559242"/>
            <a:ext cx="335511" cy="241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7910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TextBox 677"/>
          <p:cNvSpPr txBox="1"/>
          <p:nvPr/>
        </p:nvSpPr>
        <p:spPr>
          <a:xfrm>
            <a:off x="891962" y="1609549"/>
            <a:ext cx="2628662" cy="2074111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7" name="TextBox 186"/>
          <p:cNvSpPr txBox="1"/>
          <p:nvPr/>
        </p:nvSpPr>
        <p:spPr>
          <a:xfrm>
            <a:off x="1053624" y="3265441"/>
            <a:ext cx="276739" cy="19885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1546178" y="3324715"/>
            <a:ext cx="2041562" cy="241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3           6          9          12        15        18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1753051" y="1602662"/>
            <a:ext cx="12282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err="1">
                <a:latin typeface="Arial" charset="0"/>
                <a:ea typeface="Arial" charset="0"/>
                <a:cs typeface="Arial" charset="0"/>
              </a:rPr>
              <a:t>w</a:t>
            </a:r>
            <a:r>
              <a:rPr lang="en-US" sz="1100" i="1" dirty="0" err="1" smtClean="0">
                <a:latin typeface="Arial" charset="0"/>
                <a:ea typeface="Arial" charset="0"/>
                <a:cs typeface="Arial" charset="0"/>
              </a:rPr>
              <a:t>sp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, whole body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3176" y="666376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54910" y="6140003"/>
            <a:ext cx="556325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</a:t>
            </a:r>
            <a:r>
              <a:rPr lang="en-US" sz="1200" dirty="0" smtClean="0">
                <a:latin typeface="Arial"/>
                <a:cs typeface="Arial"/>
              </a:rPr>
              <a:t>S4.  Comparisons of randomly sub-sampled data for whole body versus ovarian samples under different dietary conditions.  Un-enriched and yeast-enriched conditions are compared.  Two different experimental replicates of each experiment were performed, overlaid in white and grey.  All graphs display the likelihood </a:t>
            </a:r>
            <a:r>
              <a:rPr lang="en-US" sz="1200" dirty="0">
                <a:latin typeface="Arial"/>
                <a:cs typeface="Arial"/>
              </a:rPr>
              <a:t>of seeing a significant difference at p &lt; 0.01 between food types when </a:t>
            </a:r>
            <a:r>
              <a:rPr lang="en-US" sz="1200" dirty="0" smtClean="0">
                <a:latin typeface="Arial"/>
                <a:cs typeface="Arial"/>
              </a:rPr>
              <a:t>performing analysis of </a:t>
            </a:r>
            <a:r>
              <a:rPr lang="en-US" sz="1200" i="1" dirty="0" smtClean="0">
                <a:latin typeface="Arial"/>
                <a:cs typeface="Arial"/>
              </a:rPr>
              <a:t>wsp </a:t>
            </a:r>
            <a:r>
              <a:rPr lang="en-US" sz="1200" dirty="0" smtClean="0">
                <a:latin typeface="Arial"/>
                <a:cs typeface="Arial"/>
              </a:rPr>
              <a:t>copy number in A) whole-body samples, and B) ovary samples, as well as relative quantification ratios of </a:t>
            </a:r>
            <a:r>
              <a:rPr lang="en-US" sz="1200" i="1" dirty="0" smtClean="0">
                <a:latin typeface="Arial"/>
                <a:cs typeface="Arial"/>
              </a:rPr>
              <a:t>wsp/rpl32 </a:t>
            </a:r>
            <a:r>
              <a:rPr lang="en-US" sz="1200" dirty="0" smtClean="0">
                <a:latin typeface="Arial"/>
                <a:cs typeface="Arial"/>
              </a:rPr>
              <a:t>counts from C)  whole body samples, and D) ovary samples.  See Table S14 for description of the statistical tests applied for these analyses.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023474" y="1851430"/>
            <a:ext cx="709921" cy="1524187"/>
          </a:xfrm>
          <a:prstGeom prst="rect">
            <a:avLst/>
          </a:prstGeom>
          <a:noFill/>
          <a:ln w="9525" cmpd="sng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668268" y="1855194"/>
            <a:ext cx="709921" cy="1524187"/>
          </a:xfrm>
          <a:prstGeom prst="rect">
            <a:avLst/>
          </a:prstGeom>
          <a:noFill/>
          <a:ln w="9525" cmpd="sng">
            <a:solidFill>
              <a:srgbClr val="7F7F7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13060" y="2241477"/>
            <a:ext cx="2124375" cy="754222"/>
          </a:xfrm>
          <a:prstGeom prst="rect">
            <a:avLst/>
          </a:prstGeom>
          <a:noFill/>
          <a:ln w="9525" cmpd="sng">
            <a:solidFill>
              <a:srgbClr val="7F7F7F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084353" y="1841304"/>
            <a:ext cx="0" cy="1524186"/>
          </a:xfrm>
          <a:prstGeom prst="line">
            <a:avLst/>
          </a:prstGeom>
          <a:ln w="9525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313060" y="1853074"/>
            <a:ext cx="2124375" cy="1524187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1313060" y="2615167"/>
            <a:ext cx="2124376" cy="2942"/>
          </a:xfrm>
          <a:prstGeom prst="line">
            <a:avLst/>
          </a:prstGeom>
          <a:ln w="9525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32458" y="1732567"/>
            <a:ext cx="426380" cy="1386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15"/>
              </a:lnSpc>
            </a:pPr>
            <a:r>
              <a:rPr lang="en-US" sz="800" dirty="0" smtClean="0">
                <a:latin typeface="Arial"/>
                <a:cs typeface="Arial"/>
              </a:rPr>
              <a:t>1.00</a:t>
            </a:r>
          </a:p>
          <a:p>
            <a:pPr algn="r">
              <a:lnSpc>
                <a:spcPts val="1015"/>
              </a:lnSpc>
            </a:pPr>
            <a:endParaRPr lang="en-US" sz="800" dirty="0">
              <a:latin typeface="Arial"/>
              <a:cs typeface="Arial"/>
            </a:endParaRPr>
          </a:p>
          <a:p>
            <a:pPr algn="r">
              <a:lnSpc>
                <a:spcPts val="1015"/>
              </a:lnSpc>
            </a:pPr>
            <a:endParaRPr lang="en-US" sz="800" dirty="0" smtClean="0">
              <a:latin typeface="Arial"/>
              <a:cs typeface="Arial"/>
            </a:endParaRPr>
          </a:p>
          <a:p>
            <a:pPr algn="r">
              <a:lnSpc>
                <a:spcPts val="1015"/>
              </a:lnSpc>
            </a:pPr>
            <a:r>
              <a:rPr lang="en-US" sz="800" dirty="0" smtClean="0">
                <a:latin typeface="Arial"/>
                <a:cs typeface="Arial"/>
              </a:rPr>
              <a:t>0.75</a:t>
            </a:r>
          </a:p>
          <a:p>
            <a:pPr algn="r">
              <a:lnSpc>
                <a:spcPts val="1015"/>
              </a:lnSpc>
            </a:pPr>
            <a:endParaRPr lang="en-US" sz="800" dirty="0">
              <a:latin typeface="Arial"/>
              <a:cs typeface="Arial"/>
            </a:endParaRPr>
          </a:p>
          <a:p>
            <a:pPr algn="r">
              <a:lnSpc>
                <a:spcPts val="1015"/>
              </a:lnSpc>
            </a:pPr>
            <a:endParaRPr lang="en-US" sz="800" dirty="0" smtClean="0">
              <a:latin typeface="Arial"/>
              <a:cs typeface="Arial"/>
            </a:endParaRPr>
          </a:p>
          <a:p>
            <a:pPr algn="r">
              <a:lnSpc>
                <a:spcPts val="1015"/>
              </a:lnSpc>
            </a:pPr>
            <a:r>
              <a:rPr lang="en-US" sz="800" dirty="0" smtClean="0">
                <a:latin typeface="Arial"/>
                <a:cs typeface="Arial"/>
              </a:rPr>
              <a:t>0.50</a:t>
            </a:r>
          </a:p>
          <a:p>
            <a:pPr algn="r">
              <a:lnSpc>
                <a:spcPts val="1015"/>
              </a:lnSpc>
            </a:pPr>
            <a:endParaRPr lang="en-US" sz="800" dirty="0">
              <a:latin typeface="Arial"/>
              <a:cs typeface="Arial"/>
            </a:endParaRPr>
          </a:p>
          <a:p>
            <a:pPr algn="r">
              <a:lnSpc>
                <a:spcPts val="1015"/>
              </a:lnSpc>
            </a:pPr>
            <a:endParaRPr lang="en-US" sz="800" dirty="0" smtClean="0">
              <a:latin typeface="Arial"/>
              <a:cs typeface="Arial"/>
            </a:endParaRPr>
          </a:p>
          <a:p>
            <a:pPr algn="r">
              <a:lnSpc>
                <a:spcPts val="1015"/>
              </a:lnSpc>
            </a:pPr>
            <a:r>
              <a:rPr lang="en-US" sz="800" dirty="0" smtClean="0">
                <a:latin typeface="Arial"/>
                <a:cs typeface="Arial"/>
              </a:rPr>
              <a:t>0.25      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="" xmlns:a16="http://schemas.microsoft.com/office/drawing/2014/main" id="{B6B8196C-147F-1548-9066-F03AC5F2E9A7}"/>
              </a:ext>
            </a:extLst>
          </p:cNvPr>
          <p:cNvSpPr txBox="1"/>
          <p:nvPr/>
        </p:nvSpPr>
        <p:spPr>
          <a:xfrm rot="16200000">
            <a:off x="127148" y="2593780"/>
            <a:ext cx="1683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ea typeface="Arial" charset="0"/>
                <a:cs typeface="Arial"/>
              </a:rPr>
              <a:t>Probability of rejecting H</a:t>
            </a:r>
            <a:r>
              <a:rPr lang="en-US" sz="1000" baseline="-25000" dirty="0" smtClean="0">
                <a:latin typeface="Arial"/>
                <a:ea typeface="Arial" charset="0"/>
                <a:cs typeface="Arial"/>
              </a:rPr>
              <a:t>0</a:t>
            </a:r>
            <a:endParaRPr lang="en-US" sz="1000" baseline="-25000" dirty="0">
              <a:latin typeface="Arial"/>
              <a:ea typeface="Arial" charset="0"/>
              <a:cs typeface="Arial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="" xmlns:a16="http://schemas.microsoft.com/office/drawing/2014/main" id="{B6B8196C-147F-1548-9066-F03AC5F2E9A7}"/>
              </a:ext>
            </a:extLst>
          </p:cNvPr>
          <p:cNvSpPr txBox="1"/>
          <p:nvPr/>
        </p:nvSpPr>
        <p:spPr>
          <a:xfrm>
            <a:off x="1412014" y="3441954"/>
            <a:ext cx="178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/>
                <a:ea typeface="Arial" charset="0"/>
                <a:cs typeface="Arial"/>
              </a:rPr>
              <a:t>r</a:t>
            </a:r>
            <a:r>
              <a:rPr lang="en-US" sz="1000" dirty="0" smtClean="0">
                <a:latin typeface="Arial"/>
                <a:ea typeface="Arial" charset="0"/>
                <a:cs typeface="Arial"/>
              </a:rPr>
              <a:t>andomly sub-sampled “n”</a:t>
            </a:r>
            <a:endParaRPr lang="en-US" sz="1000" baseline="-25000" dirty="0">
              <a:latin typeface="Arial"/>
              <a:ea typeface="Arial" charset="0"/>
              <a:cs typeface="Arial"/>
            </a:endParaRPr>
          </a:p>
        </p:txBody>
      </p:sp>
      <p:sp>
        <p:nvSpPr>
          <p:cNvPr id="416" name="TextBox 415"/>
          <p:cNvSpPr txBox="1"/>
          <p:nvPr/>
        </p:nvSpPr>
        <p:spPr>
          <a:xfrm>
            <a:off x="855196" y="1568381"/>
            <a:ext cx="305890" cy="253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A 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23" name="TextBox 422"/>
          <p:cNvSpPr txBox="1"/>
          <p:nvPr/>
        </p:nvSpPr>
        <p:spPr>
          <a:xfrm>
            <a:off x="1125211" y="3356357"/>
            <a:ext cx="276739" cy="198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800" dirty="0" smtClean="0">
                <a:latin typeface="Arial"/>
                <a:cs typeface="Arial"/>
              </a:rPr>
              <a:t>0</a:t>
            </a:r>
            <a:endParaRPr lang="en-US" sz="800" dirty="0">
              <a:latin typeface="Arial"/>
              <a:cs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79531" y="3018035"/>
            <a:ext cx="2187859" cy="398720"/>
            <a:chOff x="1279531" y="3018035"/>
            <a:chExt cx="2187859" cy="398720"/>
          </a:xfrm>
        </p:grpSpPr>
        <p:sp>
          <p:nvSpPr>
            <p:cNvPr id="167" name="Diamond 166"/>
            <p:cNvSpPr/>
            <p:nvPr/>
          </p:nvSpPr>
          <p:spPr>
            <a:xfrm>
              <a:off x="3398306" y="3018035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Diamond 167"/>
            <p:cNvSpPr/>
            <p:nvPr/>
          </p:nvSpPr>
          <p:spPr>
            <a:xfrm>
              <a:off x="3278162" y="3033880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Diamond 168"/>
            <p:cNvSpPr/>
            <p:nvPr/>
          </p:nvSpPr>
          <p:spPr>
            <a:xfrm>
              <a:off x="3158891" y="3057148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Diamond 169"/>
            <p:cNvSpPr/>
            <p:nvPr/>
          </p:nvSpPr>
          <p:spPr>
            <a:xfrm>
              <a:off x="3042073" y="3072992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Diamond 162"/>
            <p:cNvSpPr/>
            <p:nvPr/>
          </p:nvSpPr>
          <p:spPr>
            <a:xfrm>
              <a:off x="2928082" y="3073771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Diamond 163"/>
            <p:cNvSpPr/>
            <p:nvPr/>
          </p:nvSpPr>
          <p:spPr>
            <a:xfrm>
              <a:off x="2807940" y="3086292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Diamond 164"/>
            <p:cNvSpPr/>
            <p:nvPr/>
          </p:nvSpPr>
          <p:spPr>
            <a:xfrm>
              <a:off x="2695316" y="3106233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Diamond 165"/>
            <p:cNvSpPr/>
            <p:nvPr/>
          </p:nvSpPr>
          <p:spPr>
            <a:xfrm>
              <a:off x="2571849" y="3108781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Diamond 177"/>
            <p:cNvSpPr/>
            <p:nvPr/>
          </p:nvSpPr>
          <p:spPr>
            <a:xfrm>
              <a:off x="2453097" y="3142444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Diamond 178"/>
            <p:cNvSpPr/>
            <p:nvPr/>
          </p:nvSpPr>
          <p:spPr>
            <a:xfrm>
              <a:off x="2335843" y="3133728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Diamond 179"/>
            <p:cNvSpPr/>
            <p:nvPr/>
          </p:nvSpPr>
          <p:spPr>
            <a:xfrm>
              <a:off x="2219460" y="3141660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Diamond 180"/>
            <p:cNvSpPr/>
            <p:nvPr/>
          </p:nvSpPr>
          <p:spPr>
            <a:xfrm>
              <a:off x="2102208" y="3164695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Diamond 173"/>
            <p:cNvSpPr/>
            <p:nvPr/>
          </p:nvSpPr>
          <p:spPr>
            <a:xfrm>
              <a:off x="1985101" y="3201192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Diamond 174"/>
            <p:cNvSpPr/>
            <p:nvPr/>
          </p:nvSpPr>
          <p:spPr>
            <a:xfrm>
              <a:off x="1867847" y="3185183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Diamond 175"/>
            <p:cNvSpPr/>
            <p:nvPr/>
          </p:nvSpPr>
          <p:spPr>
            <a:xfrm>
              <a:off x="1747496" y="3224221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Diamond 176"/>
            <p:cNvSpPr/>
            <p:nvPr/>
          </p:nvSpPr>
          <p:spPr>
            <a:xfrm>
              <a:off x="1630242" y="3327274"/>
              <a:ext cx="69084" cy="87918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Diamond 183"/>
            <p:cNvSpPr/>
            <p:nvPr/>
          </p:nvSpPr>
          <p:spPr>
            <a:xfrm>
              <a:off x="1515097" y="3328838"/>
              <a:ext cx="69084" cy="87917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Diamond 185"/>
            <p:cNvSpPr/>
            <p:nvPr/>
          </p:nvSpPr>
          <p:spPr>
            <a:xfrm>
              <a:off x="1279531" y="3326087"/>
              <a:ext cx="69084" cy="87917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9" name="Group 658"/>
          <p:cNvGrpSpPr/>
          <p:nvPr/>
        </p:nvGrpSpPr>
        <p:grpSpPr>
          <a:xfrm>
            <a:off x="1294219" y="3154081"/>
            <a:ext cx="2175159" cy="256269"/>
            <a:chOff x="1276356" y="3157735"/>
            <a:chExt cx="2175159" cy="256269"/>
          </a:xfrm>
          <a:solidFill>
            <a:schemeClr val="bg1">
              <a:lumMod val="65000"/>
            </a:schemeClr>
          </a:solidFill>
        </p:grpSpPr>
        <p:sp>
          <p:nvSpPr>
            <p:cNvPr id="660" name="Diamond 659"/>
            <p:cNvSpPr/>
            <p:nvPr/>
          </p:nvSpPr>
          <p:spPr>
            <a:xfrm>
              <a:off x="3382431" y="3157735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1" name="Diamond 660"/>
            <p:cNvSpPr/>
            <p:nvPr/>
          </p:nvSpPr>
          <p:spPr>
            <a:xfrm>
              <a:off x="3265462" y="3164055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2" name="Diamond 661"/>
            <p:cNvSpPr/>
            <p:nvPr/>
          </p:nvSpPr>
          <p:spPr>
            <a:xfrm>
              <a:off x="3146191" y="3187323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3" name="Diamond 662"/>
            <p:cNvSpPr/>
            <p:nvPr/>
          </p:nvSpPr>
          <p:spPr>
            <a:xfrm>
              <a:off x="3026198" y="3196817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4" name="Diamond 663"/>
            <p:cNvSpPr/>
            <p:nvPr/>
          </p:nvSpPr>
          <p:spPr>
            <a:xfrm>
              <a:off x="2912207" y="3200771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5" name="Diamond 664"/>
            <p:cNvSpPr/>
            <p:nvPr/>
          </p:nvSpPr>
          <p:spPr>
            <a:xfrm>
              <a:off x="2795240" y="3210117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6" name="Diamond 665"/>
            <p:cNvSpPr/>
            <p:nvPr/>
          </p:nvSpPr>
          <p:spPr>
            <a:xfrm>
              <a:off x="2677558" y="3219679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7" name="Diamond 666"/>
            <p:cNvSpPr/>
            <p:nvPr/>
          </p:nvSpPr>
          <p:spPr>
            <a:xfrm>
              <a:off x="2560443" y="3222855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8" name="Diamond 667"/>
            <p:cNvSpPr/>
            <p:nvPr/>
          </p:nvSpPr>
          <p:spPr>
            <a:xfrm>
              <a:off x="2437889" y="3241308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9" name="Diamond 668"/>
            <p:cNvSpPr/>
            <p:nvPr/>
          </p:nvSpPr>
          <p:spPr>
            <a:xfrm>
              <a:off x="2316831" y="3232593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0" name="Diamond 669"/>
            <p:cNvSpPr/>
            <p:nvPr/>
          </p:nvSpPr>
          <p:spPr>
            <a:xfrm>
              <a:off x="2204251" y="3255735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1" name="Diamond 670"/>
            <p:cNvSpPr/>
            <p:nvPr/>
          </p:nvSpPr>
          <p:spPr>
            <a:xfrm>
              <a:off x="2086998" y="3248349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2" name="Diamond 671"/>
            <p:cNvSpPr/>
            <p:nvPr/>
          </p:nvSpPr>
          <p:spPr>
            <a:xfrm>
              <a:off x="1969893" y="3262024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3" name="Diamond 672"/>
            <p:cNvSpPr/>
            <p:nvPr/>
          </p:nvSpPr>
          <p:spPr>
            <a:xfrm>
              <a:off x="1852637" y="3249824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4" name="Diamond 673"/>
            <p:cNvSpPr/>
            <p:nvPr/>
          </p:nvSpPr>
          <p:spPr>
            <a:xfrm>
              <a:off x="1728484" y="3254641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5" name="Diamond 674"/>
            <p:cNvSpPr/>
            <p:nvPr/>
          </p:nvSpPr>
          <p:spPr>
            <a:xfrm>
              <a:off x="1618834" y="3266433"/>
              <a:ext cx="69084" cy="87918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6" name="Diamond 675"/>
            <p:cNvSpPr/>
            <p:nvPr/>
          </p:nvSpPr>
          <p:spPr>
            <a:xfrm>
              <a:off x="1498954" y="3282632"/>
              <a:ext cx="69084" cy="87917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7" name="Diamond 676"/>
            <p:cNvSpPr/>
            <p:nvPr/>
          </p:nvSpPr>
          <p:spPr>
            <a:xfrm>
              <a:off x="1276356" y="3326087"/>
              <a:ext cx="69084" cy="87917"/>
            </a:xfrm>
            <a:prstGeom prst="diamond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45692" y="3698061"/>
            <a:ext cx="2740900" cy="2136504"/>
            <a:chOff x="3539075" y="1553095"/>
            <a:chExt cx="2740900" cy="2136504"/>
          </a:xfrm>
        </p:grpSpPr>
        <p:sp>
          <p:nvSpPr>
            <p:cNvPr id="252" name="TextBox 251"/>
            <p:cNvSpPr txBox="1"/>
            <p:nvPr/>
          </p:nvSpPr>
          <p:spPr>
            <a:xfrm>
              <a:off x="3582122" y="1595382"/>
              <a:ext cx="2628662" cy="2074111"/>
            </a:xfrm>
            <a:prstGeom prst="rect">
              <a:avLst/>
            </a:prstGeom>
            <a:noFill/>
            <a:ln w="12700" cmpd="sng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4715709" y="1852854"/>
              <a:ext cx="709921" cy="1524187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4360503" y="1856618"/>
              <a:ext cx="709921" cy="1524187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4005295" y="2242901"/>
              <a:ext cx="2124375" cy="754222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6" name="Straight Connector 255"/>
            <p:cNvCxnSpPr/>
            <p:nvPr/>
          </p:nvCxnSpPr>
          <p:spPr>
            <a:xfrm>
              <a:off x="5776588" y="1842728"/>
              <a:ext cx="0" cy="1524186"/>
            </a:xfrm>
            <a:prstGeom prst="line">
              <a:avLst/>
            </a:prstGeom>
            <a:ln w="9525" cmpd="sng">
              <a:solidFill>
                <a:srgbClr val="7F7F7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Rectangle 256"/>
            <p:cNvSpPr/>
            <p:nvPr/>
          </p:nvSpPr>
          <p:spPr>
            <a:xfrm>
              <a:off x="4005295" y="1854498"/>
              <a:ext cx="2124375" cy="1524187"/>
            </a:xfrm>
            <a:prstGeom prst="rect">
              <a:avLst/>
            </a:prstGeom>
            <a:noFill/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9" name="Straight Connector 258"/>
            <p:cNvCxnSpPr/>
            <p:nvPr/>
          </p:nvCxnSpPr>
          <p:spPr>
            <a:xfrm flipV="1">
              <a:off x="4005295" y="2616591"/>
              <a:ext cx="2124376" cy="2942"/>
            </a:xfrm>
            <a:prstGeom prst="line">
              <a:avLst/>
            </a:prstGeom>
            <a:ln w="9525" cmpd="sng">
              <a:solidFill>
                <a:srgbClr val="7F7F7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1" name="TextBox 270"/>
            <p:cNvSpPr txBox="1"/>
            <p:nvPr/>
          </p:nvSpPr>
          <p:spPr>
            <a:xfrm>
              <a:off x="3624693" y="1733991"/>
              <a:ext cx="426380" cy="1386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1.00</a:t>
              </a:r>
            </a:p>
            <a:p>
              <a:pPr algn="r">
                <a:lnSpc>
                  <a:spcPts val="1015"/>
                </a:lnSpc>
              </a:pPr>
              <a:endParaRPr lang="en-US" sz="800" dirty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endParaRPr lang="en-US" sz="800" dirty="0" smtClean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0.75</a:t>
              </a:r>
            </a:p>
            <a:p>
              <a:pPr algn="r">
                <a:lnSpc>
                  <a:spcPts val="1015"/>
                </a:lnSpc>
              </a:pPr>
              <a:endParaRPr lang="en-US" sz="800" dirty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endParaRPr lang="en-US" sz="800" dirty="0" smtClean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0.50</a:t>
              </a:r>
            </a:p>
            <a:p>
              <a:pPr algn="r">
                <a:lnSpc>
                  <a:spcPts val="1015"/>
                </a:lnSpc>
              </a:pPr>
              <a:endParaRPr lang="en-US" sz="800" dirty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endParaRPr lang="en-US" sz="800" dirty="0" smtClean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0.25      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3745859" y="3266865"/>
              <a:ext cx="276739" cy="198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800" dirty="0" smtClean="0">
                  <a:latin typeface="Arial"/>
                  <a:cs typeface="Arial"/>
                </a:rPr>
                <a:t>0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4238413" y="3313725"/>
              <a:ext cx="2041562" cy="241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dirty="0" smtClean="0">
                  <a:latin typeface="Arial"/>
                  <a:cs typeface="Arial"/>
                </a:rPr>
                <a:t>3           6          9          12        15        18</a:t>
              </a:r>
            </a:p>
          </p:txBody>
        </p:sp>
        <p:sp>
          <p:nvSpPr>
            <p:cNvPr id="274" name="TextBox 273">
              <a:extLst>
                <a:ext uri="{FF2B5EF4-FFF2-40B4-BE49-F238E27FC236}">
                  <a16:creationId xmlns="" xmlns:a16="http://schemas.microsoft.com/office/drawing/2014/main" id="{B6B8196C-147F-1548-9066-F03AC5F2E9A7}"/>
                </a:ext>
              </a:extLst>
            </p:cNvPr>
            <p:cNvSpPr txBox="1"/>
            <p:nvPr/>
          </p:nvSpPr>
          <p:spPr>
            <a:xfrm rot="16200000">
              <a:off x="2844783" y="2566629"/>
              <a:ext cx="16835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ea typeface="Arial" charset="0"/>
                  <a:cs typeface="Arial"/>
                </a:rPr>
                <a:t>Probability of rejecting H</a:t>
              </a:r>
              <a:r>
                <a:rPr lang="en-US" sz="1000" baseline="-25000" dirty="0" smtClean="0">
                  <a:latin typeface="Arial"/>
                  <a:ea typeface="Arial" charset="0"/>
                  <a:cs typeface="Arial"/>
                </a:rPr>
                <a:t>0</a:t>
              </a:r>
              <a:endParaRPr lang="en-US" sz="1000" baseline="-250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275" name="TextBox 274">
              <a:extLst>
                <a:ext uri="{FF2B5EF4-FFF2-40B4-BE49-F238E27FC236}">
                  <a16:creationId xmlns="" xmlns:a16="http://schemas.microsoft.com/office/drawing/2014/main" id="{B6B8196C-147F-1548-9066-F03AC5F2E9A7}"/>
                </a:ext>
              </a:extLst>
            </p:cNvPr>
            <p:cNvSpPr txBox="1"/>
            <p:nvPr/>
          </p:nvSpPr>
          <p:spPr>
            <a:xfrm>
              <a:off x="4104249" y="3443378"/>
              <a:ext cx="1784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latin typeface="Arial"/>
                  <a:ea typeface="Arial" charset="0"/>
                  <a:cs typeface="Arial"/>
                </a:rPr>
                <a:t>r</a:t>
              </a:r>
              <a:r>
                <a:rPr lang="en-US" sz="1000" dirty="0" smtClean="0">
                  <a:latin typeface="Arial"/>
                  <a:ea typeface="Arial" charset="0"/>
                  <a:cs typeface="Arial"/>
                </a:rPr>
                <a:t>andomly sub-sampled “n”</a:t>
              </a:r>
              <a:endParaRPr lang="en-US" sz="1000" baseline="-250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4249150" y="1581741"/>
              <a:ext cx="15808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i="1" dirty="0" err="1" smtClean="0">
                  <a:latin typeface="Arial" charset="0"/>
                  <a:ea typeface="Arial" charset="0"/>
                  <a:cs typeface="Arial" charset="0"/>
                </a:rPr>
                <a:t>wsp</a:t>
              </a:r>
              <a:r>
                <a:rPr lang="en-US" sz="1100" i="1" dirty="0" smtClean="0">
                  <a:latin typeface="Arial" charset="0"/>
                  <a:ea typeface="Arial" charset="0"/>
                  <a:cs typeface="Arial" charset="0"/>
                </a:rPr>
                <a:t>/rpl32, </a:t>
              </a: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whole body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3539075" y="1553095"/>
              <a:ext cx="3058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C</a:t>
              </a: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3817446" y="3357781"/>
              <a:ext cx="276739" cy="198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800" dirty="0" smtClean="0">
                  <a:latin typeface="Arial"/>
                  <a:cs typeface="Arial"/>
                </a:rPr>
                <a:t>0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696" name="Diamond 695"/>
            <p:cNvSpPr/>
            <p:nvPr/>
          </p:nvSpPr>
          <p:spPr>
            <a:xfrm>
              <a:off x="4204812" y="3215774"/>
              <a:ext cx="69084" cy="87917"/>
            </a:xfrm>
            <a:prstGeom prst="diamond">
              <a:avLst/>
            </a:prstGeom>
            <a:solidFill>
              <a:schemeClr val="bg1">
                <a:alpha val="39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969246" y="1829351"/>
              <a:ext cx="2191996" cy="1591562"/>
              <a:chOff x="3969246" y="1829351"/>
              <a:chExt cx="2191996" cy="1591562"/>
            </a:xfrm>
          </p:grpSpPr>
          <p:sp>
            <p:nvSpPr>
              <p:cNvPr id="680" name="Diamond 679"/>
              <p:cNvSpPr/>
              <p:nvPr/>
            </p:nvSpPr>
            <p:spPr>
              <a:xfrm>
                <a:off x="6092158" y="1829351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1" name="Diamond 680"/>
              <p:cNvSpPr/>
              <p:nvPr/>
            </p:nvSpPr>
            <p:spPr>
              <a:xfrm>
                <a:off x="5972014" y="1836922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2" name="Diamond 681"/>
              <p:cNvSpPr/>
              <p:nvPr/>
            </p:nvSpPr>
            <p:spPr>
              <a:xfrm>
                <a:off x="5852743" y="1856053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3" name="Diamond 682"/>
              <p:cNvSpPr/>
              <p:nvPr/>
            </p:nvSpPr>
            <p:spPr>
              <a:xfrm>
                <a:off x="5735925" y="1867760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4" name="Diamond 683"/>
              <p:cNvSpPr/>
              <p:nvPr/>
            </p:nvSpPr>
            <p:spPr>
              <a:xfrm>
                <a:off x="5621934" y="1897498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5" name="Diamond 684"/>
              <p:cNvSpPr/>
              <p:nvPr/>
            </p:nvSpPr>
            <p:spPr>
              <a:xfrm>
                <a:off x="5501792" y="1918293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6" name="Diamond 685"/>
              <p:cNvSpPr/>
              <p:nvPr/>
            </p:nvSpPr>
            <p:spPr>
              <a:xfrm>
                <a:off x="5389168" y="1979604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7" name="Diamond 686"/>
              <p:cNvSpPr/>
              <p:nvPr/>
            </p:nvSpPr>
            <p:spPr>
              <a:xfrm>
                <a:off x="5265701" y="2031796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8" name="Diamond 687"/>
              <p:cNvSpPr/>
              <p:nvPr/>
            </p:nvSpPr>
            <p:spPr>
              <a:xfrm>
                <a:off x="5146949" y="2098555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9" name="Diamond 688"/>
              <p:cNvSpPr/>
              <p:nvPr/>
            </p:nvSpPr>
            <p:spPr>
              <a:xfrm>
                <a:off x="5029695" y="2197401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0" name="Diamond 689"/>
              <p:cNvSpPr/>
              <p:nvPr/>
            </p:nvSpPr>
            <p:spPr>
              <a:xfrm>
                <a:off x="4913312" y="2329443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1" name="Diamond 690"/>
              <p:cNvSpPr/>
              <p:nvPr/>
            </p:nvSpPr>
            <p:spPr>
              <a:xfrm>
                <a:off x="4791923" y="2443492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2" name="Diamond 691"/>
              <p:cNvSpPr/>
              <p:nvPr/>
            </p:nvSpPr>
            <p:spPr>
              <a:xfrm>
                <a:off x="4674816" y="2591688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3" name="Diamond 692"/>
              <p:cNvSpPr/>
              <p:nvPr/>
            </p:nvSpPr>
            <p:spPr>
              <a:xfrm>
                <a:off x="4557562" y="2753570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4" name="Diamond 693"/>
              <p:cNvSpPr/>
              <p:nvPr/>
            </p:nvSpPr>
            <p:spPr>
              <a:xfrm>
                <a:off x="4437211" y="2916718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5" name="Diamond 694"/>
              <p:cNvSpPr/>
              <p:nvPr/>
            </p:nvSpPr>
            <p:spPr>
              <a:xfrm>
                <a:off x="4319957" y="3081826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7" name="Diamond 696"/>
              <p:cNvSpPr/>
              <p:nvPr/>
            </p:nvSpPr>
            <p:spPr>
              <a:xfrm>
                <a:off x="3969246" y="3332996"/>
                <a:ext cx="69084" cy="87917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972902" y="1806515"/>
              <a:ext cx="2193151" cy="1617320"/>
              <a:chOff x="3972902" y="1806515"/>
              <a:chExt cx="2193151" cy="1617320"/>
            </a:xfrm>
            <a:solidFill>
              <a:schemeClr val="bg1">
                <a:lumMod val="65000"/>
              </a:schemeClr>
            </a:solidFill>
          </p:grpSpPr>
          <p:sp>
            <p:nvSpPr>
              <p:cNvPr id="699" name="Diamond 698"/>
              <p:cNvSpPr/>
              <p:nvPr/>
            </p:nvSpPr>
            <p:spPr>
              <a:xfrm>
                <a:off x="6096969" y="1806515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0" name="Diamond 699"/>
              <p:cNvSpPr/>
              <p:nvPr/>
            </p:nvSpPr>
            <p:spPr>
              <a:xfrm>
                <a:off x="5982117" y="1807585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1" name="Diamond 700"/>
              <p:cNvSpPr/>
              <p:nvPr/>
            </p:nvSpPr>
            <p:spPr>
              <a:xfrm>
                <a:off x="5862846" y="1809685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2" name="Diamond 701"/>
              <p:cNvSpPr/>
              <p:nvPr/>
            </p:nvSpPr>
            <p:spPr>
              <a:xfrm>
                <a:off x="5740736" y="1809653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3" name="Diamond 702"/>
              <p:cNvSpPr/>
              <p:nvPr/>
            </p:nvSpPr>
            <p:spPr>
              <a:xfrm>
                <a:off x="5626745" y="1810432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4" name="Diamond 703"/>
              <p:cNvSpPr/>
              <p:nvPr/>
            </p:nvSpPr>
            <p:spPr>
              <a:xfrm>
                <a:off x="5506603" y="1811268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5" name="Diamond 704"/>
              <p:cNvSpPr/>
              <p:nvPr/>
            </p:nvSpPr>
            <p:spPr>
              <a:xfrm>
                <a:off x="5393979" y="1810041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6" name="Diamond 705"/>
              <p:cNvSpPr/>
              <p:nvPr/>
            </p:nvSpPr>
            <p:spPr>
              <a:xfrm>
                <a:off x="5270512" y="1808398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7" name="Diamond 706"/>
              <p:cNvSpPr/>
              <p:nvPr/>
            </p:nvSpPr>
            <p:spPr>
              <a:xfrm>
                <a:off x="5151760" y="1810309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8" name="Diamond 707"/>
              <p:cNvSpPr/>
              <p:nvPr/>
            </p:nvSpPr>
            <p:spPr>
              <a:xfrm>
                <a:off x="5029214" y="1811076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9" name="Diamond 708"/>
              <p:cNvSpPr/>
              <p:nvPr/>
            </p:nvSpPr>
            <p:spPr>
              <a:xfrm>
                <a:off x="4913932" y="1809525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0" name="Diamond 709"/>
              <p:cNvSpPr/>
              <p:nvPr/>
            </p:nvSpPr>
            <p:spPr>
              <a:xfrm>
                <a:off x="4795579" y="1810291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1" name="Diamond 710"/>
              <p:cNvSpPr/>
              <p:nvPr/>
            </p:nvSpPr>
            <p:spPr>
              <a:xfrm>
                <a:off x="4683764" y="1840395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2" name="Diamond 711"/>
              <p:cNvSpPr/>
              <p:nvPr/>
            </p:nvSpPr>
            <p:spPr>
              <a:xfrm>
                <a:off x="4561218" y="1951394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3" name="Diamond 712"/>
              <p:cNvSpPr/>
              <p:nvPr/>
            </p:nvSpPr>
            <p:spPr>
              <a:xfrm>
                <a:off x="4440867" y="2270908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4" name="Diamond 713"/>
              <p:cNvSpPr/>
              <p:nvPr/>
            </p:nvSpPr>
            <p:spPr>
              <a:xfrm>
                <a:off x="4328905" y="2596225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5" name="Diamond 714"/>
              <p:cNvSpPr/>
              <p:nvPr/>
            </p:nvSpPr>
            <p:spPr>
              <a:xfrm>
                <a:off x="4204277" y="3089945"/>
                <a:ext cx="69084" cy="87917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6" name="Diamond 715"/>
              <p:cNvSpPr/>
              <p:nvPr/>
            </p:nvSpPr>
            <p:spPr>
              <a:xfrm>
                <a:off x="3972902" y="3335918"/>
                <a:ext cx="69084" cy="87917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3535533" y="1568055"/>
            <a:ext cx="2741922" cy="2136504"/>
            <a:chOff x="847250" y="3684512"/>
            <a:chExt cx="2741922" cy="2136504"/>
          </a:xfrm>
        </p:grpSpPr>
        <p:sp>
          <p:nvSpPr>
            <p:cNvPr id="442" name="TextBox 441"/>
            <p:cNvSpPr txBox="1"/>
            <p:nvPr/>
          </p:nvSpPr>
          <p:spPr>
            <a:xfrm>
              <a:off x="891319" y="3726799"/>
              <a:ext cx="2628662" cy="2074111"/>
            </a:xfrm>
            <a:prstGeom prst="rect">
              <a:avLst/>
            </a:prstGeom>
            <a:noFill/>
            <a:ln w="12700" cmpd="sng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43" name="Rectangle 442"/>
            <p:cNvSpPr/>
            <p:nvPr/>
          </p:nvSpPr>
          <p:spPr>
            <a:xfrm>
              <a:off x="2024906" y="3984271"/>
              <a:ext cx="709921" cy="1524187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Rectangle 443"/>
            <p:cNvSpPr/>
            <p:nvPr/>
          </p:nvSpPr>
          <p:spPr>
            <a:xfrm>
              <a:off x="1669700" y="3988035"/>
              <a:ext cx="709921" cy="1524187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Rectangle 444"/>
            <p:cNvSpPr/>
            <p:nvPr/>
          </p:nvSpPr>
          <p:spPr>
            <a:xfrm>
              <a:off x="1314492" y="4374318"/>
              <a:ext cx="2124375" cy="754222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6" name="Straight Connector 445"/>
            <p:cNvCxnSpPr/>
            <p:nvPr/>
          </p:nvCxnSpPr>
          <p:spPr>
            <a:xfrm>
              <a:off x="3085785" y="3974145"/>
              <a:ext cx="0" cy="1524186"/>
            </a:xfrm>
            <a:prstGeom prst="line">
              <a:avLst/>
            </a:prstGeom>
            <a:ln w="9525" cmpd="sng">
              <a:solidFill>
                <a:srgbClr val="7F7F7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7" name="Rectangle 446"/>
            <p:cNvSpPr/>
            <p:nvPr/>
          </p:nvSpPr>
          <p:spPr>
            <a:xfrm>
              <a:off x="1314492" y="3985915"/>
              <a:ext cx="2124375" cy="1524187"/>
            </a:xfrm>
            <a:prstGeom prst="rect">
              <a:avLst/>
            </a:prstGeom>
            <a:noFill/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9" name="Straight Connector 448"/>
            <p:cNvCxnSpPr/>
            <p:nvPr/>
          </p:nvCxnSpPr>
          <p:spPr>
            <a:xfrm flipV="1">
              <a:off x="1314492" y="4748008"/>
              <a:ext cx="2124376" cy="2942"/>
            </a:xfrm>
            <a:prstGeom prst="line">
              <a:avLst/>
            </a:prstGeom>
            <a:ln w="9525" cmpd="sng">
              <a:solidFill>
                <a:srgbClr val="7F7F7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1" name="TextBox 460"/>
            <p:cNvSpPr txBox="1"/>
            <p:nvPr/>
          </p:nvSpPr>
          <p:spPr>
            <a:xfrm>
              <a:off x="933890" y="3865408"/>
              <a:ext cx="426380" cy="1386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1.00</a:t>
              </a:r>
            </a:p>
            <a:p>
              <a:pPr algn="r">
                <a:lnSpc>
                  <a:spcPts val="1015"/>
                </a:lnSpc>
              </a:pPr>
              <a:endParaRPr lang="en-US" sz="800" dirty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endParaRPr lang="en-US" sz="800" dirty="0" smtClean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0.75</a:t>
              </a:r>
            </a:p>
            <a:p>
              <a:pPr algn="r">
                <a:lnSpc>
                  <a:spcPts val="1015"/>
                </a:lnSpc>
              </a:pPr>
              <a:endParaRPr lang="en-US" sz="800" dirty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endParaRPr lang="en-US" sz="800" dirty="0" smtClean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0.50</a:t>
              </a:r>
            </a:p>
            <a:p>
              <a:pPr algn="r">
                <a:lnSpc>
                  <a:spcPts val="1015"/>
                </a:lnSpc>
              </a:pPr>
              <a:endParaRPr lang="en-US" sz="800" dirty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endParaRPr lang="en-US" sz="800" dirty="0" smtClean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0.25      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462" name="TextBox 461"/>
            <p:cNvSpPr txBox="1"/>
            <p:nvPr/>
          </p:nvSpPr>
          <p:spPr>
            <a:xfrm>
              <a:off x="1055056" y="5398282"/>
              <a:ext cx="276739" cy="198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800" dirty="0" smtClean="0">
                  <a:latin typeface="Arial"/>
                  <a:cs typeface="Arial"/>
                </a:rPr>
                <a:t>0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463" name="TextBox 462"/>
            <p:cNvSpPr txBox="1"/>
            <p:nvPr/>
          </p:nvSpPr>
          <p:spPr>
            <a:xfrm>
              <a:off x="1547610" y="5457556"/>
              <a:ext cx="2041562" cy="241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dirty="0" smtClean="0">
                  <a:latin typeface="Arial"/>
                  <a:cs typeface="Arial"/>
                </a:rPr>
                <a:t>3           6          9          12        15        18</a:t>
              </a:r>
            </a:p>
          </p:txBody>
        </p:sp>
        <p:sp>
          <p:nvSpPr>
            <p:cNvPr id="464" name="TextBox 463">
              <a:extLst>
                <a:ext uri="{FF2B5EF4-FFF2-40B4-BE49-F238E27FC236}">
                  <a16:creationId xmlns="" xmlns:a16="http://schemas.microsoft.com/office/drawing/2014/main" id="{B6B8196C-147F-1548-9066-F03AC5F2E9A7}"/>
                </a:ext>
              </a:extLst>
            </p:cNvPr>
            <p:cNvSpPr txBox="1"/>
            <p:nvPr/>
          </p:nvSpPr>
          <p:spPr>
            <a:xfrm rot="16200000">
              <a:off x="128580" y="4726621"/>
              <a:ext cx="16835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ea typeface="Arial" charset="0"/>
                  <a:cs typeface="Arial"/>
                </a:rPr>
                <a:t>Probability of rejecting H</a:t>
              </a:r>
              <a:r>
                <a:rPr lang="en-US" sz="1000" baseline="-25000" dirty="0" smtClean="0">
                  <a:latin typeface="Arial"/>
                  <a:ea typeface="Arial" charset="0"/>
                  <a:cs typeface="Arial"/>
                </a:rPr>
                <a:t>0</a:t>
              </a:r>
              <a:endParaRPr lang="en-US" sz="1000" baseline="-250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465" name="TextBox 464">
              <a:extLst>
                <a:ext uri="{FF2B5EF4-FFF2-40B4-BE49-F238E27FC236}">
                  <a16:creationId xmlns="" xmlns:a16="http://schemas.microsoft.com/office/drawing/2014/main" id="{B6B8196C-147F-1548-9066-F03AC5F2E9A7}"/>
                </a:ext>
              </a:extLst>
            </p:cNvPr>
            <p:cNvSpPr txBox="1"/>
            <p:nvPr/>
          </p:nvSpPr>
          <p:spPr>
            <a:xfrm>
              <a:off x="1413446" y="5574795"/>
              <a:ext cx="1784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latin typeface="Arial"/>
                  <a:ea typeface="Arial" charset="0"/>
                  <a:cs typeface="Arial"/>
                </a:rPr>
                <a:t>r</a:t>
              </a:r>
              <a:r>
                <a:rPr lang="en-US" sz="1000" dirty="0" smtClean="0">
                  <a:latin typeface="Arial"/>
                  <a:ea typeface="Arial" charset="0"/>
                  <a:cs typeface="Arial"/>
                </a:rPr>
                <a:t>andomly sub-sampled “n”</a:t>
              </a:r>
              <a:endParaRPr lang="en-US" sz="1000" baseline="-250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466" name="TextBox 465"/>
            <p:cNvSpPr txBox="1"/>
            <p:nvPr/>
          </p:nvSpPr>
          <p:spPr>
            <a:xfrm>
              <a:off x="1919824" y="3713158"/>
              <a:ext cx="8579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i="1" dirty="0" err="1">
                  <a:latin typeface="Arial" charset="0"/>
                  <a:ea typeface="Arial" charset="0"/>
                  <a:cs typeface="Arial" charset="0"/>
                </a:rPr>
                <a:t>w</a:t>
              </a:r>
              <a:r>
                <a:rPr lang="en-US" sz="1100" i="1" dirty="0" err="1" smtClean="0">
                  <a:latin typeface="Arial" charset="0"/>
                  <a:ea typeface="Arial" charset="0"/>
                  <a:cs typeface="Arial" charset="0"/>
                </a:rPr>
                <a:t>sp</a:t>
              </a: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, ovary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67" name="TextBox 466"/>
            <p:cNvSpPr txBox="1"/>
            <p:nvPr/>
          </p:nvSpPr>
          <p:spPr>
            <a:xfrm>
              <a:off x="848272" y="3684512"/>
              <a:ext cx="3058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468" name="TextBox 467"/>
            <p:cNvSpPr txBox="1"/>
            <p:nvPr/>
          </p:nvSpPr>
          <p:spPr>
            <a:xfrm>
              <a:off x="1126643" y="5489198"/>
              <a:ext cx="276739" cy="198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800" dirty="0" smtClean="0">
                  <a:latin typeface="Arial"/>
                  <a:cs typeface="Arial"/>
                </a:rPr>
                <a:t>0</a:t>
              </a:r>
              <a:endParaRPr lang="en-US" sz="800" dirty="0">
                <a:latin typeface="Arial"/>
                <a:cs typeface="Arial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1279486" y="3941009"/>
              <a:ext cx="2188960" cy="1618501"/>
              <a:chOff x="1279486" y="3941009"/>
              <a:chExt cx="2188960" cy="1618501"/>
            </a:xfrm>
          </p:grpSpPr>
          <p:sp>
            <p:nvSpPr>
              <p:cNvPr id="718" name="Diamond 717"/>
              <p:cNvSpPr/>
              <p:nvPr/>
            </p:nvSpPr>
            <p:spPr>
              <a:xfrm>
                <a:off x="3399362" y="3942190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9" name="Diamond 718"/>
              <p:cNvSpPr/>
              <p:nvPr/>
            </p:nvSpPr>
            <p:spPr>
              <a:xfrm>
                <a:off x="3284510" y="3943260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0" name="Diamond 719"/>
              <p:cNvSpPr/>
              <p:nvPr/>
            </p:nvSpPr>
            <p:spPr>
              <a:xfrm>
                <a:off x="3165239" y="3945360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1" name="Diamond 720"/>
              <p:cNvSpPr/>
              <p:nvPr/>
            </p:nvSpPr>
            <p:spPr>
              <a:xfrm>
                <a:off x="3043129" y="3945328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2" name="Diamond 721"/>
              <p:cNvSpPr/>
              <p:nvPr/>
            </p:nvSpPr>
            <p:spPr>
              <a:xfrm>
                <a:off x="2929138" y="3946107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3" name="Diamond 722"/>
              <p:cNvSpPr/>
              <p:nvPr/>
            </p:nvSpPr>
            <p:spPr>
              <a:xfrm>
                <a:off x="2808996" y="3942752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4" name="Diamond 723"/>
              <p:cNvSpPr/>
              <p:nvPr/>
            </p:nvSpPr>
            <p:spPr>
              <a:xfrm>
                <a:off x="2696372" y="3941525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5" name="Diamond 724"/>
              <p:cNvSpPr/>
              <p:nvPr/>
            </p:nvSpPr>
            <p:spPr>
              <a:xfrm>
                <a:off x="2572905" y="3944073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6" name="Diamond 725"/>
              <p:cNvSpPr/>
              <p:nvPr/>
            </p:nvSpPr>
            <p:spPr>
              <a:xfrm>
                <a:off x="2454153" y="3945984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7" name="Diamond 726"/>
              <p:cNvSpPr/>
              <p:nvPr/>
            </p:nvSpPr>
            <p:spPr>
              <a:xfrm>
                <a:off x="2331607" y="3942560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8" name="Diamond 727"/>
              <p:cNvSpPr/>
              <p:nvPr/>
            </p:nvSpPr>
            <p:spPr>
              <a:xfrm>
                <a:off x="2220516" y="3941009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9" name="Diamond 728"/>
              <p:cNvSpPr/>
              <p:nvPr/>
            </p:nvSpPr>
            <p:spPr>
              <a:xfrm>
                <a:off x="2097972" y="3941775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0" name="Diamond 729"/>
              <p:cNvSpPr/>
              <p:nvPr/>
            </p:nvSpPr>
            <p:spPr>
              <a:xfrm>
                <a:off x="1986157" y="3946733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1" name="Diamond 730"/>
              <p:cNvSpPr/>
              <p:nvPr/>
            </p:nvSpPr>
            <p:spPr>
              <a:xfrm>
                <a:off x="1867802" y="3973912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2" name="Diamond 731"/>
              <p:cNvSpPr/>
              <p:nvPr/>
            </p:nvSpPr>
            <p:spPr>
              <a:xfrm>
                <a:off x="1751642" y="4075494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3" name="Diamond 732"/>
              <p:cNvSpPr/>
              <p:nvPr/>
            </p:nvSpPr>
            <p:spPr>
              <a:xfrm>
                <a:off x="1631298" y="4606170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4" name="Diamond 733"/>
              <p:cNvSpPr/>
              <p:nvPr/>
            </p:nvSpPr>
            <p:spPr>
              <a:xfrm>
                <a:off x="1510861" y="5246575"/>
                <a:ext cx="69084" cy="87917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5" name="Diamond 734"/>
              <p:cNvSpPr/>
              <p:nvPr/>
            </p:nvSpPr>
            <p:spPr>
              <a:xfrm>
                <a:off x="1279486" y="5471593"/>
                <a:ext cx="69084" cy="87917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1289380" y="3929942"/>
              <a:ext cx="2193151" cy="1614310"/>
              <a:chOff x="1276808" y="3938328"/>
              <a:chExt cx="2193151" cy="1614310"/>
            </a:xfrm>
            <a:solidFill>
              <a:schemeClr val="bg1">
                <a:lumMod val="65000"/>
              </a:schemeClr>
            </a:solidFill>
          </p:grpSpPr>
          <p:sp>
            <p:nvSpPr>
              <p:cNvPr id="737" name="Diamond 736"/>
              <p:cNvSpPr/>
              <p:nvPr/>
            </p:nvSpPr>
            <p:spPr>
              <a:xfrm>
                <a:off x="3400875" y="3939509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8" name="Diamond 737"/>
              <p:cNvSpPr/>
              <p:nvPr/>
            </p:nvSpPr>
            <p:spPr>
              <a:xfrm>
                <a:off x="3286023" y="3940579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9" name="Diamond 738"/>
              <p:cNvSpPr/>
              <p:nvPr/>
            </p:nvSpPr>
            <p:spPr>
              <a:xfrm>
                <a:off x="3166752" y="3942679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0" name="Diamond 739"/>
              <p:cNvSpPr/>
              <p:nvPr/>
            </p:nvSpPr>
            <p:spPr>
              <a:xfrm>
                <a:off x="3044642" y="3942647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1" name="Diamond 740"/>
              <p:cNvSpPr/>
              <p:nvPr/>
            </p:nvSpPr>
            <p:spPr>
              <a:xfrm>
                <a:off x="2930651" y="3943426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2" name="Diamond 741"/>
              <p:cNvSpPr/>
              <p:nvPr/>
            </p:nvSpPr>
            <p:spPr>
              <a:xfrm>
                <a:off x="2810509" y="3940071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3" name="Diamond 742"/>
              <p:cNvSpPr/>
              <p:nvPr/>
            </p:nvSpPr>
            <p:spPr>
              <a:xfrm>
                <a:off x="2697885" y="3938844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4" name="Diamond 743"/>
              <p:cNvSpPr/>
              <p:nvPr/>
            </p:nvSpPr>
            <p:spPr>
              <a:xfrm>
                <a:off x="2574418" y="3941392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5" name="Diamond 744"/>
              <p:cNvSpPr/>
              <p:nvPr/>
            </p:nvSpPr>
            <p:spPr>
              <a:xfrm>
                <a:off x="2455666" y="3943303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6" name="Diamond 745"/>
              <p:cNvSpPr/>
              <p:nvPr/>
            </p:nvSpPr>
            <p:spPr>
              <a:xfrm>
                <a:off x="2333120" y="3939879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7" name="Diamond 746"/>
              <p:cNvSpPr/>
              <p:nvPr/>
            </p:nvSpPr>
            <p:spPr>
              <a:xfrm>
                <a:off x="2222029" y="3938328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8" name="Diamond 747"/>
              <p:cNvSpPr/>
              <p:nvPr/>
            </p:nvSpPr>
            <p:spPr>
              <a:xfrm>
                <a:off x="2099485" y="3939094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9" name="Diamond 748"/>
              <p:cNvSpPr/>
              <p:nvPr/>
            </p:nvSpPr>
            <p:spPr>
              <a:xfrm>
                <a:off x="1987670" y="3944052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0" name="Diamond 749"/>
              <p:cNvSpPr/>
              <p:nvPr/>
            </p:nvSpPr>
            <p:spPr>
              <a:xfrm>
                <a:off x="1865123" y="3975431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1" name="Diamond 750"/>
              <p:cNvSpPr/>
              <p:nvPr/>
            </p:nvSpPr>
            <p:spPr>
              <a:xfrm>
                <a:off x="1740582" y="4118914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2" name="Diamond 751"/>
              <p:cNvSpPr/>
              <p:nvPr/>
            </p:nvSpPr>
            <p:spPr>
              <a:xfrm>
                <a:off x="1624429" y="5462644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3" name="Diamond 752"/>
              <p:cNvSpPr/>
              <p:nvPr/>
            </p:nvSpPr>
            <p:spPr>
              <a:xfrm>
                <a:off x="1499801" y="5461826"/>
                <a:ext cx="69084" cy="87917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4" name="Diamond 753"/>
              <p:cNvSpPr/>
              <p:nvPr/>
            </p:nvSpPr>
            <p:spPr>
              <a:xfrm>
                <a:off x="1276808" y="5464721"/>
                <a:ext cx="69084" cy="87917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3527051" y="3697652"/>
            <a:ext cx="2749256" cy="2136504"/>
            <a:chOff x="3532151" y="3685936"/>
            <a:chExt cx="2749256" cy="2136504"/>
          </a:xfrm>
        </p:grpSpPr>
        <p:sp>
          <p:nvSpPr>
            <p:cNvPr id="551" name="TextBox 550"/>
            <p:cNvSpPr txBox="1"/>
            <p:nvPr/>
          </p:nvSpPr>
          <p:spPr>
            <a:xfrm>
              <a:off x="3583554" y="3728223"/>
              <a:ext cx="2628662" cy="2074111"/>
            </a:xfrm>
            <a:prstGeom prst="rect">
              <a:avLst/>
            </a:prstGeom>
            <a:noFill/>
            <a:ln w="12700" cmpd="sng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52" name="Rectangle 551"/>
            <p:cNvSpPr/>
            <p:nvPr/>
          </p:nvSpPr>
          <p:spPr>
            <a:xfrm>
              <a:off x="4717141" y="3985695"/>
              <a:ext cx="709921" cy="1524187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3" name="Rectangle 552"/>
            <p:cNvSpPr/>
            <p:nvPr/>
          </p:nvSpPr>
          <p:spPr>
            <a:xfrm>
              <a:off x="4361935" y="3989459"/>
              <a:ext cx="709921" cy="1524187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4" name="Rectangle 553"/>
            <p:cNvSpPr/>
            <p:nvPr/>
          </p:nvSpPr>
          <p:spPr>
            <a:xfrm>
              <a:off x="4006727" y="4375742"/>
              <a:ext cx="2124375" cy="754222"/>
            </a:xfrm>
            <a:prstGeom prst="rect">
              <a:avLst/>
            </a:prstGeom>
            <a:noFill/>
            <a:ln w="9525" cmpd="sng">
              <a:solidFill>
                <a:srgbClr val="7F7F7F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5" name="Straight Connector 554"/>
            <p:cNvCxnSpPr/>
            <p:nvPr/>
          </p:nvCxnSpPr>
          <p:spPr>
            <a:xfrm>
              <a:off x="5778020" y="3975569"/>
              <a:ext cx="0" cy="1524186"/>
            </a:xfrm>
            <a:prstGeom prst="line">
              <a:avLst/>
            </a:prstGeom>
            <a:ln w="9525" cmpd="sng">
              <a:solidFill>
                <a:srgbClr val="7F7F7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6" name="Rectangle 555"/>
            <p:cNvSpPr/>
            <p:nvPr/>
          </p:nvSpPr>
          <p:spPr>
            <a:xfrm>
              <a:off x="4006727" y="3987339"/>
              <a:ext cx="2124375" cy="1524187"/>
            </a:xfrm>
            <a:prstGeom prst="rect">
              <a:avLst/>
            </a:prstGeom>
            <a:noFill/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8" name="Straight Connector 557"/>
            <p:cNvCxnSpPr/>
            <p:nvPr/>
          </p:nvCxnSpPr>
          <p:spPr>
            <a:xfrm flipV="1">
              <a:off x="4006727" y="4749432"/>
              <a:ext cx="2124376" cy="2942"/>
            </a:xfrm>
            <a:prstGeom prst="line">
              <a:avLst/>
            </a:prstGeom>
            <a:ln w="9525" cmpd="sng">
              <a:solidFill>
                <a:srgbClr val="7F7F7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0" name="TextBox 569"/>
            <p:cNvSpPr txBox="1"/>
            <p:nvPr/>
          </p:nvSpPr>
          <p:spPr>
            <a:xfrm>
              <a:off x="3626125" y="3866832"/>
              <a:ext cx="426380" cy="1386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1.00</a:t>
              </a:r>
            </a:p>
            <a:p>
              <a:pPr algn="r">
                <a:lnSpc>
                  <a:spcPts val="1015"/>
                </a:lnSpc>
              </a:pPr>
              <a:endParaRPr lang="en-US" sz="800" dirty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endParaRPr lang="en-US" sz="800" dirty="0" smtClean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0.75</a:t>
              </a:r>
            </a:p>
            <a:p>
              <a:pPr algn="r">
                <a:lnSpc>
                  <a:spcPts val="1015"/>
                </a:lnSpc>
              </a:pPr>
              <a:endParaRPr lang="en-US" sz="800" dirty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endParaRPr lang="en-US" sz="800" dirty="0" smtClean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0.50</a:t>
              </a:r>
            </a:p>
            <a:p>
              <a:pPr algn="r">
                <a:lnSpc>
                  <a:spcPts val="1015"/>
                </a:lnSpc>
              </a:pPr>
              <a:endParaRPr lang="en-US" sz="800" dirty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endParaRPr lang="en-US" sz="800" dirty="0" smtClean="0">
                <a:latin typeface="Arial"/>
                <a:cs typeface="Arial"/>
              </a:endParaRPr>
            </a:p>
            <a:p>
              <a:pPr algn="r">
                <a:lnSpc>
                  <a:spcPts val="1015"/>
                </a:lnSpc>
              </a:pPr>
              <a:r>
                <a:rPr lang="en-US" sz="800" dirty="0" smtClean="0">
                  <a:latin typeface="Arial"/>
                  <a:cs typeface="Arial"/>
                </a:rPr>
                <a:t>0.25      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571" name="TextBox 570"/>
            <p:cNvSpPr txBox="1"/>
            <p:nvPr/>
          </p:nvSpPr>
          <p:spPr>
            <a:xfrm>
              <a:off x="3747291" y="5399706"/>
              <a:ext cx="276739" cy="198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800" dirty="0" smtClean="0">
                  <a:latin typeface="Arial"/>
                  <a:cs typeface="Arial"/>
                </a:rPr>
                <a:t>0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572" name="TextBox 571"/>
            <p:cNvSpPr txBox="1"/>
            <p:nvPr/>
          </p:nvSpPr>
          <p:spPr>
            <a:xfrm>
              <a:off x="4239845" y="5458980"/>
              <a:ext cx="2041562" cy="241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dirty="0" smtClean="0">
                  <a:latin typeface="Arial"/>
                  <a:cs typeface="Arial"/>
                </a:rPr>
                <a:t>3           6          9          12        15        18</a:t>
              </a:r>
            </a:p>
          </p:txBody>
        </p:sp>
        <p:sp>
          <p:nvSpPr>
            <p:cNvPr id="573" name="TextBox 572">
              <a:extLst>
                <a:ext uri="{FF2B5EF4-FFF2-40B4-BE49-F238E27FC236}">
                  <a16:creationId xmlns="" xmlns:a16="http://schemas.microsoft.com/office/drawing/2014/main" id="{B6B8196C-147F-1548-9066-F03AC5F2E9A7}"/>
                </a:ext>
              </a:extLst>
            </p:cNvPr>
            <p:cNvSpPr txBox="1"/>
            <p:nvPr/>
          </p:nvSpPr>
          <p:spPr>
            <a:xfrm rot="16200000">
              <a:off x="2820815" y="4728045"/>
              <a:ext cx="16835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ea typeface="Arial" charset="0"/>
                  <a:cs typeface="Arial"/>
                </a:rPr>
                <a:t>Probability of rejecting H</a:t>
              </a:r>
              <a:r>
                <a:rPr lang="en-US" sz="1000" baseline="-25000" dirty="0" smtClean="0">
                  <a:latin typeface="Arial"/>
                  <a:ea typeface="Arial" charset="0"/>
                  <a:cs typeface="Arial"/>
                </a:rPr>
                <a:t>0</a:t>
              </a:r>
              <a:endParaRPr lang="en-US" sz="1000" baseline="-250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574" name="TextBox 573">
              <a:extLst>
                <a:ext uri="{FF2B5EF4-FFF2-40B4-BE49-F238E27FC236}">
                  <a16:creationId xmlns="" xmlns:a16="http://schemas.microsoft.com/office/drawing/2014/main" id="{B6B8196C-147F-1548-9066-F03AC5F2E9A7}"/>
                </a:ext>
              </a:extLst>
            </p:cNvPr>
            <p:cNvSpPr txBox="1"/>
            <p:nvPr/>
          </p:nvSpPr>
          <p:spPr>
            <a:xfrm>
              <a:off x="4105681" y="5576219"/>
              <a:ext cx="1784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latin typeface="Arial"/>
                  <a:ea typeface="Arial" charset="0"/>
                  <a:cs typeface="Arial"/>
                </a:rPr>
                <a:t>r</a:t>
              </a:r>
              <a:r>
                <a:rPr lang="en-US" sz="1000" dirty="0" smtClean="0">
                  <a:latin typeface="Arial"/>
                  <a:ea typeface="Arial" charset="0"/>
                  <a:cs typeface="Arial"/>
                </a:rPr>
                <a:t>andomly sub-sampled “n”</a:t>
              </a:r>
              <a:endParaRPr lang="en-US" sz="1000" baseline="-250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575" name="TextBox 574"/>
            <p:cNvSpPr txBox="1"/>
            <p:nvPr/>
          </p:nvSpPr>
          <p:spPr>
            <a:xfrm>
              <a:off x="4435723" y="3714582"/>
              <a:ext cx="12105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i="1" dirty="0" err="1" smtClean="0">
                  <a:latin typeface="Arial" charset="0"/>
                  <a:ea typeface="Arial" charset="0"/>
                  <a:cs typeface="Arial" charset="0"/>
                </a:rPr>
                <a:t>wsp</a:t>
              </a:r>
              <a:r>
                <a:rPr lang="en-US" sz="1100" i="1" dirty="0" smtClean="0">
                  <a:latin typeface="Arial" charset="0"/>
                  <a:ea typeface="Arial" charset="0"/>
                  <a:cs typeface="Arial" charset="0"/>
                </a:rPr>
                <a:t>/rpl32, </a:t>
              </a: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ovary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76" name="TextBox 575"/>
            <p:cNvSpPr txBox="1"/>
            <p:nvPr/>
          </p:nvSpPr>
          <p:spPr>
            <a:xfrm>
              <a:off x="3532151" y="3685936"/>
              <a:ext cx="3058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D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577" name="TextBox 576"/>
            <p:cNvSpPr txBox="1"/>
            <p:nvPr/>
          </p:nvSpPr>
          <p:spPr>
            <a:xfrm>
              <a:off x="3818878" y="5490622"/>
              <a:ext cx="276739" cy="198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800" dirty="0" smtClean="0">
                  <a:latin typeface="Arial"/>
                  <a:cs typeface="Arial"/>
                </a:rPr>
                <a:t>0</a:t>
              </a:r>
              <a:endParaRPr lang="en-US" sz="800" dirty="0">
                <a:latin typeface="Arial"/>
                <a:cs typeface="Arial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3975462" y="3942151"/>
              <a:ext cx="2183151" cy="1609310"/>
              <a:chOff x="3975462" y="3942151"/>
              <a:chExt cx="2183151" cy="1609310"/>
            </a:xfrm>
          </p:grpSpPr>
          <p:sp>
            <p:nvSpPr>
              <p:cNvPr id="756" name="Diamond 755"/>
              <p:cNvSpPr/>
              <p:nvPr/>
            </p:nvSpPr>
            <p:spPr>
              <a:xfrm>
                <a:off x="6089529" y="3943332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7" name="Diamond 756"/>
              <p:cNvSpPr/>
              <p:nvPr/>
            </p:nvSpPr>
            <p:spPr>
              <a:xfrm>
                <a:off x="5974677" y="3944402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8" name="Diamond 757"/>
              <p:cNvSpPr/>
              <p:nvPr/>
            </p:nvSpPr>
            <p:spPr>
              <a:xfrm>
                <a:off x="5855406" y="3946502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9" name="Diamond 758"/>
              <p:cNvSpPr/>
              <p:nvPr/>
            </p:nvSpPr>
            <p:spPr>
              <a:xfrm>
                <a:off x="5733296" y="3946470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0" name="Diamond 759"/>
              <p:cNvSpPr/>
              <p:nvPr/>
            </p:nvSpPr>
            <p:spPr>
              <a:xfrm>
                <a:off x="5619305" y="3947249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1" name="Diamond 760"/>
              <p:cNvSpPr/>
              <p:nvPr/>
            </p:nvSpPr>
            <p:spPr>
              <a:xfrm>
                <a:off x="5499163" y="3943894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2" name="Diamond 761"/>
              <p:cNvSpPr/>
              <p:nvPr/>
            </p:nvSpPr>
            <p:spPr>
              <a:xfrm>
                <a:off x="5386539" y="3942667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3" name="Diamond 762"/>
              <p:cNvSpPr/>
              <p:nvPr/>
            </p:nvSpPr>
            <p:spPr>
              <a:xfrm>
                <a:off x="5263072" y="3945215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4" name="Diamond 763"/>
              <p:cNvSpPr/>
              <p:nvPr/>
            </p:nvSpPr>
            <p:spPr>
              <a:xfrm>
                <a:off x="5144320" y="3947126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5" name="Diamond 764"/>
              <p:cNvSpPr/>
              <p:nvPr/>
            </p:nvSpPr>
            <p:spPr>
              <a:xfrm>
                <a:off x="5021774" y="3943702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6" name="Diamond 765"/>
              <p:cNvSpPr/>
              <p:nvPr/>
            </p:nvSpPr>
            <p:spPr>
              <a:xfrm>
                <a:off x="4910683" y="3942151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7" name="Diamond 766"/>
              <p:cNvSpPr/>
              <p:nvPr/>
            </p:nvSpPr>
            <p:spPr>
              <a:xfrm>
                <a:off x="4788139" y="3942917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8" name="Diamond 767"/>
              <p:cNvSpPr/>
              <p:nvPr/>
            </p:nvSpPr>
            <p:spPr>
              <a:xfrm>
                <a:off x="4676324" y="3947875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9" name="Diamond 768"/>
              <p:cNvSpPr/>
              <p:nvPr/>
            </p:nvSpPr>
            <p:spPr>
              <a:xfrm>
                <a:off x="4558777" y="3949254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0" name="Diamond 769"/>
              <p:cNvSpPr/>
              <p:nvPr/>
            </p:nvSpPr>
            <p:spPr>
              <a:xfrm>
                <a:off x="4439236" y="4082737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1" name="Diamond 770"/>
              <p:cNvSpPr/>
              <p:nvPr/>
            </p:nvSpPr>
            <p:spPr>
              <a:xfrm>
                <a:off x="4328083" y="4736447"/>
                <a:ext cx="69084" cy="8791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2" name="Diamond 771"/>
              <p:cNvSpPr/>
              <p:nvPr/>
            </p:nvSpPr>
            <p:spPr>
              <a:xfrm>
                <a:off x="4203455" y="5330649"/>
                <a:ext cx="69084" cy="87917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3" name="Diamond 772"/>
              <p:cNvSpPr/>
              <p:nvPr/>
            </p:nvSpPr>
            <p:spPr>
              <a:xfrm>
                <a:off x="3975462" y="5463544"/>
                <a:ext cx="69084" cy="87917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4" name="Group 773"/>
            <p:cNvGrpSpPr/>
            <p:nvPr/>
          </p:nvGrpSpPr>
          <p:grpSpPr>
            <a:xfrm>
              <a:off x="3987863" y="3929547"/>
              <a:ext cx="2183151" cy="1609310"/>
              <a:chOff x="3975462" y="3942151"/>
              <a:chExt cx="2183151" cy="1609310"/>
            </a:xfrm>
            <a:solidFill>
              <a:schemeClr val="bg1">
                <a:lumMod val="65000"/>
              </a:schemeClr>
            </a:solidFill>
          </p:grpSpPr>
          <p:sp>
            <p:nvSpPr>
              <p:cNvPr id="775" name="Diamond 774"/>
              <p:cNvSpPr/>
              <p:nvPr/>
            </p:nvSpPr>
            <p:spPr>
              <a:xfrm>
                <a:off x="6089529" y="3943332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6" name="Diamond 775"/>
              <p:cNvSpPr/>
              <p:nvPr/>
            </p:nvSpPr>
            <p:spPr>
              <a:xfrm>
                <a:off x="5974677" y="3944402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7" name="Diamond 776"/>
              <p:cNvSpPr/>
              <p:nvPr/>
            </p:nvSpPr>
            <p:spPr>
              <a:xfrm>
                <a:off x="5855406" y="3946502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8" name="Diamond 777"/>
              <p:cNvSpPr/>
              <p:nvPr/>
            </p:nvSpPr>
            <p:spPr>
              <a:xfrm>
                <a:off x="5733296" y="3946470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9" name="Diamond 778"/>
              <p:cNvSpPr/>
              <p:nvPr/>
            </p:nvSpPr>
            <p:spPr>
              <a:xfrm>
                <a:off x="5619305" y="3947249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0" name="Diamond 779"/>
              <p:cNvSpPr/>
              <p:nvPr/>
            </p:nvSpPr>
            <p:spPr>
              <a:xfrm>
                <a:off x="5499163" y="3943894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1" name="Diamond 780"/>
              <p:cNvSpPr/>
              <p:nvPr/>
            </p:nvSpPr>
            <p:spPr>
              <a:xfrm>
                <a:off x="5386539" y="3942667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2" name="Diamond 781"/>
              <p:cNvSpPr/>
              <p:nvPr/>
            </p:nvSpPr>
            <p:spPr>
              <a:xfrm>
                <a:off x="5263072" y="3945215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3" name="Diamond 782"/>
              <p:cNvSpPr/>
              <p:nvPr/>
            </p:nvSpPr>
            <p:spPr>
              <a:xfrm>
                <a:off x="5144320" y="3947126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4" name="Diamond 783"/>
              <p:cNvSpPr/>
              <p:nvPr/>
            </p:nvSpPr>
            <p:spPr>
              <a:xfrm>
                <a:off x="5021774" y="3943702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5" name="Diamond 784"/>
              <p:cNvSpPr/>
              <p:nvPr/>
            </p:nvSpPr>
            <p:spPr>
              <a:xfrm>
                <a:off x="4910683" y="3942151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6" name="Diamond 785"/>
              <p:cNvSpPr/>
              <p:nvPr/>
            </p:nvSpPr>
            <p:spPr>
              <a:xfrm>
                <a:off x="4788139" y="3942917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7" name="Diamond 786"/>
              <p:cNvSpPr/>
              <p:nvPr/>
            </p:nvSpPr>
            <p:spPr>
              <a:xfrm>
                <a:off x="4676324" y="3947875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8" name="Diamond 787"/>
              <p:cNvSpPr/>
              <p:nvPr/>
            </p:nvSpPr>
            <p:spPr>
              <a:xfrm>
                <a:off x="4558777" y="3949254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9" name="Diamond 788"/>
              <p:cNvSpPr/>
              <p:nvPr/>
            </p:nvSpPr>
            <p:spPr>
              <a:xfrm>
                <a:off x="4429236" y="3952737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0" name="Diamond 789"/>
              <p:cNvSpPr/>
              <p:nvPr/>
            </p:nvSpPr>
            <p:spPr>
              <a:xfrm>
                <a:off x="4313083" y="4401447"/>
                <a:ext cx="69084" cy="87918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1" name="Diamond 790"/>
              <p:cNvSpPr/>
              <p:nvPr/>
            </p:nvSpPr>
            <p:spPr>
              <a:xfrm>
                <a:off x="4188455" y="5195649"/>
                <a:ext cx="69084" cy="87917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2" name="Diamond 791"/>
              <p:cNvSpPr/>
              <p:nvPr/>
            </p:nvSpPr>
            <p:spPr>
              <a:xfrm>
                <a:off x="3975462" y="5463544"/>
                <a:ext cx="69084" cy="87917"/>
              </a:xfrm>
              <a:prstGeom prst="diamond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9629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88522" y="1297820"/>
            <a:ext cx="658462" cy="41673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70828" y="1372954"/>
            <a:ext cx="509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Data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4924" y="2413317"/>
            <a:ext cx="915473" cy="58182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95559" y="2456372"/>
            <a:ext cx="92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Normal </a:t>
            </a:r>
          </a:p>
          <a:p>
            <a:pPr algn="ctr"/>
            <a:r>
              <a:rPr lang="en-US" sz="1200" dirty="0">
                <a:latin typeface="Arial"/>
                <a:cs typeface="Arial"/>
              </a:rPr>
              <a:t>d</a:t>
            </a:r>
            <a:r>
              <a:rPr lang="en-US" sz="1200" dirty="0" smtClean="0">
                <a:latin typeface="Arial"/>
                <a:cs typeface="Arial"/>
              </a:rPr>
              <a:t>istribution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24586" y="2412851"/>
            <a:ext cx="1068317" cy="58182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64143" y="2455906"/>
            <a:ext cx="988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Non-normal </a:t>
            </a:r>
          </a:p>
          <a:p>
            <a:pPr algn="ctr"/>
            <a:r>
              <a:rPr lang="en-US" sz="1200" dirty="0">
                <a:latin typeface="Arial"/>
                <a:cs typeface="Arial"/>
              </a:rPr>
              <a:t>d</a:t>
            </a:r>
            <a:r>
              <a:rPr lang="en-US" sz="1200" dirty="0" smtClean="0">
                <a:latin typeface="Arial"/>
                <a:cs typeface="Arial"/>
              </a:rPr>
              <a:t>istribution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17293" y="1708133"/>
            <a:ext cx="459" cy="987552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93742" y="1911333"/>
            <a:ext cx="1647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Shapiro-  </a:t>
            </a:r>
            <a:r>
              <a:rPr lang="en-US" sz="1200" dirty="0" err="1" smtClean="0">
                <a:latin typeface="Arial"/>
                <a:cs typeface="Arial"/>
              </a:rPr>
              <a:t>Wilk</a:t>
            </a:r>
            <a:r>
              <a:rPr lang="en-US" sz="1200" dirty="0" smtClean="0">
                <a:latin typeface="Arial"/>
                <a:cs typeface="Arial"/>
              </a:rPr>
              <a:t> test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2964574" y="2706579"/>
            <a:ext cx="888243" cy="0"/>
          </a:xfrm>
          <a:prstGeom prst="line">
            <a:avLst/>
          </a:prstGeom>
          <a:ln w="9525" cmpd="sng">
            <a:solidFill>
              <a:srgbClr val="000000"/>
            </a:solidFill>
            <a:headEnd type="stealth" w="lg" len="lg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97586" y="6255758"/>
            <a:ext cx="5647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Arial"/>
                <a:cs typeface="Arial"/>
              </a:rPr>
              <a:t>Figure </a:t>
            </a:r>
            <a:r>
              <a:rPr lang="en-US" sz="1200" dirty="0" smtClean="0">
                <a:latin typeface="Arial"/>
                <a:cs typeface="Arial"/>
              </a:rPr>
              <a:t>S5.  </a:t>
            </a:r>
            <a:r>
              <a:rPr lang="en-US" sz="1200" dirty="0">
                <a:latin typeface="Arial"/>
                <a:cs typeface="Arial"/>
              </a:rPr>
              <a:t>S</a:t>
            </a:r>
            <a:r>
              <a:rPr lang="en-US" sz="1200" dirty="0" smtClean="0">
                <a:latin typeface="Arial"/>
                <a:cs typeface="Arial"/>
              </a:rPr>
              <a:t>election of statistical methods for pairwise data comparisons. Data normality was assessed by the Shapiro-</a:t>
            </a:r>
            <a:r>
              <a:rPr lang="en-US" sz="1200" dirty="0" err="1" smtClean="0">
                <a:latin typeface="Arial"/>
                <a:cs typeface="Arial"/>
              </a:rPr>
              <a:t>Wilk</a:t>
            </a:r>
            <a:r>
              <a:rPr lang="en-US" sz="1200" dirty="0" smtClean="0">
                <a:latin typeface="Arial"/>
                <a:cs typeface="Arial"/>
              </a:rPr>
              <a:t> test, and homogeneity of variance assessed by </a:t>
            </a:r>
            <a:r>
              <a:rPr lang="en-US" sz="1200" dirty="0" err="1" smtClean="0">
                <a:latin typeface="Arial"/>
                <a:cs typeface="Arial"/>
              </a:rPr>
              <a:t>Levene’s</a:t>
            </a:r>
            <a:r>
              <a:rPr lang="en-US" sz="1200" dirty="0" smtClean="0">
                <a:latin typeface="Arial"/>
                <a:cs typeface="Arial"/>
              </a:rPr>
              <a:t> test.  Statistical analyses were subsequently performed were directed by the outcome of those tests, as outlined here.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445419" y="2994260"/>
            <a:ext cx="2011680" cy="980487"/>
            <a:chOff x="2445419" y="2473744"/>
            <a:chExt cx="2011680" cy="752103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2445419" y="2473744"/>
              <a:ext cx="0" cy="752103"/>
            </a:xfrm>
            <a:prstGeom prst="line">
              <a:avLst/>
            </a:prstGeom>
            <a:ln w="9525" cmpd="sng">
              <a:solidFill>
                <a:srgbClr val="000000"/>
              </a:solidFill>
              <a:headEnd type="stealth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4457099" y="2473744"/>
              <a:ext cx="0" cy="752103"/>
            </a:xfrm>
            <a:prstGeom prst="line">
              <a:avLst/>
            </a:prstGeom>
            <a:ln w="9525" cmpd="sng">
              <a:solidFill>
                <a:srgbClr val="000000"/>
              </a:solidFill>
              <a:headEnd type="stealth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1435502" y="3201653"/>
            <a:ext cx="1647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latin typeface="Arial"/>
                <a:cs typeface="Arial"/>
              </a:rPr>
              <a:t>Levene’s</a:t>
            </a:r>
            <a:r>
              <a:rPr lang="en-US" sz="1200" dirty="0" smtClean="0">
                <a:latin typeface="Arial"/>
                <a:cs typeface="Arial"/>
              </a:rPr>
              <a:t>   test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447182" y="3191493"/>
            <a:ext cx="1647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latin typeface="Arial"/>
                <a:cs typeface="Arial"/>
              </a:rPr>
              <a:t>Levene’s</a:t>
            </a:r>
            <a:r>
              <a:rPr lang="en-US" sz="1200" dirty="0" smtClean="0">
                <a:latin typeface="Arial"/>
                <a:cs typeface="Arial"/>
              </a:rPr>
              <a:t>   test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19761" y="4040740"/>
            <a:ext cx="5677407" cy="461665"/>
            <a:chOff x="619761" y="3373120"/>
            <a:chExt cx="5677407" cy="461665"/>
          </a:xfrm>
        </p:grpSpPr>
        <p:sp>
          <p:nvSpPr>
            <p:cNvPr id="3" name="TextBox 2"/>
            <p:cNvSpPr txBox="1"/>
            <p:nvPr/>
          </p:nvSpPr>
          <p:spPr>
            <a:xfrm>
              <a:off x="2011681" y="3373120"/>
              <a:ext cx="1168399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Variance is homogeneous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718561" y="3373120"/>
              <a:ext cx="1168399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Variance is homogeneous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19761" y="3373120"/>
              <a:ext cx="1290320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Variance is not homogeneous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998720" y="3373120"/>
              <a:ext cx="1298448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Variance is not homogeneous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297956" y="3746100"/>
            <a:ext cx="1143814" cy="232200"/>
            <a:chOff x="1297956" y="3017520"/>
            <a:chExt cx="1143814" cy="232200"/>
          </a:xfrm>
        </p:grpSpPr>
        <p:cxnSp>
          <p:nvCxnSpPr>
            <p:cNvPr id="59" name="Straight Connector 58"/>
            <p:cNvCxnSpPr/>
            <p:nvPr/>
          </p:nvCxnSpPr>
          <p:spPr>
            <a:xfrm flipV="1">
              <a:off x="1297956" y="3017520"/>
              <a:ext cx="0" cy="232200"/>
            </a:xfrm>
            <a:prstGeom prst="line">
              <a:avLst/>
            </a:prstGeom>
            <a:ln w="9525" cmpd="sng">
              <a:solidFill>
                <a:srgbClr val="000000"/>
              </a:solidFill>
              <a:headEnd type="stealth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300480" y="3028405"/>
              <a:ext cx="1141290" cy="0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 flipH="1">
            <a:off x="4457716" y="3746100"/>
            <a:ext cx="1143814" cy="232200"/>
            <a:chOff x="1297956" y="3017520"/>
            <a:chExt cx="1143814" cy="232200"/>
          </a:xfrm>
        </p:grpSpPr>
        <p:cxnSp>
          <p:nvCxnSpPr>
            <p:cNvPr id="71" name="Straight Connector 70"/>
            <p:cNvCxnSpPr/>
            <p:nvPr/>
          </p:nvCxnSpPr>
          <p:spPr>
            <a:xfrm flipV="1">
              <a:off x="1297956" y="3017520"/>
              <a:ext cx="0" cy="232200"/>
            </a:xfrm>
            <a:prstGeom prst="line">
              <a:avLst/>
            </a:prstGeom>
            <a:ln w="9525" cmpd="sng">
              <a:solidFill>
                <a:srgbClr val="000000"/>
              </a:solidFill>
              <a:headEnd type="stealth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300480" y="3028405"/>
              <a:ext cx="1141290" cy="0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1297339" y="4508100"/>
            <a:ext cx="4297680" cy="650240"/>
            <a:chOff x="1297339" y="3840480"/>
            <a:chExt cx="4297680" cy="980487"/>
          </a:xfrm>
        </p:grpSpPr>
        <p:grpSp>
          <p:nvGrpSpPr>
            <p:cNvPr id="74" name="Group 73"/>
            <p:cNvGrpSpPr/>
            <p:nvPr/>
          </p:nvGrpSpPr>
          <p:grpSpPr>
            <a:xfrm>
              <a:off x="2445419" y="3840480"/>
              <a:ext cx="2011680" cy="980487"/>
              <a:chOff x="2445419" y="2473744"/>
              <a:chExt cx="2011680" cy="752103"/>
            </a:xfrm>
          </p:grpSpPr>
          <p:cxnSp>
            <p:nvCxnSpPr>
              <p:cNvPr id="75" name="Straight Connector 74"/>
              <p:cNvCxnSpPr/>
              <p:nvPr/>
            </p:nvCxnSpPr>
            <p:spPr>
              <a:xfrm flipV="1">
                <a:off x="2445419" y="2473744"/>
                <a:ext cx="0" cy="752103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headEnd type="stealth" w="lg" len="lg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4457099" y="2473744"/>
                <a:ext cx="0" cy="752103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headEnd type="stealth" w="lg" len="lg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/>
            <p:cNvGrpSpPr/>
            <p:nvPr/>
          </p:nvGrpSpPr>
          <p:grpSpPr>
            <a:xfrm>
              <a:off x="1297339" y="3840480"/>
              <a:ext cx="4297680" cy="980487"/>
              <a:chOff x="2445419" y="2473744"/>
              <a:chExt cx="4297680" cy="752103"/>
            </a:xfrm>
          </p:grpSpPr>
          <p:cxnSp>
            <p:nvCxnSpPr>
              <p:cNvPr id="81" name="Straight Connector 80"/>
              <p:cNvCxnSpPr/>
              <p:nvPr/>
            </p:nvCxnSpPr>
            <p:spPr>
              <a:xfrm flipV="1">
                <a:off x="2445419" y="2473744"/>
                <a:ext cx="0" cy="752103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headEnd type="stealth" w="lg" len="lg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6743099" y="2473744"/>
                <a:ext cx="0" cy="752103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  <a:headEnd type="stealth" w="lg" len="lg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3" name="Group 82"/>
          <p:cNvGrpSpPr/>
          <p:nvPr/>
        </p:nvGrpSpPr>
        <p:grpSpPr>
          <a:xfrm>
            <a:off x="619761" y="5188820"/>
            <a:ext cx="5872479" cy="461665"/>
            <a:chOff x="619761" y="3373120"/>
            <a:chExt cx="5872479" cy="461665"/>
          </a:xfrm>
        </p:grpSpPr>
        <p:sp>
          <p:nvSpPr>
            <p:cNvPr id="85" name="TextBox 84"/>
            <p:cNvSpPr txBox="1"/>
            <p:nvPr/>
          </p:nvSpPr>
          <p:spPr>
            <a:xfrm>
              <a:off x="2011681" y="3373120"/>
              <a:ext cx="116839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T-test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566160" y="3373120"/>
              <a:ext cx="1320801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Mann-Whitney U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19761" y="3373120"/>
              <a:ext cx="1290320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Welch’s T-test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998720" y="3373120"/>
              <a:ext cx="1493520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Independent T-test with bootstrapping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1168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15169</TotalTime>
  <Words>933</Words>
  <Application>Microsoft Office PowerPoint</Application>
  <PresentationFormat>Letter Paper (8.5x11 in)</PresentationFormat>
  <Paragraphs>256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JADIQUE</cp:lastModifiedBy>
  <cp:revision>302</cp:revision>
  <cp:lastPrinted>2018-07-11T20:49:26Z</cp:lastPrinted>
  <dcterms:created xsi:type="dcterms:W3CDTF">2018-07-10T15:53:30Z</dcterms:created>
  <dcterms:modified xsi:type="dcterms:W3CDTF">2019-08-27T16:49:09Z</dcterms:modified>
</cp:coreProperties>
</file>