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4565B-C54D-42D9-8AB2-D85FAC067129}" type="datetimeFigureOut">
              <a:rPr lang="en-US" smtClean="0"/>
              <a:t>5/13/2019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A8F92-A843-4B97-B6BA-34D9C65DD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6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4565B-C54D-42D9-8AB2-D85FAC067129}" type="datetimeFigureOut">
              <a:rPr lang="en-US" smtClean="0"/>
              <a:t>5/13/2019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A8F92-A843-4B97-B6BA-34D9C65DD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50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AutoShape 3"/>
          <p:cNvSpPr>
            <a:spLocks noChangeAspect="1" noChangeArrowheads="1" noTextEdit="1"/>
          </p:cNvSpPr>
          <p:nvPr/>
        </p:nvSpPr>
        <p:spPr bwMode="auto">
          <a:xfrm>
            <a:off x="3565335" y="8100359"/>
            <a:ext cx="2075259" cy="217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2" name="TextBox 321"/>
          <p:cNvSpPr txBox="1"/>
          <p:nvPr/>
        </p:nvSpPr>
        <p:spPr>
          <a:xfrm>
            <a:off x="2960763" y="249000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Figure. S2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0152" y="1477199"/>
            <a:ext cx="5446882" cy="4581714"/>
            <a:chOff x="501173" y="2265475"/>
            <a:chExt cx="5446882" cy="4581714"/>
          </a:xfrm>
        </p:grpSpPr>
        <p:sp>
          <p:nvSpPr>
            <p:cNvPr id="10" name="TextBox 9"/>
            <p:cNvSpPr txBox="1"/>
            <p:nvPr/>
          </p:nvSpPr>
          <p:spPr>
            <a:xfrm>
              <a:off x="667199" y="2928715"/>
              <a:ext cx="646891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en-US" sz="101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1173" y="3709425"/>
              <a:ext cx="801486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Metformin</a:t>
              </a:r>
              <a:endParaRPr lang="en-US" sz="101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06992" y="2364216"/>
              <a:ext cx="604088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NDI1</a:t>
              </a:r>
              <a:endParaRPr lang="en-US" sz="101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72057" y="3503856"/>
              <a:ext cx="1140568" cy="806217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60831" y="2640830"/>
              <a:ext cx="1140568" cy="806217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56444" y="3502870"/>
              <a:ext cx="1140568" cy="806217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56444" y="2636997"/>
              <a:ext cx="1140568" cy="806217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323" name="TextBox 322"/>
            <p:cNvSpPr txBox="1"/>
            <p:nvPr/>
          </p:nvSpPr>
          <p:spPr>
            <a:xfrm>
              <a:off x="1609892" y="2346702"/>
              <a:ext cx="604088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Vector</a:t>
              </a:r>
              <a:endParaRPr lang="en-US" sz="101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TextBox 324"/>
            <p:cNvSpPr txBox="1"/>
            <p:nvPr/>
          </p:nvSpPr>
          <p:spPr>
            <a:xfrm rot="16200000">
              <a:off x="3123167" y="3091226"/>
              <a:ext cx="1865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of spheres </a:t>
              </a:r>
            </a:p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to control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3912956" y="4134149"/>
              <a:ext cx="729687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Metformin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Rectangle 5"/>
            <p:cNvSpPr>
              <a:spLocks noChangeArrowheads="1"/>
            </p:cNvSpPr>
            <p:nvPr/>
          </p:nvSpPr>
          <p:spPr bwMode="auto">
            <a:xfrm>
              <a:off x="4594026" y="3127758"/>
              <a:ext cx="202199" cy="9786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Freeform 6"/>
            <p:cNvSpPr>
              <a:spLocks/>
            </p:cNvSpPr>
            <p:nvPr/>
          </p:nvSpPr>
          <p:spPr bwMode="auto">
            <a:xfrm>
              <a:off x="4591392" y="3114131"/>
              <a:ext cx="207620" cy="992303"/>
            </a:xfrm>
            <a:custGeom>
              <a:avLst/>
              <a:gdLst>
                <a:gd name="T0" fmla="*/ 0 w 328"/>
                <a:gd name="T1" fmla="*/ 1823 h 1823"/>
                <a:gd name="T2" fmla="*/ 0 w 328"/>
                <a:gd name="T3" fmla="*/ 0 h 1823"/>
                <a:gd name="T4" fmla="*/ 0 w 328"/>
                <a:gd name="T5" fmla="*/ 0 h 1823"/>
                <a:gd name="T6" fmla="*/ 328 w 328"/>
                <a:gd name="T7" fmla="*/ 0 h 1823"/>
                <a:gd name="T8" fmla="*/ 328 w 328"/>
                <a:gd name="T9" fmla="*/ 0 h 1823"/>
                <a:gd name="T10" fmla="*/ 328 w 328"/>
                <a:gd name="T11" fmla="*/ 182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1823">
                  <a:moveTo>
                    <a:pt x="0" y="182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328" y="1823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Freeform 7"/>
            <p:cNvSpPr>
              <a:spLocks/>
            </p:cNvSpPr>
            <p:nvPr/>
          </p:nvSpPr>
          <p:spPr bwMode="auto">
            <a:xfrm>
              <a:off x="4621296" y="3064633"/>
              <a:ext cx="112035" cy="60166"/>
            </a:xfrm>
            <a:custGeom>
              <a:avLst/>
              <a:gdLst>
                <a:gd name="T0" fmla="*/ 0 w 161"/>
                <a:gd name="T1" fmla="*/ 0 h 116"/>
                <a:gd name="T2" fmla="*/ 161 w 161"/>
                <a:gd name="T3" fmla="*/ 0 h 116"/>
                <a:gd name="T4" fmla="*/ 80 w 161"/>
                <a:gd name="T5" fmla="*/ 0 h 116"/>
                <a:gd name="T6" fmla="*/ 80 w 161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116">
                  <a:moveTo>
                    <a:pt x="0" y="0"/>
                  </a:moveTo>
                  <a:lnTo>
                    <a:pt x="161" y="0"/>
                  </a:lnTo>
                  <a:lnTo>
                    <a:pt x="80" y="0"/>
                  </a:lnTo>
                  <a:lnTo>
                    <a:pt x="80" y="11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Rectangle 8"/>
            <p:cNvSpPr>
              <a:spLocks noChangeArrowheads="1"/>
            </p:cNvSpPr>
            <p:nvPr/>
          </p:nvSpPr>
          <p:spPr bwMode="auto">
            <a:xfrm>
              <a:off x="5229558" y="3081258"/>
              <a:ext cx="210693" cy="102517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70C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Freeform 9"/>
            <p:cNvSpPr>
              <a:spLocks/>
            </p:cNvSpPr>
            <p:nvPr/>
          </p:nvSpPr>
          <p:spPr bwMode="auto">
            <a:xfrm>
              <a:off x="5234248" y="3081258"/>
              <a:ext cx="206003" cy="1025178"/>
            </a:xfrm>
            <a:custGeom>
              <a:avLst/>
              <a:gdLst>
                <a:gd name="T0" fmla="*/ 0 w 329"/>
                <a:gd name="T1" fmla="*/ 1925 h 1925"/>
                <a:gd name="T2" fmla="*/ 0 w 329"/>
                <a:gd name="T3" fmla="*/ 0 h 1925"/>
                <a:gd name="T4" fmla="*/ 0 w 329"/>
                <a:gd name="T5" fmla="*/ 0 h 1925"/>
                <a:gd name="T6" fmla="*/ 329 w 329"/>
                <a:gd name="T7" fmla="*/ 0 h 1925"/>
                <a:gd name="T8" fmla="*/ 329 w 329"/>
                <a:gd name="T9" fmla="*/ 0 h 1925"/>
                <a:gd name="T10" fmla="*/ 329 w 329"/>
                <a:gd name="T11" fmla="*/ 1925 h 1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9" h="1925">
                  <a:moveTo>
                    <a:pt x="0" y="192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9" y="0"/>
                  </a:lnTo>
                  <a:lnTo>
                    <a:pt x="329" y="1925"/>
                  </a:lnTo>
                </a:path>
              </a:pathLst>
            </a:custGeom>
            <a:noFill/>
            <a:ln w="26988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Freeform 10"/>
            <p:cNvSpPr>
              <a:spLocks/>
            </p:cNvSpPr>
            <p:nvPr/>
          </p:nvSpPr>
          <p:spPr bwMode="auto">
            <a:xfrm>
              <a:off x="5275379" y="2995573"/>
              <a:ext cx="137160" cy="130185"/>
            </a:xfrm>
            <a:custGeom>
              <a:avLst/>
              <a:gdLst>
                <a:gd name="T0" fmla="*/ 0 w 161"/>
                <a:gd name="T1" fmla="*/ 0 h 90"/>
                <a:gd name="T2" fmla="*/ 161 w 161"/>
                <a:gd name="T3" fmla="*/ 0 h 90"/>
                <a:gd name="T4" fmla="*/ 81 w 161"/>
                <a:gd name="T5" fmla="*/ 0 h 90"/>
                <a:gd name="T6" fmla="*/ 81 w 161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90">
                  <a:moveTo>
                    <a:pt x="0" y="0"/>
                  </a:moveTo>
                  <a:lnTo>
                    <a:pt x="161" y="0"/>
                  </a:lnTo>
                  <a:lnTo>
                    <a:pt x="81" y="0"/>
                  </a:lnTo>
                  <a:lnTo>
                    <a:pt x="81" y="90"/>
                  </a:lnTo>
                </a:path>
              </a:pathLst>
            </a:custGeom>
            <a:noFill/>
            <a:ln w="19050">
              <a:solidFill>
                <a:schemeClr val="accent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Rectangle 17"/>
            <p:cNvSpPr>
              <a:spLocks noChangeArrowheads="1"/>
            </p:cNvSpPr>
            <p:nvPr/>
          </p:nvSpPr>
          <p:spPr bwMode="auto">
            <a:xfrm>
              <a:off x="4914137" y="3702290"/>
              <a:ext cx="210693" cy="40445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Freeform 18"/>
            <p:cNvSpPr>
              <a:spLocks/>
            </p:cNvSpPr>
            <p:nvPr/>
          </p:nvSpPr>
          <p:spPr bwMode="auto">
            <a:xfrm>
              <a:off x="4914137" y="3702604"/>
              <a:ext cx="210693" cy="404144"/>
            </a:xfrm>
            <a:custGeom>
              <a:avLst/>
              <a:gdLst>
                <a:gd name="T0" fmla="*/ 0 w 328"/>
                <a:gd name="T1" fmla="*/ 173 h 173"/>
                <a:gd name="T2" fmla="*/ 0 w 328"/>
                <a:gd name="T3" fmla="*/ 0 h 173"/>
                <a:gd name="T4" fmla="*/ 0 w 328"/>
                <a:gd name="T5" fmla="*/ 0 h 173"/>
                <a:gd name="T6" fmla="*/ 328 w 328"/>
                <a:gd name="T7" fmla="*/ 0 h 173"/>
                <a:gd name="T8" fmla="*/ 328 w 328"/>
                <a:gd name="T9" fmla="*/ 0 h 173"/>
                <a:gd name="T10" fmla="*/ 328 w 328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173">
                  <a:moveTo>
                    <a:pt x="0" y="17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328" y="173"/>
                  </a:lnTo>
                </a:path>
              </a:pathLst>
            </a:custGeom>
            <a:solidFill>
              <a:schemeClr val="tx1"/>
            </a:solidFill>
            <a:ln w="269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Freeform 19"/>
            <p:cNvSpPr>
              <a:spLocks/>
            </p:cNvSpPr>
            <p:nvPr/>
          </p:nvSpPr>
          <p:spPr bwMode="auto">
            <a:xfrm>
              <a:off x="4958017" y="3627260"/>
              <a:ext cx="137160" cy="86790"/>
            </a:xfrm>
            <a:custGeom>
              <a:avLst/>
              <a:gdLst>
                <a:gd name="T0" fmla="*/ 0 w 162"/>
                <a:gd name="T1" fmla="*/ 0 h 19"/>
                <a:gd name="T2" fmla="*/ 162 w 162"/>
                <a:gd name="T3" fmla="*/ 0 h 19"/>
                <a:gd name="T4" fmla="*/ 81 w 162"/>
                <a:gd name="T5" fmla="*/ 0 h 19"/>
                <a:gd name="T6" fmla="*/ 81 w 162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9">
                  <a:moveTo>
                    <a:pt x="0" y="0"/>
                  </a:moveTo>
                  <a:lnTo>
                    <a:pt x="162" y="0"/>
                  </a:lnTo>
                  <a:lnTo>
                    <a:pt x="81" y="0"/>
                  </a:lnTo>
                  <a:lnTo>
                    <a:pt x="81" y="1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Rectangle 20"/>
            <p:cNvSpPr>
              <a:spLocks noChangeArrowheads="1"/>
            </p:cNvSpPr>
            <p:nvPr/>
          </p:nvSpPr>
          <p:spPr bwMode="auto">
            <a:xfrm>
              <a:off x="5576757" y="3097627"/>
              <a:ext cx="177104" cy="100880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Freeform 21"/>
            <p:cNvSpPr>
              <a:spLocks/>
            </p:cNvSpPr>
            <p:nvPr/>
          </p:nvSpPr>
          <p:spPr bwMode="auto">
            <a:xfrm>
              <a:off x="5560066" y="2985637"/>
              <a:ext cx="193795" cy="1120800"/>
            </a:xfrm>
            <a:custGeom>
              <a:avLst/>
              <a:gdLst>
                <a:gd name="T0" fmla="*/ 0 w 328"/>
                <a:gd name="T1" fmla="*/ 1651 h 1651"/>
                <a:gd name="T2" fmla="*/ 0 w 328"/>
                <a:gd name="T3" fmla="*/ 0 h 1651"/>
                <a:gd name="T4" fmla="*/ 0 w 328"/>
                <a:gd name="T5" fmla="*/ 0 h 1651"/>
                <a:gd name="T6" fmla="*/ 328 w 328"/>
                <a:gd name="T7" fmla="*/ 0 h 1651"/>
                <a:gd name="T8" fmla="*/ 328 w 328"/>
                <a:gd name="T9" fmla="*/ 0 h 1651"/>
                <a:gd name="T10" fmla="*/ 328 w 328"/>
                <a:gd name="T11" fmla="*/ 1651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1651">
                  <a:moveTo>
                    <a:pt x="0" y="165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328" y="1651"/>
                  </a:lnTo>
                </a:path>
              </a:pathLst>
            </a:custGeom>
            <a:solidFill>
              <a:schemeClr val="accent2"/>
            </a:solidFill>
            <a:ln w="26988">
              <a:solidFill>
                <a:schemeClr val="accent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" name="Freeform 22"/>
            <p:cNvSpPr>
              <a:spLocks/>
            </p:cNvSpPr>
            <p:nvPr/>
          </p:nvSpPr>
          <p:spPr bwMode="auto">
            <a:xfrm>
              <a:off x="5589524" y="2924152"/>
              <a:ext cx="137160" cy="106711"/>
            </a:xfrm>
            <a:custGeom>
              <a:avLst/>
              <a:gdLst>
                <a:gd name="T0" fmla="*/ 0 w 161"/>
                <a:gd name="T1" fmla="*/ 0 h 138"/>
                <a:gd name="T2" fmla="*/ 161 w 161"/>
                <a:gd name="T3" fmla="*/ 0 h 138"/>
                <a:gd name="T4" fmla="*/ 80 w 161"/>
                <a:gd name="T5" fmla="*/ 0 h 138"/>
                <a:gd name="T6" fmla="*/ 80 w 161"/>
                <a:gd name="T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138">
                  <a:moveTo>
                    <a:pt x="0" y="0"/>
                  </a:moveTo>
                  <a:lnTo>
                    <a:pt x="161" y="0"/>
                  </a:lnTo>
                  <a:lnTo>
                    <a:pt x="80" y="0"/>
                  </a:lnTo>
                  <a:lnTo>
                    <a:pt x="80" y="138"/>
                  </a:lnTo>
                </a:path>
              </a:pathLst>
            </a:custGeom>
            <a:noFill/>
            <a:ln w="19050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Line 29"/>
            <p:cNvSpPr>
              <a:spLocks noChangeShapeType="1"/>
            </p:cNvSpPr>
            <p:nvPr/>
          </p:nvSpPr>
          <p:spPr bwMode="auto">
            <a:xfrm>
              <a:off x="4471194" y="4106433"/>
              <a:ext cx="14768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Line 30"/>
            <p:cNvSpPr>
              <a:spLocks noChangeShapeType="1"/>
            </p:cNvSpPr>
            <p:nvPr/>
          </p:nvSpPr>
          <p:spPr bwMode="auto">
            <a:xfrm flipV="1">
              <a:off x="5005634" y="4114143"/>
              <a:ext cx="0" cy="4239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" name="Line 31"/>
            <p:cNvSpPr>
              <a:spLocks noChangeShapeType="1"/>
            </p:cNvSpPr>
            <p:nvPr/>
          </p:nvSpPr>
          <p:spPr bwMode="auto">
            <a:xfrm flipV="1">
              <a:off x="5649660" y="4114143"/>
              <a:ext cx="0" cy="4239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Rectangle 32"/>
            <p:cNvSpPr>
              <a:spLocks noChangeArrowheads="1"/>
            </p:cNvSpPr>
            <p:nvPr/>
          </p:nvSpPr>
          <p:spPr bwMode="auto">
            <a:xfrm>
              <a:off x="4348498" y="4025155"/>
              <a:ext cx="6412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45" name="Rectangle 34"/>
            <p:cNvSpPr>
              <a:spLocks noChangeArrowheads="1"/>
            </p:cNvSpPr>
            <p:nvPr/>
          </p:nvSpPr>
          <p:spPr bwMode="auto">
            <a:xfrm>
              <a:off x="4289373" y="3547885"/>
              <a:ext cx="12824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50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46" name="Line 39"/>
            <p:cNvSpPr>
              <a:spLocks noChangeShapeType="1"/>
            </p:cNvSpPr>
            <p:nvPr/>
          </p:nvSpPr>
          <p:spPr bwMode="auto">
            <a:xfrm flipV="1">
              <a:off x="4478900" y="2620019"/>
              <a:ext cx="0" cy="14941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Line 40"/>
            <p:cNvSpPr>
              <a:spLocks noChangeShapeType="1"/>
            </p:cNvSpPr>
            <p:nvPr/>
          </p:nvSpPr>
          <p:spPr bwMode="auto">
            <a:xfrm flipH="1">
              <a:off x="4431083" y="4106434"/>
              <a:ext cx="423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Line 42"/>
            <p:cNvSpPr>
              <a:spLocks noChangeShapeType="1"/>
            </p:cNvSpPr>
            <p:nvPr/>
          </p:nvSpPr>
          <p:spPr bwMode="auto">
            <a:xfrm flipH="1">
              <a:off x="4436505" y="3614388"/>
              <a:ext cx="423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Line 44"/>
            <p:cNvSpPr>
              <a:spLocks noChangeShapeType="1"/>
            </p:cNvSpPr>
            <p:nvPr/>
          </p:nvSpPr>
          <p:spPr bwMode="auto">
            <a:xfrm flipH="1">
              <a:off x="4436505" y="3121058"/>
              <a:ext cx="423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Line 46"/>
            <p:cNvSpPr>
              <a:spLocks noChangeShapeType="1"/>
            </p:cNvSpPr>
            <p:nvPr/>
          </p:nvSpPr>
          <p:spPr bwMode="auto">
            <a:xfrm flipH="1">
              <a:off x="4436505" y="2627726"/>
              <a:ext cx="423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" name="Line 30"/>
            <p:cNvSpPr>
              <a:spLocks noChangeShapeType="1"/>
            </p:cNvSpPr>
            <p:nvPr/>
          </p:nvSpPr>
          <p:spPr bwMode="auto">
            <a:xfrm flipV="1">
              <a:off x="4689592" y="4114143"/>
              <a:ext cx="0" cy="4239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" name="Line 30"/>
            <p:cNvSpPr>
              <a:spLocks noChangeShapeType="1"/>
            </p:cNvSpPr>
            <p:nvPr/>
          </p:nvSpPr>
          <p:spPr bwMode="auto">
            <a:xfrm flipV="1">
              <a:off x="5343959" y="4114143"/>
              <a:ext cx="0" cy="4239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63" name="Group 362"/>
            <p:cNvGrpSpPr/>
            <p:nvPr/>
          </p:nvGrpSpPr>
          <p:grpSpPr>
            <a:xfrm>
              <a:off x="4707161" y="2751133"/>
              <a:ext cx="302342" cy="243617"/>
              <a:chOff x="2405217" y="1969092"/>
              <a:chExt cx="361132" cy="291384"/>
            </a:xfrm>
          </p:grpSpPr>
          <p:cxnSp>
            <p:nvCxnSpPr>
              <p:cNvPr id="370" name="Straight Connector 369"/>
              <p:cNvCxnSpPr/>
              <p:nvPr/>
            </p:nvCxnSpPr>
            <p:spPr>
              <a:xfrm flipV="1">
                <a:off x="2405217" y="1969092"/>
                <a:ext cx="0" cy="792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Connector 370"/>
              <p:cNvCxnSpPr/>
              <p:nvPr/>
            </p:nvCxnSpPr>
            <p:spPr>
              <a:xfrm>
                <a:off x="2405217" y="1969092"/>
                <a:ext cx="3611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Straight Connector 371"/>
              <p:cNvCxnSpPr/>
              <p:nvPr/>
            </p:nvCxnSpPr>
            <p:spPr>
              <a:xfrm>
                <a:off x="2763740" y="1973311"/>
                <a:ext cx="0" cy="2871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4" name="Group 363"/>
            <p:cNvGrpSpPr/>
            <p:nvPr/>
          </p:nvGrpSpPr>
          <p:grpSpPr>
            <a:xfrm>
              <a:off x="5051758" y="2742680"/>
              <a:ext cx="594614" cy="244269"/>
              <a:chOff x="2405217" y="1969092"/>
              <a:chExt cx="361132" cy="286605"/>
            </a:xfrm>
          </p:grpSpPr>
          <p:cxnSp>
            <p:nvCxnSpPr>
              <p:cNvPr id="367" name="Straight Connector 366"/>
              <p:cNvCxnSpPr/>
              <p:nvPr/>
            </p:nvCxnSpPr>
            <p:spPr>
              <a:xfrm flipV="1">
                <a:off x="2405217" y="1969094"/>
                <a:ext cx="0" cy="2866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7"/>
              <p:cNvCxnSpPr/>
              <p:nvPr/>
            </p:nvCxnSpPr>
            <p:spPr>
              <a:xfrm>
                <a:off x="2405217" y="1969092"/>
                <a:ext cx="3611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/>
              <p:cNvCxnSpPr/>
              <p:nvPr/>
            </p:nvCxnSpPr>
            <p:spPr>
              <a:xfrm>
                <a:off x="2766349" y="1969092"/>
                <a:ext cx="0" cy="1718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5" name="TextBox 364"/>
            <p:cNvSpPr txBox="1"/>
            <p:nvPr/>
          </p:nvSpPr>
          <p:spPr>
            <a:xfrm>
              <a:off x="5213087" y="2611498"/>
              <a:ext cx="2744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TextBox 365"/>
            <p:cNvSpPr txBox="1"/>
            <p:nvPr/>
          </p:nvSpPr>
          <p:spPr>
            <a:xfrm>
              <a:off x="4766412" y="2610022"/>
              <a:ext cx="321012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TextBox 353"/>
            <p:cNvSpPr txBox="1"/>
            <p:nvPr/>
          </p:nvSpPr>
          <p:spPr>
            <a:xfrm>
              <a:off x="4587481" y="4120061"/>
              <a:ext cx="22313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" name="TextBox 354"/>
            <p:cNvSpPr txBox="1"/>
            <p:nvPr/>
          </p:nvSpPr>
          <p:spPr>
            <a:xfrm>
              <a:off x="4875889" y="4130783"/>
              <a:ext cx="25199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5222693" y="4123678"/>
              <a:ext cx="22313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" name="TextBox 356"/>
            <p:cNvSpPr txBox="1"/>
            <p:nvPr/>
          </p:nvSpPr>
          <p:spPr>
            <a:xfrm>
              <a:off x="5530967" y="4130784"/>
              <a:ext cx="25199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4652657" y="4307365"/>
              <a:ext cx="518091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Vector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5325268" y="4311377"/>
              <a:ext cx="44755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NDI1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4149556" y="4313031"/>
              <a:ext cx="486030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cDNA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Rectangle 34"/>
            <p:cNvSpPr>
              <a:spLocks noChangeArrowheads="1"/>
            </p:cNvSpPr>
            <p:nvPr/>
          </p:nvSpPr>
          <p:spPr bwMode="auto">
            <a:xfrm>
              <a:off x="4225253" y="3038878"/>
              <a:ext cx="19236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62" name="Rectangle 34"/>
            <p:cNvSpPr>
              <a:spLocks noChangeArrowheads="1"/>
            </p:cNvSpPr>
            <p:nvPr/>
          </p:nvSpPr>
          <p:spPr bwMode="auto">
            <a:xfrm>
              <a:off x="4225253" y="2574982"/>
              <a:ext cx="19236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150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73" name="TextBox 372"/>
            <p:cNvSpPr txBox="1"/>
            <p:nvPr/>
          </p:nvSpPr>
          <p:spPr>
            <a:xfrm>
              <a:off x="622862" y="2265475"/>
              <a:ext cx="938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SCC47(</a:t>
              </a:r>
              <a:r>
                <a:rPr lang="en-US" sz="9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HPV+)</a:t>
              </a:r>
            </a:p>
            <a:p>
              <a:pPr algn="ctr"/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268244" y="4833695"/>
              <a:ext cx="1138065" cy="1120981"/>
              <a:chOff x="1296994" y="3650192"/>
              <a:chExt cx="1138065" cy="1120981"/>
            </a:xfrm>
          </p:grpSpPr>
          <p:pic>
            <p:nvPicPr>
              <p:cNvPr id="177" name="Picture 176"/>
              <p:cNvPicPr>
                <a:picLocks noChangeAspect="1"/>
              </p:cNvPicPr>
              <p:nvPr/>
            </p:nvPicPr>
            <p:blipFill rotWithShape="1">
              <a:blip r:embed="rId6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296994" y="3650192"/>
                <a:ext cx="1138065" cy="805817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cxnSp>
            <p:nvCxnSpPr>
              <p:cNvPr id="179" name="Straight Connector 178"/>
              <p:cNvCxnSpPr/>
              <p:nvPr/>
            </p:nvCxnSpPr>
            <p:spPr>
              <a:xfrm>
                <a:off x="2052933" y="4771173"/>
                <a:ext cx="35564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4" name="Picture 173"/>
            <p:cNvPicPr>
              <a:picLocks noChangeAspect="1"/>
            </p:cNvPicPr>
            <p:nvPr/>
          </p:nvPicPr>
          <p:blipFill rotWithShape="1"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70645" y="5682971"/>
              <a:ext cx="1138065" cy="805817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cxnSp>
          <p:nvCxnSpPr>
            <p:cNvPr id="182" name="Straight Connector 181"/>
            <p:cNvCxnSpPr/>
            <p:nvPr/>
          </p:nvCxnSpPr>
          <p:spPr>
            <a:xfrm>
              <a:off x="3218998" y="4155798"/>
              <a:ext cx="355646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5" name="Picture 174"/>
            <p:cNvPicPr>
              <a:picLocks noChangeAspect="1"/>
            </p:cNvPicPr>
            <p:nvPr/>
          </p:nvPicPr>
          <p:blipFill rotWithShape="1">
            <a:blip r:embed="rId8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83851" y="4833695"/>
              <a:ext cx="1138065" cy="805817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grpSp>
          <p:nvGrpSpPr>
            <p:cNvPr id="21" name="Group 20"/>
            <p:cNvGrpSpPr/>
            <p:nvPr/>
          </p:nvGrpSpPr>
          <p:grpSpPr>
            <a:xfrm>
              <a:off x="2485713" y="5682971"/>
              <a:ext cx="1138065" cy="805817"/>
              <a:chOff x="3896266" y="4717082"/>
              <a:chExt cx="1138065" cy="805817"/>
            </a:xfrm>
          </p:grpSpPr>
          <p:pic>
            <p:nvPicPr>
              <p:cNvPr id="176" name="Picture 175"/>
              <p:cNvPicPr>
                <a:picLocks noChangeAspect="1"/>
              </p:cNvPicPr>
              <p:nvPr/>
            </p:nvPicPr>
            <p:blipFill rotWithShape="1">
              <a:blip r:embed="rId9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896266" y="4717082"/>
                <a:ext cx="1138065" cy="805817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cxnSp>
            <p:nvCxnSpPr>
              <p:cNvPr id="188" name="Straight Connector 187"/>
              <p:cNvCxnSpPr/>
              <p:nvPr/>
            </p:nvCxnSpPr>
            <p:spPr>
              <a:xfrm>
                <a:off x="4643721" y="5395216"/>
                <a:ext cx="35564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4" name="TextBox 373"/>
            <p:cNvSpPr txBox="1"/>
            <p:nvPr/>
          </p:nvSpPr>
          <p:spPr>
            <a:xfrm>
              <a:off x="698980" y="5159200"/>
              <a:ext cx="646891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en-US" sz="101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TextBox 374"/>
            <p:cNvSpPr txBox="1"/>
            <p:nvPr/>
          </p:nvSpPr>
          <p:spPr>
            <a:xfrm>
              <a:off x="532954" y="5939910"/>
              <a:ext cx="801486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Metformin</a:t>
              </a:r>
              <a:endParaRPr lang="en-US" sz="101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" name="TextBox 375"/>
            <p:cNvSpPr txBox="1"/>
            <p:nvPr/>
          </p:nvSpPr>
          <p:spPr>
            <a:xfrm>
              <a:off x="2838773" y="4594701"/>
              <a:ext cx="604088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NDI1</a:t>
              </a:r>
              <a:endParaRPr lang="en-US" sz="101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1641673" y="4577187"/>
              <a:ext cx="604088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Vector</a:t>
              </a:r>
              <a:endParaRPr lang="en-US" sz="101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TextBox 377"/>
            <p:cNvSpPr txBox="1"/>
            <p:nvPr/>
          </p:nvSpPr>
          <p:spPr>
            <a:xfrm>
              <a:off x="816827" y="4523618"/>
              <a:ext cx="550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CAL27</a:t>
              </a:r>
              <a:endPara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TextBox 379"/>
            <p:cNvSpPr txBox="1"/>
            <p:nvPr/>
          </p:nvSpPr>
          <p:spPr>
            <a:xfrm>
              <a:off x="3899125" y="6437474"/>
              <a:ext cx="729687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Metformin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" name="Rectangle 5"/>
            <p:cNvSpPr>
              <a:spLocks noChangeArrowheads="1"/>
            </p:cNvSpPr>
            <p:nvPr/>
          </p:nvSpPr>
          <p:spPr bwMode="auto">
            <a:xfrm>
              <a:off x="4580195" y="5431083"/>
              <a:ext cx="202199" cy="9786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Freeform 6"/>
            <p:cNvSpPr>
              <a:spLocks/>
            </p:cNvSpPr>
            <p:nvPr/>
          </p:nvSpPr>
          <p:spPr bwMode="auto">
            <a:xfrm>
              <a:off x="4577561" y="5417456"/>
              <a:ext cx="207620" cy="992303"/>
            </a:xfrm>
            <a:custGeom>
              <a:avLst/>
              <a:gdLst>
                <a:gd name="T0" fmla="*/ 0 w 328"/>
                <a:gd name="T1" fmla="*/ 1823 h 1823"/>
                <a:gd name="T2" fmla="*/ 0 w 328"/>
                <a:gd name="T3" fmla="*/ 0 h 1823"/>
                <a:gd name="T4" fmla="*/ 0 w 328"/>
                <a:gd name="T5" fmla="*/ 0 h 1823"/>
                <a:gd name="T6" fmla="*/ 328 w 328"/>
                <a:gd name="T7" fmla="*/ 0 h 1823"/>
                <a:gd name="T8" fmla="*/ 328 w 328"/>
                <a:gd name="T9" fmla="*/ 0 h 1823"/>
                <a:gd name="T10" fmla="*/ 328 w 328"/>
                <a:gd name="T11" fmla="*/ 182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1823">
                  <a:moveTo>
                    <a:pt x="0" y="182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328" y="1823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" name="Freeform 7"/>
            <p:cNvSpPr>
              <a:spLocks/>
            </p:cNvSpPr>
            <p:nvPr/>
          </p:nvSpPr>
          <p:spPr bwMode="auto">
            <a:xfrm>
              <a:off x="4617911" y="5363984"/>
              <a:ext cx="137160" cy="128470"/>
            </a:xfrm>
            <a:custGeom>
              <a:avLst/>
              <a:gdLst>
                <a:gd name="T0" fmla="*/ 0 w 161"/>
                <a:gd name="T1" fmla="*/ 0 h 116"/>
                <a:gd name="T2" fmla="*/ 161 w 161"/>
                <a:gd name="T3" fmla="*/ 0 h 116"/>
                <a:gd name="T4" fmla="*/ 80 w 161"/>
                <a:gd name="T5" fmla="*/ 0 h 116"/>
                <a:gd name="T6" fmla="*/ 80 w 161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116">
                  <a:moveTo>
                    <a:pt x="0" y="0"/>
                  </a:moveTo>
                  <a:lnTo>
                    <a:pt x="161" y="0"/>
                  </a:lnTo>
                  <a:lnTo>
                    <a:pt x="80" y="0"/>
                  </a:lnTo>
                  <a:lnTo>
                    <a:pt x="80" y="11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Rectangle 8"/>
            <p:cNvSpPr>
              <a:spLocks noChangeArrowheads="1"/>
            </p:cNvSpPr>
            <p:nvPr/>
          </p:nvSpPr>
          <p:spPr bwMode="auto">
            <a:xfrm>
              <a:off x="5215727" y="5384583"/>
              <a:ext cx="210693" cy="1025178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" name="Freeform 9"/>
            <p:cNvSpPr>
              <a:spLocks/>
            </p:cNvSpPr>
            <p:nvPr/>
          </p:nvSpPr>
          <p:spPr bwMode="auto">
            <a:xfrm>
              <a:off x="5220417" y="5384583"/>
              <a:ext cx="206003" cy="1025178"/>
            </a:xfrm>
            <a:custGeom>
              <a:avLst/>
              <a:gdLst>
                <a:gd name="T0" fmla="*/ 0 w 329"/>
                <a:gd name="T1" fmla="*/ 1925 h 1925"/>
                <a:gd name="T2" fmla="*/ 0 w 329"/>
                <a:gd name="T3" fmla="*/ 0 h 1925"/>
                <a:gd name="T4" fmla="*/ 0 w 329"/>
                <a:gd name="T5" fmla="*/ 0 h 1925"/>
                <a:gd name="T6" fmla="*/ 329 w 329"/>
                <a:gd name="T7" fmla="*/ 0 h 1925"/>
                <a:gd name="T8" fmla="*/ 329 w 329"/>
                <a:gd name="T9" fmla="*/ 0 h 1925"/>
                <a:gd name="T10" fmla="*/ 329 w 329"/>
                <a:gd name="T11" fmla="*/ 1925 h 1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9" h="1925">
                  <a:moveTo>
                    <a:pt x="0" y="192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9" y="0"/>
                  </a:lnTo>
                  <a:lnTo>
                    <a:pt x="329" y="1925"/>
                  </a:lnTo>
                </a:path>
              </a:pathLst>
            </a:custGeom>
            <a:solidFill>
              <a:srgbClr val="0070C0"/>
            </a:solidFill>
            <a:ln w="26988">
              <a:solidFill>
                <a:srgbClr val="0070C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Freeform 10"/>
            <p:cNvSpPr>
              <a:spLocks/>
            </p:cNvSpPr>
            <p:nvPr/>
          </p:nvSpPr>
          <p:spPr bwMode="auto">
            <a:xfrm>
              <a:off x="5264090" y="5330171"/>
              <a:ext cx="137160" cy="49515"/>
            </a:xfrm>
            <a:custGeom>
              <a:avLst/>
              <a:gdLst>
                <a:gd name="T0" fmla="*/ 0 w 161"/>
                <a:gd name="T1" fmla="*/ 0 h 90"/>
                <a:gd name="T2" fmla="*/ 161 w 161"/>
                <a:gd name="T3" fmla="*/ 0 h 90"/>
                <a:gd name="T4" fmla="*/ 81 w 161"/>
                <a:gd name="T5" fmla="*/ 0 h 90"/>
                <a:gd name="T6" fmla="*/ 81 w 161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90">
                  <a:moveTo>
                    <a:pt x="0" y="0"/>
                  </a:moveTo>
                  <a:lnTo>
                    <a:pt x="161" y="0"/>
                  </a:lnTo>
                  <a:lnTo>
                    <a:pt x="81" y="0"/>
                  </a:lnTo>
                  <a:lnTo>
                    <a:pt x="81" y="90"/>
                  </a:lnTo>
                </a:path>
              </a:pathLst>
            </a:custGeom>
            <a:noFill/>
            <a:ln w="19050">
              <a:solidFill>
                <a:srgbClr val="0070C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Rectangle 17"/>
            <p:cNvSpPr>
              <a:spLocks noChangeArrowheads="1"/>
            </p:cNvSpPr>
            <p:nvPr/>
          </p:nvSpPr>
          <p:spPr bwMode="auto">
            <a:xfrm>
              <a:off x="4900306" y="6322411"/>
              <a:ext cx="210693" cy="8766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Freeform 18"/>
            <p:cNvSpPr>
              <a:spLocks/>
            </p:cNvSpPr>
            <p:nvPr/>
          </p:nvSpPr>
          <p:spPr bwMode="auto">
            <a:xfrm>
              <a:off x="4900306" y="6275705"/>
              <a:ext cx="210693" cy="134368"/>
            </a:xfrm>
            <a:custGeom>
              <a:avLst/>
              <a:gdLst>
                <a:gd name="T0" fmla="*/ 0 w 328"/>
                <a:gd name="T1" fmla="*/ 173 h 173"/>
                <a:gd name="T2" fmla="*/ 0 w 328"/>
                <a:gd name="T3" fmla="*/ 0 h 173"/>
                <a:gd name="T4" fmla="*/ 0 w 328"/>
                <a:gd name="T5" fmla="*/ 0 h 173"/>
                <a:gd name="T6" fmla="*/ 328 w 328"/>
                <a:gd name="T7" fmla="*/ 0 h 173"/>
                <a:gd name="T8" fmla="*/ 328 w 328"/>
                <a:gd name="T9" fmla="*/ 0 h 173"/>
                <a:gd name="T10" fmla="*/ 328 w 328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173">
                  <a:moveTo>
                    <a:pt x="0" y="17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328" y="173"/>
                  </a:lnTo>
                </a:path>
              </a:pathLst>
            </a:custGeom>
            <a:solidFill>
              <a:schemeClr val="tx1"/>
            </a:solidFill>
            <a:ln w="269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Freeform 19"/>
            <p:cNvSpPr>
              <a:spLocks/>
            </p:cNvSpPr>
            <p:nvPr/>
          </p:nvSpPr>
          <p:spPr bwMode="auto">
            <a:xfrm>
              <a:off x="4937760" y="6202881"/>
              <a:ext cx="137160" cy="119374"/>
            </a:xfrm>
            <a:custGeom>
              <a:avLst/>
              <a:gdLst>
                <a:gd name="T0" fmla="*/ 0 w 162"/>
                <a:gd name="T1" fmla="*/ 0 h 19"/>
                <a:gd name="T2" fmla="*/ 162 w 162"/>
                <a:gd name="T3" fmla="*/ 0 h 19"/>
                <a:gd name="T4" fmla="*/ 81 w 162"/>
                <a:gd name="T5" fmla="*/ 0 h 19"/>
                <a:gd name="T6" fmla="*/ 81 w 162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9">
                  <a:moveTo>
                    <a:pt x="0" y="0"/>
                  </a:moveTo>
                  <a:lnTo>
                    <a:pt x="162" y="0"/>
                  </a:lnTo>
                  <a:lnTo>
                    <a:pt x="81" y="0"/>
                  </a:lnTo>
                  <a:lnTo>
                    <a:pt x="81" y="1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Rectangle 20"/>
            <p:cNvSpPr>
              <a:spLocks noChangeArrowheads="1"/>
            </p:cNvSpPr>
            <p:nvPr/>
          </p:nvSpPr>
          <p:spPr bwMode="auto">
            <a:xfrm>
              <a:off x="5562926" y="5400952"/>
              <a:ext cx="177104" cy="100880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Freeform 21"/>
            <p:cNvSpPr>
              <a:spLocks/>
            </p:cNvSpPr>
            <p:nvPr/>
          </p:nvSpPr>
          <p:spPr bwMode="auto">
            <a:xfrm>
              <a:off x="5546235" y="5400956"/>
              <a:ext cx="193795" cy="1008806"/>
            </a:xfrm>
            <a:custGeom>
              <a:avLst/>
              <a:gdLst>
                <a:gd name="T0" fmla="*/ 0 w 328"/>
                <a:gd name="T1" fmla="*/ 1651 h 1651"/>
                <a:gd name="T2" fmla="*/ 0 w 328"/>
                <a:gd name="T3" fmla="*/ 0 h 1651"/>
                <a:gd name="T4" fmla="*/ 0 w 328"/>
                <a:gd name="T5" fmla="*/ 0 h 1651"/>
                <a:gd name="T6" fmla="*/ 328 w 328"/>
                <a:gd name="T7" fmla="*/ 0 h 1651"/>
                <a:gd name="T8" fmla="*/ 328 w 328"/>
                <a:gd name="T9" fmla="*/ 0 h 1651"/>
                <a:gd name="T10" fmla="*/ 328 w 328"/>
                <a:gd name="T11" fmla="*/ 1651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1651">
                  <a:moveTo>
                    <a:pt x="0" y="165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328" y="1651"/>
                  </a:lnTo>
                </a:path>
              </a:pathLst>
            </a:custGeom>
            <a:solidFill>
              <a:srgbClr val="0070C0"/>
            </a:solidFill>
            <a:ln w="26988">
              <a:solidFill>
                <a:srgbClr val="0070C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Freeform 22"/>
            <p:cNvSpPr>
              <a:spLocks/>
            </p:cNvSpPr>
            <p:nvPr/>
          </p:nvSpPr>
          <p:spPr bwMode="auto">
            <a:xfrm>
              <a:off x="5579224" y="5340292"/>
              <a:ext cx="137160" cy="77468"/>
            </a:xfrm>
            <a:custGeom>
              <a:avLst/>
              <a:gdLst>
                <a:gd name="T0" fmla="*/ 0 w 161"/>
                <a:gd name="T1" fmla="*/ 0 h 138"/>
                <a:gd name="T2" fmla="*/ 161 w 161"/>
                <a:gd name="T3" fmla="*/ 0 h 138"/>
                <a:gd name="T4" fmla="*/ 80 w 161"/>
                <a:gd name="T5" fmla="*/ 0 h 138"/>
                <a:gd name="T6" fmla="*/ 80 w 161"/>
                <a:gd name="T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138">
                  <a:moveTo>
                    <a:pt x="0" y="0"/>
                  </a:moveTo>
                  <a:lnTo>
                    <a:pt x="161" y="0"/>
                  </a:lnTo>
                  <a:lnTo>
                    <a:pt x="80" y="0"/>
                  </a:lnTo>
                  <a:lnTo>
                    <a:pt x="80" y="138"/>
                  </a:lnTo>
                </a:path>
              </a:pathLst>
            </a:custGeom>
            <a:noFill/>
            <a:ln w="19050">
              <a:solidFill>
                <a:srgbClr val="007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Line 29"/>
            <p:cNvSpPr>
              <a:spLocks noChangeShapeType="1"/>
            </p:cNvSpPr>
            <p:nvPr/>
          </p:nvSpPr>
          <p:spPr bwMode="auto">
            <a:xfrm>
              <a:off x="4457363" y="6409758"/>
              <a:ext cx="14768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Line 30"/>
            <p:cNvSpPr>
              <a:spLocks noChangeShapeType="1"/>
            </p:cNvSpPr>
            <p:nvPr/>
          </p:nvSpPr>
          <p:spPr bwMode="auto">
            <a:xfrm flipV="1">
              <a:off x="4991803" y="6417468"/>
              <a:ext cx="0" cy="4239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Line 31"/>
            <p:cNvSpPr>
              <a:spLocks noChangeShapeType="1"/>
            </p:cNvSpPr>
            <p:nvPr/>
          </p:nvSpPr>
          <p:spPr bwMode="auto">
            <a:xfrm flipV="1">
              <a:off x="5635829" y="6417468"/>
              <a:ext cx="0" cy="4239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Rectangle 32"/>
            <p:cNvSpPr>
              <a:spLocks noChangeArrowheads="1"/>
            </p:cNvSpPr>
            <p:nvPr/>
          </p:nvSpPr>
          <p:spPr bwMode="auto">
            <a:xfrm>
              <a:off x="4334667" y="6328480"/>
              <a:ext cx="6412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98" name="Rectangle 34"/>
            <p:cNvSpPr>
              <a:spLocks noChangeArrowheads="1"/>
            </p:cNvSpPr>
            <p:nvPr/>
          </p:nvSpPr>
          <p:spPr bwMode="auto">
            <a:xfrm>
              <a:off x="4275542" y="5851210"/>
              <a:ext cx="12824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50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99" name="Line 39"/>
            <p:cNvSpPr>
              <a:spLocks noChangeShapeType="1"/>
            </p:cNvSpPr>
            <p:nvPr/>
          </p:nvSpPr>
          <p:spPr bwMode="auto">
            <a:xfrm flipV="1">
              <a:off x="4465069" y="4923344"/>
              <a:ext cx="0" cy="14941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Line 40"/>
            <p:cNvSpPr>
              <a:spLocks noChangeShapeType="1"/>
            </p:cNvSpPr>
            <p:nvPr/>
          </p:nvSpPr>
          <p:spPr bwMode="auto">
            <a:xfrm flipH="1">
              <a:off x="4417252" y="6409759"/>
              <a:ext cx="423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Line 42"/>
            <p:cNvSpPr>
              <a:spLocks noChangeShapeType="1"/>
            </p:cNvSpPr>
            <p:nvPr/>
          </p:nvSpPr>
          <p:spPr bwMode="auto">
            <a:xfrm flipH="1">
              <a:off x="4422674" y="5917713"/>
              <a:ext cx="423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Line 44"/>
            <p:cNvSpPr>
              <a:spLocks noChangeShapeType="1"/>
            </p:cNvSpPr>
            <p:nvPr/>
          </p:nvSpPr>
          <p:spPr bwMode="auto">
            <a:xfrm flipH="1">
              <a:off x="4422674" y="5424383"/>
              <a:ext cx="423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Line 46"/>
            <p:cNvSpPr>
              <a:spLocks noChangeShapeType="1"/>
            </p:cNvSpPr>
            <p:nvPr/>
          </p:nvSpPr>
          <p:spPr bwMode="auto">
            <a:xfrm flipH="1">
              <a:off x="4422674" y="4931051"/>
              <a:ext cx="423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Line 30"/>
            <p:cNvSpPr>
              <a:spLocks noChangeShapeType="1"/>
            </p:cNvSpPr>
            <p:nvPr/>
          </p:nvSpPr>
          <p:spPr bwMode="auto">
            <a:xfrm flipV="1">
              <a:off x="4675761" y="6417468"/>
              <a:ext cx="0" cy="4239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Line 30"/>
            <p:cNvSpPr>
              <a:spLocks noChangeShapeType="1"/>
            </p:cNvSpPr>
            <p:nvPr/>
          </p:nvSpPr>
          <p:spPr bwMode="auto">
            <a:xfrm flipV="1">
              <a:off x="5330128" y="6417468"/>
              <a:ext cx="0" cy="4239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6" name="Group 405"/>
            <p:cNvGrpSpPr/>
            <p:nvPr/>
          </p:nvGrpSpPr>
          <p:grpSpPr>
            <a:xfrm>
              <a:off x="4691958" y="4993940"/>
              <a:ext cx="943871" cy="389443"/>
              <a:chOff x="1486509" y="5169878"/>
              <a:chExt cx="672750" cy="298501"/>
            </a:xfrm>
          </p:grpSpPr>
          <p:grpSp>
            <p:nvGrpSpPr>
              <p:cNvPr id="416" name="Group 415"/>
              <p:cNvGrpSpPr/>
              <p:nvPr/>
            </p:nvGrpSpPr>
            <p:grpSpPr>
              <a:xfrm>
                <a:off x="1486509" y="5278028"/>
                <a:ext cx="215496" cy="190351"/>
                <a:chOff x="2405217" y="1969092"/>
                <a:chExt cx="361132" cy="291384"/>
              </a:xfrm>
            </p:grpSpPr>
            <p:cxnSp>
              <p:nvCxnSpPr>
                <p:cNvPr id="423" name="Straight Connector 422"/>
                <p:cNvCxnSpPr/>
                <p:nvPr/>
              </p:nvCxnSpPr>
              <p:spPr>
                <a:xfrm flipV="1">
                  <a:off x="2405217" y="1969092"/>
                  <a:ext cx="0" cy="183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Straight Connector 423"/>
                <p:cNvCxnSpPr/>
                <p:nvPr/>
              </p:nvCxnSpPr>
              <p:spPr>
                <a:xfrm>
                  <a:off x="2405217" y="1969092"/>
                  <a:ext cx="3611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Straight Connector 424"/>
                <p:cNvCxnSpPr/>
                <p:nvPr/>
              </p:nvCxnSpPr>
              <p:spPr>
                <a:xfrm>
                  <a:off x="2763740" y="1973311"/>
                  <a:ext cx="0" cy="28716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7" name="Group 416"/>
              <p:cNvGrpSpPr/>
              <p:nvPr/>
            </p:nvGrpSpPr>
            <p:grpSpPr>
              <a:xfrm>
                <a:off x="1735444" y="5277528"/>
                <a:ext cx="423815" cy="187228"/>
                <a:chOff x="2405217" y="1969092"/>
                <a:chExt cx="361132" cy="286605"/>
              </a:xfrm>
            </p:grpSpPr>
            <p:cxnSp>
              <p:nvCxnSpPr>
                <p:cNvPr id="420" name="Straight Connector 419"/>
                <p:cNvCxnSpPr/>
                <p:nvPr/>
              </p:nvCxnSpPr>
              <p:spPr>
                <a:xfrm flipV="1">
                  <a:off x="2405217" y="1969094"/>
                  <a:ext cx="0" cy="28660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Connector 420"/>
                <p:cNvCxnSpPr/>
                <p:nvPr/>
              </p:nvCxnSpPr>
              <p:spPr>
                <a:xfrm>
                  <a:off x="2405217" y="1969092"/>
                  <a:ext cx="3611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/>
                <p:cNvCxnSpPr/>
                <p:nvPr/>
              </p:nvCxnSpPr>
              <p:spPr>
                <a:xfrm>
                  <a:off x="2766349" y="1969092"/>
                  <a:ext cx="0" cy="1718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8" name="TextBox 417"/>
              <p:cNvSpPr txBox="1"/>
              <p:nvPr/>
            </p:nvSpPr>
            <p:spPr>
              <a:xfrm>
                <a:off x="1831001" y="5169878"/>
                <a:ext cx="195605" cy="176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TextBox 418"/>
              <p:cNvSpPr txBox="1"/>
              <p:nvPr/>
            </p:nvSpPr>
            <p:spPr>
              <a:xfrm>
                <a:off x="1490466" y="5175013"/>
                <a:ext cx="228803" cy="176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07" name="TextBox 406"/>
            <p:cNvSpPr txBox="1"/>
            <p:nvPr/>
          </p:nvSpPr>
          <p:spPr>
            <a:xfrm>
              <a:off x="4573650" y="6423386"/>
              <a:ext cx="22313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TextBox 407"/>
            <p:cNvSpPr txBox="1"/>
            <p:nvPr/>
          </p:nvSpPr>
          <p:spPr>
            <a:xfrm>
              <a:off x="4862058" y="6434108"/>
              <a:ext cx="25199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409" name="TextBox 408"/>
            <p:cNvSpPr txBox="1"/>
            <p:nvPr/>
          </p:nvSpPr>
          <p:spPr>
            <a:xfrm>
              <a:off x="5208862" y="6427003"/>
              <a:ext cx="22313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TextBox 409"/>
            <p:cNvSpPr txBox="1"/>
            <p:nvPr/>
          </p:nvSpPr>
          <p:spPr>
            <a:xfrm>
              <a:off x="5517136" y="6434109"/>
              <a:ext cx="251992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411" name="TextBox 410"/>
            <p:cNvSpPr txBox="1"/>
            <p:nvPr/>
          </p:nvSpPr>
          <p:spPr>
            <a:xfrm>
              <a:off x="4638826" y="6610690"/>
              <a:ext cx="518091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Vector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TextBox 411"/>
            <p:cNvSpPr txBox="1"/>
            <p:nvPr/>
          </p:nvSpPr>
          <p:spPr>
            <a:xfrm>
              <a:off x="5311437" y="6614702"/>
              <a:ext cx="447558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NDI1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TextBox 412"/>
            <p:cNvSpPr txBox="1"/>
            <p:nvPr/>
          </p:nvSpPr>
          <p:spPr>
            <a:xfrm>
              <a:off x="4135725" y="6616356"/>
              <a:ext cx="486030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cDNA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Rectangle 34"/>
            <p:cNvSpPr>
              <a:spLocks noChangeArrowheads="1"/>
            </p:cNvSpPr>
            <p:nvPr/>
          </p:nvSpPr>
          <p:spPr bwMode="auto">
            <a:xfrm>
              <a:off x="4211422" y="5342203"/>
              <a:ext cx="19236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15" name="Rectangle 34"/>
            <p:cNvSpPr>
              <a:spLocks noChangeArrowheads="1"/>
            </p:cNvSpPr>
            <p:nvPr/>
          </p:nvSpPr>
          <p:spPr bwMode="auto">
            <a:xfrm>
              <a:off x="4211422" y="4878307"/>
              <a:ext cx="19236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150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27" name="TextBox 426"/>
            <p:cNvSpPr txBox="1"/>
            <p:nvPr/>
          </p:nvSpPr>
          <p:spPr>
            <a:xfrm rot="16200000">
              <a:off x="3127221" y="5508018"/>
              <a:ext cx="1865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of spheres </a:t>
              </a:r>
            </a:p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to control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3208492" y="6202881"/>
              <a:ext cx="46038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100µm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3198909" y="3993373"/>
              <a:ext cx="46038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100µm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870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26171</TotalTime>
  <Words>57</Words>
  <Application>Microsoft Office PowerPoint</Application>
  <PresentationFormat>Letter Paper (8.5x11 in)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figures_Final</dc:title>
  <dc:creator>Wu, Xingyu</dc:creator>
  <dc:description/>
  <cp:lastModifiedBy>wuxingyu555@gmail.com</cp:lastModifiedBy>
  <cp:revision>223</cp:revision>
  <cp:lastPrinted>2019-05-02T16:31:25Z</cp:lastPrinted>
  <dcterms:created xsi:type="dcterms:W3CDTF">2018-03-17T23:38:37Z</dcterms:created>
  <dcterms:modified xsi:type="dcterms:W3CDTF">2019-05-13T20:47:57Z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Supplementary figures_Final</vt:lpwstr>
  </property>
  <property fmtid="{D5CDD505-2E9C-101B-9397-08002B2CF9AE}" pid="3" name="SlideDescription">
    <vt:lpwstr/>
  </property>
</Properties>
</file>