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84" r:id="rId2"/>
    <p:sldId id="282" r:id="rId3"/>
    <p:sldId id="273" r:id="rId4"/>
    <p:sldId id="274" r:id="rId5"/>
    <p:sldId id="288" r:id="rId6"/>
  </p:sldIdLst>
  <p:sldSz cx="6858000" cy="9144000" type="screen4x3"/>
  <p:notesSz cx="6742113" cy="987266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580" autoAdjust="0"/>
  </p:normalViewPr>
  <p:slideViewPr>
    <p:cSldViewPr>
      <p:cViewPr varScale="1">
        <p:scale>
          <a:sx n="76" d="100"/>
          <a:sy n="76" d="100"/>
        </p:scale>
        <p:origin x="1554" y="10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79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10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9525" y="0"/>
            <a:ext cx="29210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0B8EAD-2545-456F-9B49-559A1D908613}" type="datetimeFigureOut">
              <a:rPr kumimoji="1" lang="ja-JP" altLang="en-US" smtClean="0"/>
              <a:t>2019/6/22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982788" y="739775"/>
            <a:ext cx="2776537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4688" y="4689475"/>
            <a:ext cx="5392737" cy="44434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9210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9525" y="9377363"/>
            <a:ext cx="29210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6B390A-906A-4135-803D-9887F0CC5E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27501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49F8C-40D7-49E2-8BC5-1F09D8A319FD}" type="datetimeFigureOut">
              <a:rPr kumimoji="1" lang="ja-JP" altLang="en-US" smtClean="0"/>
              <a:t>2019/6/22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16C07-5CF2-4BD5-AE14-E5382A74C5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61267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49F8C-40D7-49E2-8BC5-1F09D8A319FD}" type="datetimeFigureOut">
              <a:rPr kumimoji="1" lang="ja-JP" altLang="en-US" smtClean="0"/>
              <a:t>2019/6/22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16C07-5CF2-4BD5-AE14-E5382A74C5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50582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49F8C-40D7-49E2-8BC5-1F09D8A319FD}" type="datetimeFigureOut">
              <a:rPr kumimoji="1" lang="ja-JP" altLang="en-US" smtClean="0"/>
              <a:t>2019/6/22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16C07-5CF2-4BD5-AE14-E5382A74C5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63450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49F8C-40D7-49E2-8BC5-1F09D8A319FD}" type="datetimeFigureOut">
              <a:rPr kumimoji="1" lang="ja-JP" altLang="en-US" smtClean="0"/>
              <a:t>2019/6/22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16C07-5CF2-4BD5-AE14-E5382A74C5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43664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49F8C-40D7-49E2-8BC5-1F09D8A319FD}" type="datetimeFigureOut">
              <a:rPr kumimoji="1" lang="ja-JP" altLang="en-US" smtClean="0"/>
              <a:t>2019/6/22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16C07-5CF2-4BD5-AE14-E5382A74C5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16290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49F8C-40D7-49E2-8BC5-1F09D8A319FD}" type="datetimeFigureOut">
              <a:rPr kumimoji="1" lang="ja-JP" altLang="en-US" smtClean="0"/>
              <a:t>2019/6/22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16C07-5CF2-4BD5-AE14-E5382A74C5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2720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49F8C-40D7-49E2-8BC5-1F09D8A319FD}" type="datetimeFigureOut">
              <a:rPr kumimoji="1" lang="ja-JP" altLang="en-US" smtClean="0"/>
              <a:t>2019/6/22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16C07-5CF2-4BD5-AE14-E5382A74C5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88059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49F8C-40D7-49E2-8BC5-1F09D8A319FD}" type="datetimeFigureOut">
              <a:rPr kumimoji="1" lang="ja-JP" altLang="en-US" smtClean="0"/>
              <a:t>2019/6/22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16C07-5CF2-4BD5-AE14-E5382A74C5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7877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49F8C-40D7-49E2-8BC5-1F09D8A319FD}" type="datetimeFigureOut">
              <a:rPr kumimoji="1" lang="ja-JP" altLang="en-US" smtClean="0"/>
              <a:t>2019/6/22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16C07-5CF2-4BD5-AE14-E5382A74C5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89671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49F8C-40D7-49E2-8BC5-1F09D8A319FD}" type="datetimeFigureOut">
              <a:rPr kumimoji="1" lang="ja-JP" altLang="en-US" smtClean="0"/>
              <a:t>2019/6/22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16C07-5CF2-4BD5-AE14-E5382A74C5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75342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49F8C-40D7-49E2-8BC5-1F09D8A319FD}" type="datetimeFigureOut">
              <a:rPr kumimoji="1" lang="ja-JP" altLang="en-US" smtClean="0"/>
              <a:t>2019/6/22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16C07-5CF2-4BD5-AE14-E5382A74C5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99274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449F8C-40D7-49E2-8BC5-1F09D8A319FD}" type="datetimeFigureOut">
              <a:rPr kumimoji="1" lang="ja-JP" altLang="en-US" smtClean="0"/>
              <a:t>2019/6/22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016C07-5CF2-4BD5-AE14-E5382A74C5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95166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G"/><Relationship Id="rId13" Type="http://schemas.openxmlformats.org/officeDocument/2006/relationships/image" Target="../media/image18.jpeg"/><Relationship Id="rId3" Type="http://schemas.openxmlformats.org/officeDocument/2006/relationships/image" Target="../media/image8.JPG"/><Relationship Id="rId7" Type="http://schemas.openxmlformats.org/officeDocument/2006/relationships/image" Target="../media/image12.JPG"/><Relationship Id="rId12" Type="http://schemas.openxmlformats.org/officeDocument/2006/relationships/image" Target="../media/image17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G"/><Relationship Id="rId11" Type="http://schemas.openxmlformats.org/officeDocument/2006/relationships/image" Target="../media/image16.JPG"/><Relationship Id="rId5" Type="http://schemas.openxmlformats.org/officeDocument/2006/relationships/image" Target="../media/image10.JPG"/><Relationship Id="rId10" Type="http://schemas.openxmlformats.org/officeDocument/2006/relationships/image" Target="../media/image15.JPG"/><Relationship Id="rId4" Type="http://schemas.openxmlformats.org/officeDocument/2006/relationships/image" Target="../media/image9.JPG"/><Relationship Id="rId9" Type="http://schemas.openxmlformats.org/officeDocument/2006/relationships/image" Target="../media/image14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13" Type="http://schemas.openxmlformats.org/officeDocument/2006/relationships/image" Target="../media/image30.jpeg"/><Relationship Id="rId18" Type="http://schemas.openxmlformats.org/officeDocument/2006/relationships/image" Target="../media/image35.jpeg"/><Relationship Id="rId3" Type="http://schemas.openxmlformats.org/officeDocument/2006/relationships/image" Target="../media/image20.jpeg"/><Relationship Id="rId21" Type="http://schemas.openxmlformats.org/officeDocument/2006/relationships/image" Target="../media/image38.jpeg"/><Relationship Id="rId7" Type="http://schemas.openxmlformats.org/officeDocument/2006/relationships/image" Target="../media/image24.jpeg"/><Relationship Id="rId12" Type="http://schemas.openxmlformats.org/officeDocument/2006/relationships/image" Target="../media/image29.jpeg"/><Relationship Id="rId17" Type="http://schemas.openxmlformats.org/officeDocument/2006/relationships/image" Target="../media/image34.jpeg"/><Relationship Id="rId25" Type="http://schemas.openxmlformats.org/officeDocument/2006/relationships/image" Target="../media/image42.jpeg"/><Relationship Id="rId2" Type="http://schemas.openxmlformats.org/officeDocument/2006/relationships/image" Target="../media/image19.jpeg"/><Relationship Id="rId16" Type="http://schemas.openxmlformats.org/officeDocument/2006/relationships/image" Target="../media/image33.jpeg"/><Relationship Id="rId20" Type="http://schemas.openxmlformats.org/officeDocument/2006/relationships/image" Target="../media/image3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jpeg"/><Relationship Id="rId11" Type="http://schemas.openxmlformats.org/officeDocument/2006/relationships/image" Target="../media/image28.jpeg"/><Relationship Id="rId24" Type="http://schemas.openxmlformats.org/officeDocument/2006/relationships/image" Target="../media/image41.jpeg"/><Relationship Id="rId5" Type="http://schemas.openxmlformats.org/officeDocument/2006/relationships/image" Target="../media/image22.jpeg"/><Relationship Id="rId15" Type="http://schemas.openxmlformats.org/officeDocument/2006/relationships/image" Target="../media/image32.jpeg"/><Relationship Id="rId23" Type="http://schemas.openxmlformats.org/officeDocument/2006/relationships/image" Target="../media/image40.jpeg"/><Relationship Id="rId10" Type="http://schemas.openxmlformats.org/officeDocument/2006/relationships/image" Target="../media/image27.jpeg"/><Relationship Id="rId19" Type="http://schemas.openxmlformats.org/officeDocument/2006/relationships/image" Target="../media/image36.jpeg"/><Relationship Id="rId4" Type="http://schemas.openxmlformats.org/officeDocument/2006/relationships/image" Target="../media/image21.jpeg"/><Relationship Id="rId9" Type="http://schemas.openxmlformats.org/officeDocument/2006/relationships/image" Target="../media/image26.jpeg"/><Relationship Id="rId14" Type="http://schemas.openxmlformats.org/officeDocument/2006/relationships/image" Target="../media/image31.jpeg"/><Relationship Id="rId22" Type="http://schemas.openxmlformats.org/officeDocument/2006/relationships/image" Target="../media/image39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jpeg"/><Relationship Id="rId3" Type="http://schemas.openxmlformats.org/officeDocument/2006/relationships/image" Target="../media/image44.jpeg"/><Relationship Id="rId7" Type="http://schemas.openxmlformats.org/officeDocument/2006/relationships/image" Target="../media/image48.jpeg"/><Relationship Id="rId12" Type="http://schemas.openxmlformats.org/officeDocument/2006/relationships/image" Target="../media/image53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7.jpeg"/><Relationship Id="rId11" Type="http://schemas.openxmlformats.org/officeDocument/2006/relationships/image" Target="../media/image52.jpeg"/><Relationship Id="rId5" Type="http://schemas.openxmlformats.org/officeDocument/2006/relationships/image" Target="../media/image46.jpeg"/><Relationship Id="rId10" Type="http://schemas.openxmlformats.org/officeDocument/2006/relationships/image" Target="../media/image51.jpeg"/><Relationship Id="rId4" Type="http://schemas.openxmlformats.org/officeDocument/2006/relationships/image" Target="../media/image45.jpeg"/><Relationship Id="rId9" Type="http://schemas.openxmlformats.org/officeDocument/2006/relationships/image" Target="../media/image50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JPG"/><Relationship Id="rId3" Type="http://schemas.openxmlformats.org/officeDocument/2006/relationships/image" Target="../media/image55.JPG"/><Relationship Id="rId7" Type="http://schemas.openxmlformats.org/officeDocument/2006/relationships/image" Target="../media/image59.JPG"/><Relationship Id="rId2" Type="http://schemas.openxmlformats.org/officeDocument/2006/relationships/image" Target="../media/image54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8.JPG"/><Relationship Id="rId5" Type="http://schemas.openxmlformats.org/officeDocument/2006/relationships/image" Target="../media/image57.JPG"/><Relationship Id="rId10" Type="http://schemas.openxmlformats.org/officeDocument/2006/relationships/image" Target="../media/image62.JPG"/><Relationship Id="rId4" Type="http://schemas.openxmlformats.org/officeDocument/2006/relationships/image" Target="../media/image56.JPG"/><Relationship Id="rId9" Type="http://schemas.openxmlformats.org/officeDocument/2006/relationships/image" Target="../media/image6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:\20171120 harada\1.2., JPG">
            <a:extLst>
              <a:ext uri="{FF2B5EF4-FFF2-40B4-BE49-F238E27FC236}">
                <a16:creationId xmlns:a16="http://schemas.microsoft.com/office/drawing/2014/main" id="{4021C69A-330F-49CC-B522-EE237AB99F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2841" y="2174692"/>
            <a:ext cx="1201340" cy="941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H:\20171120 harada\3.4.JPG">
            <a:extLst>
              <a:ext uri="{FF2B5EF4-FFF2-40B4-BE49-F238E27FC236}">
                <a16:creationId xmlns:a16="http://schemas.microsoft.com/office/drawing/2014/main" id="{1A3BD627-E2F0-4F04-BFB8-70A6B57E26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6326" y="3169211"/>
            <a:ext cx="1174370" cy="920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A08AEA90-1AA7-4530-8FC5-7F0C2FC1271C}"/>
              </a:ext>
            </a:extLst>
          </p:cNvPr>
          <p:cNvSpPr txBox="1"/>
          <p:nvPr/>
        </p:nvSpPr>
        <p:spPr>
          <a:xfrm>
            <a:off x="5187620" y="2491400"/>
            <a:ext cx="6896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None</a:t>
            </a:r>
            <a:endParaRPr kumimoji="1"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D195981C-E1B8-4842-B9AE-A72917C8E0C1}"/>
              </a:ext>
            </a:extLst>
          </p:cNvPr>
          <p:cNvSpPr txBox="1"/>
          <p:nvPr/>
        </p:nvSpPr>
        <p:spPr>
          <a:xfrm>
            <a:off x="5187620" y="3411826"/>
            <a:ext cx="5526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DXR </a:t>
            </a:r>
            <a:endParaRPr kumimoji="1"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0968CCB8-2FAD-46B0-B4A2-121CD867D739}"/>
              </a:ext>
            </a:extLst>
          </p:cNvPr>
          <p:cNvSpPr txBox="1"/>
          <p:nvPr/>
        </p:nvSpPr>
        <p:spPr>
          <a:xfrm rot="16200000">
            <a:off x="402802" y="2685658"/>
            <a:ext cx="19769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Relative cell number</a:t>
            </a:r>
            <a:endParaRPr kumimoji="1"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FE8760F6-CE84-4CCA-A3C9-F0ECE75C823B}"/>
              </a:ext>
            </a:extLst>
          </p:cNvPr>
          <p:cNvSpPr txBox="1"/>
          <p:nvPr/>
        </p:nvSpPr>
        <p:spPr>
          <a:xfrm>
            <a:off x="3142543" y="1896077"/>
            <a:ext cx="6875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BT-549</a:t>
            </a:r>
            <a:endParaRPr kumimoji="1"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123F38A5-F9AE-4BAA-8A67-838F6DA272B8}"/>
              </a:ext>
            </a:extLst>
          </p:cNvPr>
          <p:cNvSpPr txBox="1"/>
          <p:nvPr/>
        </p:nvSpPr>
        <p:spPr>
          <a:xfrm>
            <a:off x="4379312" y="1896076"/>
            <a:ext cx="6543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MCF-7</a:t>
            </a:r>
            <a:endParaRPr kumimoji="1"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" name="Picture 4" descr="H:\20180330 harada\MCF DR (-).JPG">
            <a:extLst>
              <a:ext uri="{FF2B5EF4-FFF2-40B4-BE49-F238E27FC236}">
                <a16:creationId xmlns:a16="http://schemas.microsoft.com/office/drawing/2014/main" id="{A753011F-C39D-41BE-8B1F-6F039FB59D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1890" y="2174692"/>
            <a:ext cx="1153614" cy="920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5" descr="H:\20180330 harada\MCF DR (+).JPG">
            <a:extLst>
              <a:ext uri="{FF2B5EF4-FFF2-40B4-BE49-F238E27FC236}">
                <a16:creationId xmlns:a16="http://schemas.microsoft.com/office/drawing/2014/main" id="{563B6ECB-FFD6-4452-9122-D021401818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0996" y="3177811"/>
            <a:ext cx="1156624" cy="920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" descr="H:\20180910 harada\1.JPG">
            <a:extLst>
              <a:ext uri="{FF2B5EF4-FFF2-40B4-BE49-F238E27FC236}">
                <a16:creationId xmlns:a16="http://schemas.microsoft.com/office/drawing/2014/main" id="{05C0BC04-9161-4553-B5AC-304D9EA147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8739" y="2174692"/>
            <a:ext cx="1155798" cy="910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3" descr="H:\20180910 harada\2.JPG">
            <a:extLst>
              <a:ext uri="{FF2B5EF4-FFF2-40B4-BE49-F238E27FC236}">
                <a16:creationId xmlns:a16="http://schemas.microsoft.com/office/drawing/2014/main" id="{0D969CAD-DE83-4A3B-B480-AC65B92A50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7102" y="3182598"/>
            <a:ext cx="1137435" cy="907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A5984328-EB3F-43EB-AF83-EAF5BE6A777E}"/>
              </a:ext>
            </a:extLst>
          </p:cNvPr>
          <p:cNvSpPr txBox="1"/>
          <p:nvPr/>
        </p:nvSpPr>
        <p:spPr>
          <a:xfrm>
            <a:off x="3549918" y="538354"/>
            <a:ext cx="2967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</a:t>
            </a:r>
            <a:r>
              <a:rPr lang="ja-JP" alt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S1</a:t>
            </a:r>
            <a:endParaRPr kumimoji="1" lang="ja-JP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BBDFA5C3-AC74-4A7B-B7D4-10B5F5BE8A67}"/>
              </a:ext>
            </a:extLst>
          </p:cNvPr>
          <p:cNvSpPr txBox="1"/>
          <p:nvPr/>
        </p:nvSpPr>
        <p:spPr>
          <a:xfrm>
            <a:off x="1737378" y="1896077"/>
            <a:ext cx="11304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MDA-MB-231</a:t>
            </a:r>
            <a:endParaRPr kumimoji="1"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7" name="直線矢印コネクタ 16">
            <a:extLst>
              <a:ext uri="{FF2B5EF4-FFF2-40B4-BE49-F238E27FC236}">
                <a16:creationId xmlns:a16="http://schemas.microsoft.com/office/drawing/2014/main" id="{B5B40DC0-A6B7-46F7-9A16-A09E90B4E87E}"/>
              </a:ext>
            </a:extLst>
          </p:cNvPr>
          <p:cNvCxnSpPr>
            <a:cxnSpLocks/>
          </p:cNvCxnSpPr>
          <p:nvPr/>
        </p:nvCxnSpPr>
        <p:spPr>
          <a:xfrm>
            <a:off x="1634950" y="4224367"/>
            <a:ext cx="3398708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0E1042DD-9B6B-4E99-ACFC-D4DC39D4A8B2}"/>
              </a:ext>
            </a:extLst>
          </p:cNvPr>
          <p:cNvSpPr txBox="1"/>
          <p:nvPr/>
        </p:nvSpPr>
        <p:spPr>
          <a:xfrm>
            <a:off x="2800696" y="4098237"/>
            <a:ext cx="1348384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kumimoji="1"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nti-EGFR-FITC</a:t>
            </a:r>
            <a:endParaRPr kumimoji="1"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03534FAE-9B56-48D9-89C3-537F85DBAB59}"/>
              </a:ext>
            </a:extLst>
          </p:cNvPr>
          <p:cNvSpPr/>
          <p:nvPr/>
        </p:nvSpPr>
        <p:spPr>
          <a:xfrm>
            <a:off x="1000976" y="5363626"/>
            <a:ext cx="497069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S1. Expression of EGFR on three breast cancer cell lines. 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Cancer cells were treated with or without DXR (250 </a:t>
            </a:r>
            <a:r>
              <a:rPr lang="en-US" altLang="ja-JP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nM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for MDA-MB-231, 100 </a:t>
            </a:r>
            <a:r>
              <a:rPr lang="en-US" altLang="ja-JP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nM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for BT-549, and 200 </a:t>
            </a:r>
            <a:r>
              <a:rPr lang="en-US" altLang="ja-JP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nM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for MCF-7) for 2 days. After harvesting, cancer cells were stained with FITC-conjugated anti-EGFR antibody. Gray background shows staining with FITC-conjugated IgG as a control.</a:t>
            </a:r>
            <a:endParaRPr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25378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8902220B-3445-425A-ACA3-1E4000A3E910}"/>
              </a:ext>
            </a:extLst>
          </p:cNvPr>
          <p:cNvSpPr txBox="1"/>
          <p:nvPr/>
        </p:nvSpPr>
        <p:spPr>
          <a:xfrm>
            <a:off x="3585460" y="473401"/>
            <a:ext cx="2967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</a:t>
            </a:r>
            <a:r>
              <a:rPr lang="ja-JP" alt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S2</a:t>
            </a:r>
            <a:endParaRPr kumimoji="1" lang="ja-JP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CEFB9441-D777-48F7-AD40-511FD32BD0EE}"/>
              </a:ext>
            </a:extLst>
          </p:cNvPr>
          <p:cNvGrpSpPr/>
          <p:nvPr/>
        </p:nvGrpSpPr>
        <p:grpSpPr>
          <a:xfrm>
            <a:off x="1060487" y="1007737"/>
            <a:ext cx="4816785" cy="2986508"/>
            <a:chOff x="548680" y="1115725"/>
            <a:chExt cx="5407115" cy="3196059"/>
          </a:xfrm>
        </p:grpSpPr>
        <p:sp>
          <p:nvSpPr>
            <p:cNvPr id="57" name="テキスト ボックス 56">
              <a:extLst>
                <a:ext uri="{FF2B5EF4-FFF2-40B4-BE49-F238E27FC236}">
                  <a16:creationId xmlns:a16="http://schemas.microsoft.com/office/drawing/2014/main" id="{B33490FA-693D-4C65-B843-6162E5B97456}"/>
                </a:ext>
              </a:extLst>
            </p:cNvPr>
            <p:cNvSpPr txBox="1"/>
            <p:nvPr/>
          </p:nvSpPr>
          <p:spPr>
            <a:xfrm>
              <a:off x="1227965" y="1115725"/>
              <a:ext cx="175240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Untreated MDA-MB-231</a:t>
              </a:r>
              <a:endParaRPr kumimoji="1" lang="ja-JP" alt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4" name="図 3">
              <a:extLst>
                <a:ext uri="{FF2B5EF4-FFF2-40B4-BE49-F238E27FC236}">
                  <a16:creationId xmlns:a16="http://schemas.microsoft.com/office/drawing/2014/main" id="{402DAB46-E762-4253-BFED-F111E67AF39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5237" y="1609652"/>
              <a:ext cx="1247099" cy="915223"/>
            </a:xfrm>
            <a:prstGeom prst="rect">
              <a:avLst/>
            </a:prstGeom>
          </p:spPr>
        </p:pic>
        <p:pic>
          <p:nvPicPr>
            <p:cNvPr id="7" name="図 6">
              <a:extLst>
                <a:ext uri="{FF2B5EF4-FFF2-40B4-BE49-F238E27FC236}">
                  <a16:creationId xmlns:a16="http://schemas.microsoft.com/office/drawing/2014/main" id="{2DCF2FFF-85AC-4026-96D0-92AEA8EDFB2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63735" y="1609652"/>
              <a:ext cx="1247099" cy="896353"/>
            </a:xfrm>
            <a:prstGeom prst="rect">
              <a:avLst/>
            </a:prstGeom>
          </p:spPr>
        </p:pic>
        <p:pic>
          <p:nvPicPr>
            <p:cNvPr id="10" name="図 9">
              <a:extLst>
                <a:ext uri="{FF2B5EF4-FFF2-40B4-BE49-F238E27FC236}">
                  <a16:creationId xmlns:a16="http://schemas.microsoft.com/office/drawing/2014/main" id="{50752BDE-1DA9-4E35-AB83-3E48D9557FA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5235" y="3144267"/>
              <a:ext cx="1247099" cy="896353"/>
            </a:xfrm>
            <a:prstGeom prst="rect">
              <a:avLst/>
            </a:prstGeom>
          </p:spPr>
        </p:pic>
        <p:pic>
          <p:nvPicPr>
            <p:cNvPr id="12" name="図 11">
              <a:extLst>
                <a:ext uri="{FF2B5EF4-FFF2-40B4-BE49-F238E27FC236}">
                  <a16:creationId xmlns:a16="http://schemas.microsoft.com/office/drawing/2014/main" id="{A63A6AAF-8F94-4891-B197-1732054CCAE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70771" y="3158743"/>
              <a:ext cx="1247099" cy="915223"/>
            </a:xfrm>
            <a:prstGeom prst="rect">
              <a:avLst/>
            </a:prstGeom>
          </p:spPr>
        </p:pic>
        <p:pic>
          <p:nvPicPr>
            <p:cNvPr id="17" name="図 16">
              <a:extLst>
                <a:ext uri="{FF2B5EF4-FFF2-40B4-BE49-F238E27FC236}">
                  <a16:creationId xmlns:a16="http://schemas.microsoft.com/office/drawing/2014/main" id="{61A4C0DA-49C2-4088-B0C4-ABA14AA8E7C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84560" y="3144267"/>
              <a:ext cx="1247099" cy="896353"/>
            </a:xfrm>
            <a:prstGeom prst="rect">
              <a:avLst/>
            </a:prstGeom>
          </p:spPr>
        </p:pic>
        <p:pic>
          <p:nvPicPr>
            <p:cNvPr id="19" name="図 18">
              <a:extLst>
                <a:ext uri="{FF2B5EF4-FFF2-40B4-BE49-F238E27FC236}">
                  <a16:creationId xmlns:a16="http://schemas.microsoft.com/office/drawing/2014/main" id="{AD94F543-2DF4-4D6A-A521-D302AF6640F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08696" y="3144267"/>
              <a:ext cx="1247099" cy="896353"/>
            </a:xfrm>
            <a:prstGeom prst="rect">
              <a:avLst/>
            </a:prstGeom>
          </p:spPr>
        </p:pic>
        <p:sp>
          <p:nvSpPr>
            <p:cNvPr id="74" name="テキスト ボックス 73">
              <a:extLst>
                <a:ext uri="{FF2B5EF4-FFF2-40B4-BE49-F238E27FC236}">
                  <a16:creationId xmlns:a16="http://schemas.microsoft.com/office/drawing/2014/main" id="{673B4074-208D-44D5-9325-C2213E6E9F68}"/>
                </a:ext>
              </a:extLst>
            </p:cNvPr>
            <p:cNvSpPr txBox="1"/>
            <p:nvPr/>
          </p:nvSpPr>
          <p:spPr>
            <a:xfrm>
              <a:off x="2963023" y="1710030"/>
              <a:ext cx="344966" cy="2308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kumimoji="1" lang="en-US" altLang="ja-JP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7.9</a:t>
              </a:r>
              <a:endParaRPr kumimoji="1" lang="ja-JP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5" name="テキスト ボックス 74">
              <a:extLst>
                <a:ext uri="{FF2B5EF4-FFF2-40B4-BE49-F238E27FC236}">
                  <a16:creationId xmlns:a16="http://schemas.microsoft.com/office/drawing/2014/main" id="{AF1E58ED-02AE-4B94-9C2A-1D84EAB14800}"/>
                </a:ext>
              </a:extLst>
            </p:cNvPr>
            <p:cNvSpPr txBox="1"/>
            <p:nvPr/>
          </p:nvSpPr>
          <p:spPr>
            <a:xfrm>
              <a:off x="1676435" y="1748961"/>
              <a:ext cx="344966" cy="2308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ja-JP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6.1</a:t>
              </a:r>
              <a:endParaRPr kumimoji="1" lang="ja-JP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" name="テキスト ボックス 85">
              <a:extLst>
                <a:ext uri="{FF2B5EF4-FFF2-40B4-BE49-F238E27FC236}">
                  <a16:creationId xmlns:a16="http://schemas.microsoft.com/office/drawing/2014/main" id="{0FF440B2-3C75-43E8-A243-AE2652B10F5A}"/>
                </a:ext>
              </a:extLst>
            </p:cNvPr>
            <p:cNvSpPr txBox="1"/>
            <p:nvPr/>
          </p:nvSpPr>
          <p:spPr>
            <a:xfrm>
              <a:off x="5470797" y="3294376"/>
              <a:ext cx="409086" cy="2308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kumimoji="1" lang="en-US" altLang="ja-JP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20.4</a:t>
              </a:r>
              <a:endParaRPr kumimoji="1" lang="ja-JP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" name="テキスト ボックス 86">
              <a:extLst>
                <a:ext uri="{FF2B5EF4-FFF2-40B4-BE49-F238E27FC236}">
                  <a16:creationId xmlns:a16="http://schemas.microsoft.com/office/drawing/2014/main" id="{36DE26A4-7CD8-4817-B814-0D99FA47B3E5}"/>
                </a:ext>
              </a:extLst>
            </p:cNvPr>
            <p:cNvSpPr txBox="1"/>
            <p:nvPr/>
          </p:nvSpPr>
          <p:spPr>
            <a:xfrm>
              <a:off x="4253380" y="3294376"/>
              <a:ext cx="409086" cy="2308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kumimoji="1" lang="en-US" altLang="ja-JP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12.8</a:t>
              </a:r>
              <a:endParaRPr kumimoji="1" lang="ja-JP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" name="テキスト ボックス 88">
              <a:extLst>
                <a:ext uri="{FF2B5EF4-FFF2-40B4-BE49-F238E27FC236}">
                  <a16:creationId xmlns:a16="http://schemas.microsoft.com/office/drawing/2014/main" id="{77632683-CB65-47A2-A489-7E5643D5419B}"/>
                </a:ext>
              </a:extLst>
            </p:cNvPr>
            <p:cNvSpPr txBox="1"/>
            <p:nvPr/>
          </p:nvSpPr>
          <p:spPr>
            <a:xfrm>
              <a:off x="2946014" y="3280836"/>
              <a:ext cx="409086" cy="2308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kumimoji="1" lang="en-US" altLang="ja-JP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21.2</a:t>
              </a:r>
              <a:endParaRPr kumimoji="1" lang="ja-JP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" name="テキスト ボックス 89">
              <a:extLst>
                <a:ext uri="{FF2B5EF4-FFF2-40B4-BE49-F238E27FC236}">
                  <a16:creationId xmlns:a16="http://schemas.microsoft.com/office/drawing/2014/main" id="{2A23DFDB-54D0-428A-9CCE-64CD5A43682E}"/>
                </a:ext>
              </a:extLst>
            </p:cNvPr>
            <p:cNvSpPr txBox="1"/>
            <p:nvPr/>
          </p:nvSpPr>
          <p:spPr>
            <a:xfrm>
              <a:off x="1676435" y="3257366"/>
              <a:ext cx="344966" cy="2308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kumimoji="1" lang="en-US" altLang="ja-JP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8.3</a:t>
              </a:r>
              <a:endParaRPr kumimoji="1" lang="ja-JP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" name="テキスト ボックス 90">
              <a:extLst>
                <a:ext uri="{FF2B5EF4-FFF2-40B4-BE49-F238E27FC236}">
                  <a16:creationId xmlns:a16="http://schemas.microsoft.com/office/drawing/2014/main" id="{BEBE0F21-2669-4BD7-BB17-6654C3B03557}"/>
                </a:ext>
              </a:extLst>
            </p:cNvPr>
            <p:cNvSpPr txBox="1"/>
            <p:nvPr/>
          </p:nvSpPr>
          <p:spPr>
            <a:xfrm rot="16200000">
              <a:off x="225632" y="1655849"/>
              <a:ext cx="1079304" cy="43088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ja-JP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r</a:t>
              </a:r>
              <a:r>
                <a:rPr kumimoji="1" lang="en-US" altLang="ja-JP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elative cell</a:t>
              </a:r>
              <a:r>
                <a:rPr lang="ja-JP" alt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ja-JP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number</a:t>
              </a:r>
              <a:endParaRPr kumimoji="1" lang="en-US" altLang="ja-JP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5" name="直線矢印コネクタ 44">
              <a:extLst>
                <a:ext uri="{FF2B5EF4-FFF2-40B4-BE49-F238E27FC236}">
                  <a16:creationId xmlns:a16="http://schemas.microsoft.com/office/drawing/2014/main" id="{8409EC92-713F-4E29-B1C6-A6391B9EB85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59251" y="4173284"/>
              <a:ext cx="4889198" cy="28623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テキスト ボックス 45">
              <a:extLst>
                <a:ext uri="{FF2B5EF4-FFF2-40B4-BE49-F238E27FC236}">
                  <a16:creationId xmlns:a16="http://schemas.microsoft.com/office/drawing/2014/main" id="{48368BD4-922C-41EE-95AF-CDAC0719155D}"/>
                </a:ext>
              </a:extLst>
            </p:cNvPr>
            <p:cNvSpPr txBox="1"/>
            <p:nvPr/>
          </p:nvSpPr>
          <p:spPr>
            <a:xfrm>
              <a:off x="2950427" y="4050174"/>
              <a:ext cx="1212191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ja-JP" sz="11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r>
                <a:rPr kumimoji="1" lang="en-US" altLang="ja-JP" sz="11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nnexin</a:t>
              </a:r>
              <a:r>
                <a:rPr kumimoji="1" lang="en-US" altLang="ja-JP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 V-FITC</a:t>
              </a:r>
              <a:endParaRPr kumimoji="1" lang="ja-JP" alt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" name="テキスト ボックス 47">
              <a:extLst>
                <a:ext uri="{FF2B5EF4-FFF2-40B4-BE49-F238E27FC236}">
                  <a16:creationId xmlns:a16="http://schemas.microsoft.com/office/drawing/2014/main" id="{B67F6219-3A7B-4672-932B-3B711AA2CA53}"/>
                </a:ext>
              </a:extLst>
            </p:cNvPr>
            <p:cNvSpPr txBox="1"/>
            <p:nvPr/>
          </p:nvSpPr>
          <p:spPr>
            <a:xfrm>
              <a:off x="3673668" y="2339752"/>
              <a:ext cx="2143519" cy="2799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DXR-treated MDA-MB-231</a:t>
              </a:r>
              <a:endParaRPr kumimoji="1" lang="ja-JP" alt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テキスト ボックス 49">
              <a:extLst>
                <a:ext uri="{FF2B5EF4-FFF2-40B4-BE49-F238E27FC236}">
                  <a16:creationId xmlns:a16="http://schemas.microsoft.com/office/drawing/2014/main" id="{EC5B0BA9-2F66-4C7A-8DD2-5A929D4B8609}"/>
                </a:ext>
              </a:extLst>
            </p:cNvPr>
            <p:cNvSpPr txBox="1"/>
            <p:nvPr/>
          </p:nvSpPr>
          <p:spPr>
            <a:xfrm>
              <a:off x="2518682" y="1346789"/>
              <a:ext cx="62228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T cells</a:t>
              </a:r>
              <a:endParaRPr kumimoji="1" lang="ja-JP" alt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テキスト ボックス 51">
              <a:extLst>
                <a:ext uri="{FF2B5EF4-FFF2-40B4-BE49-F238E27FC236}">
                  <a16:creationId xmlns:a16="http://schemas.microsoft.com/office/drawing/2014/main" id="{2FCADFE7-96E6-4A12-8B9E-22EE0150C762}"/>
                </a:ext>
              </a:extLst>
            </p:cNvPr>
            <p:cNvSpPr txBox="1"/>
            <p:nvPr/>
          </p:nvSpPr>
          <p:spPr>
            <a:xfrm>
              <a:off x="2471077" y="2860221"/>
              <a:ext cx="64633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1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cont</a:t>
              </a:r>
              <a:r>
                <a:rPr lang="en-US" altLang="ja-JP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 Ig</a:t>
              </a:r>
              <a:endParaRPr kumimoji="1" lang="ja-JP" alt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" name="テキスト ボックス 53">
              <a:extLst>
                <a:ext uri="{FF2B5EF4-FFF2-40B4-BE49-F238E27FC236}">
                  <a16:creationId xmlns:a16="http://schemas.microsoft.com/office/drawing/2014/main" id="{0F44BD98-4AC7-4BAC-9EA6-E93C2F3499E6}"/>
                </a:ext>
              </a:extLst>
            </p:cNvPr>
            <p:cNvSpPr txBox="1"/>
            <p:nvPr/>
          </p:nvSpPr>
          <p:spPr>
            <a:xfrm>
              <a:off x="3719690" y="2882657"/>
              <a:ext cx="1008059" cy="2799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anti-TRAIL</a:t>
              </a:r>
              <a:endParaRPr kumimoji="1" lang="ja-JP" alt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テキスト ボックス 57">
              <a:extLst>
                <a:ext uri="{FF2B5EF4-FFF2-40B4-BE49-F238E27FC236}">
                  <a16:creationId xmlns:a16="http://schemas.microsoft.com/office/drawing/2014/main" id="{D7377BF6-7EA7-45C2-8A2B-0837F2E24931}"/>
                </a:ext>
              </a:extLst>
            </p:cNvPr>
            <p:cNvSpPr txBox="1"/>
            <p:nvPr/>
          </p:nvSpPr>
          <p:spPr>
            <a:xfrm>
              <a:off x="5035529" y="2882657"/>
              <a:ext cx="50687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CMA</a:t>
              </a:r>
              <a:endParaRPr kumimoji="1" lang="ja-JP" alt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8" name="直線コネクタ 7">
              <a:extLst>
                <a:ext uri="{FF2B5EF4-FFF2-40B4-BE49-F238E27FC236}">
                  <a16:creationId xmlns:a16="http://schemas.microsoft.com/office/drawing/2014/main" id="{BE2F293C-68B0-4B5E-A9BC-8D2C7B2C2B48}"/>
                </a:ext>
              </a:extLst>
            </p:cNvPr>
            <p:cNvCxnSpPr/>
            <p:nvPr/>
          </p:nvCxnSpPr>
          <p:spPr>
            <a:xfrm>
              <a:off x="1021282" y="1371368"/>
              <a:ext cx="231912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線コネクタ 10">
              <a:extLst>
                <a:ext uri="{FF2B5EF4-FFF2-40B4-BE49-F238E27FC236}">
                  <a16:creationId xmlns:a16="http://schemas.microsoft.com/office/drawing/2014/main" id="{4B7758A2-1916-475F-9A89-A01F62A86BDD}"/>
                </a:ext>
              </a:extLst>
            </p:cNvPr>
            <p:cNvCxnSpPr/>
            <p:nvPr/>
          </p:nvCxnSpPr>
          <p:spPr>
            <a:xfrm>
              <a:off x="1049727" y="2634115"/>
              <a:ext cx="481750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線コネクタ 55">
              <a:extLst>
                <a:ext uri="{FF2B5EF4-FFF2-40B4-BE49-F238E27FC236}">
                  <a16:creationId xmlns:a16="http://schemas.microsoft.com/office/drawing/2014/main" id="{6850057B-E214-4FD5-BFA6-1563CC03FD44}"/>
                </a:ext>
              </a:extLst>
            </p:cNvPr>
            <p:cNvCxnSpPr>
              <a:cxnSpLocks/>
            </p:cNvCxnSpPr>
            <p:nvPr/>
          </p:nvCxnSpPr>
          <p:spPr>
            <a:xfrm>
              <a:off x="2394916" y="2890715"/>
              <a:ext cx="3472312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テキスト ボックス 60">
              <a:extLst>
                <a:ext uri="{FF2B5EF4-FFF2-40B4-BE49-F238E27FC236}">
                  <a16:creationId xmlns:a16="http://schemas.microsoft.com/office/drawing/2014/main" id="{C3E752F1-C99B-4218-87B9-B7619E4C648F}"/>
                </a:ext>
              </a:extLst>
            </p:cNvPr>
            <p:cNvSpPr txBox="1"/>
            <p:nvPr/>
          </p:nvSpPr>
          <p:spPr>
            <a:xfrm>
              <a:off x="3779242" y="2649965"/>
              <a:ext cx="62228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T cells</a:t>
              </a:r>
            </a:p>
          </p:txBody>
        </p:sp>
        <p:sp>
          <p:nvSpPr>
            <p:cNvPr id="62" name="テキスト ボックス 61">
              <a:extLst>
                <a:ext uri="{FF2B5EF4-FFF2-40B4-BE49-F238E27FC236}">
                  <a16:creationId xmlns:a16="http://schemas.microsoft.com/office/drawing/2014/main" id="{2E12CCBA-9ED3-4C3E-B435-A2CB5F920128}"/>
                </a:ext>
              </a:extLst>
            </p:cNvPr>
            <p:cNvSpPr txBox="1"/>
            <p:nvPr/>
          </p:nvSpPr>
          <p:spPr>
            <a:xfrm rot="16200000">
              <a:off x="224472" y="3325275"/>
              <a:ext cx="1079304" cy="43088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ja-JP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r</a:t>
              </a:r>
              <a:r>
                <a:rPr kumimoji="1" lang="en-US" altLang="ja-JP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elative cell</a:t>
              </a:r>
              <a:r>
                <a:rPr lang="ja-JP" alt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ja-JP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number</a:t>
              </a:r>
              <a:endParaRPr kumimoji="1" lang="en-US" altLang="ja-JP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6E44CA23-A370-47B2-BADF-971207BC9CBE}"/>
              </a:ext>
            </a:extLst>
          </p:cNvPr>
          <p:cNvGrpSpPr/>
          <p:nvPr/>
        </p:nvGrpSpPr>
        <p:grpSpPr>
          <a:xfrm>
            <a:off x="976929" y="4247987"/>
            <a:ext cx="4972351" cy="2844293"/>
            <a:chOff x="549840" y="4523920"/>
            <a:chExt cx="5479001" cy="3212340"/>
          </a:xfrm>
        </p:grpSpPr>
        <p:cxnSp>
          <p:nvCxnSpPr>
            <p:cNvPr id="69" name="直線矢印コネクタ 68">
              <a:extLst>
                <a:ext uri="{FF2B5EF4-FFF2-40B4-BE49-F238E27FC236}">
                  <a16:creationId xmlns:a16="http://schemas.microsoft.com/office/drawing/2014/main" id="{8A9A89E2-B4AD-44B0-9A25-A380D3D0C7A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39643" y="7602753"/>
              <a:ext cx="4889198" cy="28623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テキスト ボックス 59">
              <a:extLst>
                <a:ext uri="{FF2B5EF4-FFF2-40B4-BE49-F238E27FC236}">
                  <a16:creationId xmlns:a16="http://schemas.microsoft.com/office/drawing/2014/main" id="{116800CB-F5B4-4D1B-9B7A-BA8CA85F75CD}"/>
                </a:ext>
              </a:extLst>
            </p:cNvPr>
            <p:cNvSpPr txBox="1"/>
            <p:nvPr/>
          </p:nvSpPr>
          <p:spPr>
            <a:xfrm>
              <a:off x="1506168" y="4523920"/>
              <a:ext cx="135325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Untreated BT-549</a:t>
              </a:r>
              <a:endParaRPr kumimoji="1" lang="ja-JP" alt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42" name="図 41">
              <a:extLst>
                <a:ext uri="{FF2B5EF4-FFF2-40B4-BE49-F238E27FC236}">
                  <a16:creationId xmlns:a16="http://schemas.microsoft.com/office/drawing/2014/main" id="{1AF05420-FE7C-49A4-8F55-BE9C6F20C2B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5235" y="5041767"/>
              <a:ext cx="1285188" cy="896353"/>
            </a:xfrm>
            <a:prstGeom prst="rect">
              <a:avLst/>
            </a:prstGeom>
          </p:spPr>
        </p:pic>
        <p:pic>
          <p:nvPicPr>
            <p:cNvPr id="47" name="図 46">
              <a:extLst>
                <a:ext uri="{FF2B5EF4-FFF2-40B4-BE49-F238E27FC236}">
                  <a16:creationId xmlns:a16="http://schemas.microsoft.com/office/drawing/2014/main" id="{547F657D-075C-4F11-8374-3856BDB5037F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11379" y="5041767"/>
              <a:ext cx="1247099" cy="896353"/>
            </a:xfrm>
            <a:prstGeom prst="rect">
              <a:avLst/>
            </a:prstGeom>
          </p:spPr>
        </p:pic>
        <p:pic>
          <p:nvPicPr>
            <p:cNvPr id="49" name="図 48">
              <a:extLst>
                <a:ext uri="{FF2B5EF4-FFF2-40B4-BE49-F238E27FC236}">
                  <a16:creationId xmlns:a16="http://schemas.microsoft.com/office/drawing/2014/main" id="{B282105F-10CA-42FA-B4AA-BD3947DC59BC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7243" y="6563138"/>
              <a:ext cx="1240093" cy="927707"/>
            </a:xfrm>
            <a:prstGeom prst="rect">
              <a:avLst/>
            </a:prstGeom>
          </p:spPr>
        </p:pic>
        <p:pic>
          <p:nvPicPr>
            <p:cNvPr id="51" name="図 50">
              <a:extLst>
                <a:ext uri="{FF2B5EF4-FFF2-40B4-BE49-F238E27FC236}">
                  <a16:creationId xmlns:a16="http://schemas.microsoft.com/office/drawing/2014/main" id="{CC968845-0528-41E9-9C1E-AA44B79E695E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11379" y="6553935"/>
              <a:ext cx="1247099" cy="915223"/>
            </a:xfrm>
            <a:prstGeom prst="rect">
              <a:avLst/>
            </a:prstGeom>
          </p:spPr>
        </p:pic>
        <p:pic>
          <p:nvPicPr>
            <p:cNvPr id="53" name="図 52">
              <a:extLst>
                <a:ext uri="{FF2B5EF4-FFF2-40B4-BE49-F238E27FC236}">
                  <a16:creationId xmlns:a16="http://schemas.microsoft.com/office/drawing/2014/main" id="{319E3E10-EA4A-4AE2-A5BB-64FFA2539F9D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07523" y="6553935"/>
              <a:ext cx="1247099" cy="896353"/>
            </a:xfrm>
            <a:prstGeom prst="rect">
              <a:avLst/>
            </a:prstGeom>
          </p:spPr>
        </p:pic>
        <p:pic>
          <p:nvPicPr>
            <p:cNvPr id="55" name="図 54">
              <a:extLst>
                <a:ext uri="{FF2B5EF4-FFF2-40B4-BE49-F238E27FC236}">
                  <a16:creationId xmlns:a16="http://schemas.microsoft.com/office/drawing/2014/main" id="{E7051858-4EBF-458E-AAC9-EA3B0917B6D0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03667" y="6553935"/>
              <a:ext cx="1217621" cy="893590"/>
            </a:xfrm>
            <a:prstGeom prst="rect">
              <a:avLst/>
            </a:prstGeom>
          </p:spPr>
        </p:pic>
        <p:sp>
          <p:nvSpPr>
            <p:cNvPr id="80" name="テキスト ボックス 79">
              <a:extLst>
                <a:ext uri="{FF2B5EF4-FFF2-40B4-BE49-F238E27FC236}">
                  <a16:creationId xmlns:a16="http://schemas.microsoft.com/office/drawing/2014/main" id="{5425D9D7-2256-421A-A289-A65D41D891B2}"/>
                </a:ext>
              </a:extLst>
            </p:cNvPr>
            <p:cNvSpPr txBox="1"/>
            <p:nvPr/>
          </p:nvSpPr>
          <p:spPr>
            <a:xfrm>
              <a:off x="5445224" y="6648685"/>
              <a:ext cx="409086" cy="2308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kumimoji="1" lang="en-US" altLang="ja-JP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24.7</a:t>
              </a:r>
              <a:endParaRPr kumimoji="1" lang="ja-JP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1" name="テキスト ボックス 80">
              <a:extLst>
                <a:ext uri="{FF2B5EF4-FFF2-40B4-BE49-F238E27FC236}">
                  <a16:creationId xmlns:a16="http://schemas.microsoft.com/office/drawing/2014/main" id="{E58C0E70-FC6C-4806-9731-EE88614769B8}"/>
                </a:ext>
              </a:extLst>
            </p:cNvPr>
            <p:cNvSpPr txBox="1"/>
            <p:nvPr/>
          </p:nvSpPr>
          <p:spPr>
            <a:xfrm>
              <a:off x="2896827" y="6672018"/>
              <a:ext cx="409086" cy="2308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kumimoji="1" lang="en-US" altLang="ja-JP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26.0</a:t>
              </a:r>
              <a:endParaRPr kumimoji="1" lang="ja-JP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" name="テキスト ボックス 82">
              <a:extLst>
                <a:ext uri="{FF2B5EF4-FFF2-40B4-BE49-F238E27FC236}">
                  <a16:creationId xmlns:a16="http://schemas.microsoft.com/office/drawing/2014/main" id="{633C3BC7-76D6-4C60-B927-2C4F0B1D1895}"/>
                </a:ext>
              </a:extLst>
            </p:cNvPr>
            <p:cNvSpPr txBox="1"/>
            <p:nvPr/>
          </p:nvSpPr>
          <p:spPr>
            <a:xfrm>
              <a:off x="1667715" y="6709894"/>
              <a:ext cx="409086" cy="2308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kumimoji="1" lang="en-US" altLang="ja-JP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16.</a:t>
              </a:r>
              <a:r>
                <a:rPr lang="en-US" altLang="ja-JP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kumimoji="1" lang="ja-JP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" name="テキスト ボックス 83">
              <a:extLst>
                <a:ext uri="{FF2B5EF4-FFF2-40B4-BE49-F238E27FC236}">
                  <a16:creationId xmlns:a16="http://schemas.microsoft.com/office/drawing/2014/main" id="{120C9842-B3A2-4B89-92CA-076654FDAF55}"/>
                </a:ext>
              </a:extLst>
            </p:cNvPr>
            <p:cNvSpPr txBox="1"/>
            <p:nvPr/>
          </p:nvSpPr>
          <p:spPr>
            <a:xfrm>
              <a:off x="1721358" y="5161566"/>
              <a:ext cx="344966" cy="2308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ja-JP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5.1</a:t>
              </a:r>
              <a:endParaRPr kumimoji="1" lang="ja-JP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" name="テキスト ボックス 84">
              <a:extLst>
                <a:ext uri="{FF2B5EF4-FFF2-40B4-BE49-F238E27FC236}">
                  <a16:creationId xmlns:a16="http://schemas.microsoft.com/office/drawing/2014/main" id="{8F7EA2FA-48C3-4540-98CD-3282B8660E83}"/>
                </a:ext>
              </a:extLst>
            </p:cNvPr>
            <p:cNvSpPr txBox="1"/>
            <p:nvPr/>
          </p:nvSpPr>
          <p:spPr>
            <a:xfrm>
              <a:off x="4185764" y="6666283"/>
              <a:ext cx="409086" cy="2308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kumimoji="1" lang="en-US" altLang="ja-JP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21.5</a:t>
              </a:r>
              <a:endParaRPr kumimoji="1" lang="ja-JP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" name="テキスト ボックス 87">
              <a:extLst>
                <a:ext uri="{FF2B5EF4-FFF2-40B4-BE49-F238E27FC236}">
                  <a16:creationId xmlns:a16="http://schemas.microsoft.com/office/drawing/2014/main" id="{671E243F-FB35-4231-8373-19C219F124D8}"/>
                </a:ext>
              </a:extLst>
            </p:cNvPr>
            <p:cNvSpPr txBox="1"/>
            <p:nvPr/>
          </p:nvSpPr>
          <p:spPr>
            <a:xfrm>
              <a:off x="2979413" y="5173005"/>
              <a:ext cx="344966" cy="2308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ja-JP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6.7</a:t>
              </a:r>
              <a:endParaRPr kumimoji="1" lang="ja-JP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" name="テキスト ボックス 92">
              <a:extLst>
                <a:ext uri="{FF2B5EF4-FFF2-40B4-BE49-F238E27FC236}">
                  <a16:creationId xmlns:a16="http://schemas.microsoft.com/office/drawing/2014/main" id="{3D247B69-5DA2-469C-A9E0-6A0B1AA653A9}"/>
                </a:ext>
              </a:extLst>
            </p:cNvPr>
            <p:cNvSpPr txBox="1"/>
            <p:nvPr/>
          </p:nvSpPr>
          <p:spPr>
            <a:xfrm>
              <a:off x="2957773" y="7490039"/>
              <a:ext cx="1116011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ja-JP" sz="10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r>
                <a:rPr kumimoji="1" lang="en-US" altLang="ja-JP" sz="10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nnexin</a:t>
              </a:r>
              <a:r>
                <a:rPr kumimoji="1" lang="en-US" altLang="ja-JP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 V-FITC</a:t>
              </a:r>
              <a:endParaRPr kumimoji="1" lang="ja-JP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" name="テキスト ボックス 63">
              <a:extLst>
                <a:ext uri="{FF2B5EF4-FFF2-40B4-BE49-F238E27FC236}">
                  <a16:creationId xmlns:a16="http://schemas.microsoft.com/office/drawing/2014/main" id="{F11BFADE-18BC-43C8-BA7E-C232594C586A}"/>
                </a:ext>
              </a:extLst>
            </p:cNvPr>
            <p:cNvSpPr txBox="1"/>
            <p:nvPr/>
          </p:nvSpPr>
          <p:spPr>
            <a:xfrm>
              <a:off x="2585684" y="4814446"/>
              <a:ext cx="62228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T cells</a:t>
              </a:r>
              <a:endParaRPr kumimoji="1" lang="ja-JP" alt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70" name="直線コネクタ 69">
              <a:extLst>
                <a:ext uri="{FF2B5EF4-FFF2-40B4-BE49-F238E27FC236}">
                  <a16:creationId xmlns:a16="http://schemas.microsoft.com/office/drawing/2014/main" id="{B72FC3EA-C9AC-4E02-AE13-45A92340D81A}"/>
                </a:ext>
              </a:extLst>
            </p:cNvPr>
            <p:cNvCxnSpPr/>
            <p:nvPr/>
          </p:nvCxnSpPr>
          <p:spPr>
            <a:xfrm>
              <a:off x="1052736" y="4797574"/>
              <a:ext cx="231912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テキスト ボックス 70">
              <a:extLst>
                <a:ext uri="{FF2B5EF4-FFF2-40B4-BE49-F238E27FC236}">
                  <a16:creationId xmlns:a16="http://schemas.microsoft.com/office/drawing/2014/main" id="{98567006-D04B-47F4-8A59-2DF65B5DD207}"/>
                </a:ext>
              </a:extLst>
            </p:cNvPr>
            <p:cNvSpPr txBox="1"/>
            <p:nvPr/>
          </p:nvSpPr>
          <p:spPr>
            <a:xfrm>
              <a:off x="3949693" y="5771525"/>
              <a:ext cx="1664245" cy="2954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DXR-treated BT-549</a:t>
              </a:r>
              <a:endParaRPr kumimoji="1" lang="ja-JP" alt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" name="テキスト ボックス 71">
              <a:extLst>
                <a:ext uri="{FF2B5EF4-FFF2-40B4-BE49-F238E27FC236}">
                  <a16:creationId xmlns:a16="http://schemas.microsoft.com/office/drawing/2014/main" id="{5DDB14BC-AD9E-42C0-9511-02325FC5EDBB}"/>
                </a:ext>
              </a:extLst>
            </p:cNvPr>
            <p:cNvSpPr txBox="1"/>
            <p:nvPr/>
          </p:nvSpPr>
          <p:spPr>
            <a:xfrm>
              <a:off x="2617000" y="6292363"/>
              <a:ext cx="64633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1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cont</a:t>
              </a:r>
              <a:r>
                <a:rPr lang="en-US" altLang="ja-JP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 Ig</a:t>
              </a:r>
              <a:endParaRPr kumimoji="1" lang="ja-JP" alt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" name="テキスト ボックス 72">
              <a:extLst>
                <a:ext uri="{FF2B5EF4-FFF2-40B4-BE49-F238E27FC236}">
                  <a16:creationId xmlns:a16="http://schemas.microsoft.com/office/drawing/2014/main" id="{0F15DF32-7A8E-4E20-B612-C877295E4B10}"/>
                </a:ext>
              </a:extLst>
            </p:cNvPr>
            <p:cNvSpPr txBox="1"/>
            <p:nvPr/>
          </p:nvSpPr>
          <p:spPr>
            <a:xfrm>
              <a:off x="3727832" y="6302777"/>
              <a:ext cx="989504" cy="2954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anti-TRAIL</a:t>
              </a:r>
              <a:endParaRPr kumimoji="1" lang="ja-JP" alt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6" name="テキスト ボックス 75">
              <a:extLst>
                <a:ext uri="{FF2B5EF4-FFF2-40B4-BE49-F238E27FC236}">
                  <a16:creationId xmlns:a16="http://schemas.microsoft.com/office/drawing/2014/main" id="{B7B67A44-DBC4-45E6-B299-8D6F548F08C2}"/>
                </a:ext>
              </a:extLst>
            </p:cNvPr>
            <p:cNvSpPr txBox="1"/>
            <p:nvPr/>
          </p:nvSpPr>
          <p:spPr>
            <a:xfrm>
              <a:off x="5154378" y="6302777"/>
              <a:ext cx="50687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CMA</a:t>
              </a:r>
              <a:endParaRPr kumimoji="1" lang="ja-JP" alt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77" name="直線コネクタ 76">
              <a:extLst>
                <a:ext uri="{FF2B5EF4-FFF2-40B4-BE49-F238E27FC236}">
                  <a16:creationId xmlns:a16="http://schemas.microsoft.com/office/drawing/2014/main" id="{90BB7BEF-848E-4EDE-87B1-2F0FC1731969}"/>
                </a:ext>
              </a:extLst>
            </p:cNvPr>
            <p:cNvCxnSpPr/>
            <p:nvPr/>
          </p:nvCxnSpPr>
          <p:spPr>
            <a:xfrm>
              <a:off x="1097872" y="6036993"/>
              <a:ext cx="481750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テキスト ボックス 64">
              <a:extLst>
                <a:ext uri="{FF2B5EF4-FFF2-40B4-BE49-F238E27FC236}">
                  <a16:creationId xmlns:a16="http://schemas.microsoft.com/office/drawing/2014/main" id="{A778D8CC-BE99-4B3C-9653-7DC9C81B7CC8}"/>
                </a:ext>
              </a:extLst>
            </p:cNvPr>
            <p:cNvSpPr txBox="1"/>
            <p:nvPr/>
          </p:nvSpPr>
          <p:spPr>
            <a:xfrm rot="16200000">
              <a:off x="225632" y="5161219"/>
              <a:ext cx="1079304" cy="43088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ja-JP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r</a:t>
              </a:r>
              <a:r>
                <a:rPr kumimoji="1" lang="en-US" altLang="ja-JP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elative cell</a:t>
              </a:r>
              <a:r>
                <a:rPr lang="ja-JP" alt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ja-JP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number</a:t>
              </a:r>
              <a:endParaRPr kumimoji="1" lang="en-US" altLang="ja-JP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" name="テキスト ボックス 65">
              <a:extLst>
                <a:ext uri="{FF2B5EF4-FFF2-40B4-BE49-F238E27FC236}">
                  <a16:creationId xmlns:a16="http://schemas.microsoft.com/office/drawing/2014/main" id="{6D7A53A8-3BCE-4A7C-B0F2-D13819EADA16}"/>
                </a:ext>
              </a:extLst>
            </p:cNvPr>
            <p:cNvSpPr txBox="1"/>
            <p:nvPr/>
          </p:nvSpPr>
          <p:spPr>
            <a:xfrm rot="16200000">
              <a:off x="295027" y="6785286"/>
              <a:ext cx="1079304" cy="43088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ja-JP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r</a:t>
              </a:r>
              <a:r>
                <a:rPr kumimoji="1" lang="en-US" altLang="ja-JP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elative cell</a:t>
              </a:r>
              <a:r>
                <a:rPr lang="ja-JP" alt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ja-JP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number</a:t>
              </a:r>
              <a:endParaRPr kumimoji="1" lang="en-US" altLang="ja-JP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" name="テキスト ボックス 66">
              <a:extLst>
                <a:ext uri="{FF2B5EF4-FFF2-40B4-BE49-F238E27FC236}">
                  <a16:creationId xmlns:a16="http://schemas.microsoft.com/office/drawing/2014/main" id="{D61DADF3-FD2E-438D-A460-23104E7405AF}"/>
                </a:ext>
              </a:extLst>
            </p:cNvPr>
            <p:cNvSpPr txBox="1"/>
            <p:nvPr/>
          </p:nvSpPr>
          <p:spPr>
            <a:xfrm>
              <a:off x="3958842" y="6040586"/>
              <a:ext cx="62228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T cells</a:t>
              </a:r>
            </a:p>
          </p:txBody>
        </p:sp>
        <p:cxnSp>
          <p:nvCxnSpPr>
            <p:cNvPr id="68" name="直線コネクタ 67">
              <a:extLst>
                <a:ext uri="{FF2B5EF4-FFF2-40B4-BE49-F238E27FC236}">
                  <a16:creationId xmlns:a16="http://schemas.microsoft.com/office/drawing/2014/main" id="{A122590F-BB94-47AC-B524-14B16EA86C1F}"/>
                </a:ext>
              </a:extLst>
            </p:cNvPr>
            <p:cNvCxnSpPr>
              <a:cxnSpLocks/>
            </p:cNvCxnSpPr>
            <p:nvPr/>
          </p:nvCxnSpPr>
          <p:spPr>
            <a:xfrm>
              <a:off x="2420888" y="6276355"/>
              <a:ext cx="3472312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996F5A6-3D43-41E1-8E92-8217E65C4212}"/>
              </a:ext>
            </a:extLst>
          </p:cNvPr>
          <p:cNvSpPr txBox="1"/>
          <p:nvPr/>
        </p:nvSpPr>
        <p:spPr>
          <a:xfrm>
            <a:off x="625980" y="899592"/>
            <a:ext cx="4026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>
                <a:latin typeface="Arial" panose="020B0604020202020204" pitchFamily="34" charset="0"/>
                <a:cs typeface="Arial" panose="020B0604020202020204" pitchFamily="34" charset="0"/>
              </a:rPr>
              <a:t>(a)</a:t>
            </a:r>
            <a:endParaRPr kumimoji="1" lang="ja-JP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A2BEE767-A7CC-4C18-B92D-5C28BB572922}"/>
              </a:ext>
            </a:extLst>
          </p:cNvPr>
          <p:cNvSpPr txBox="1"/>
          <p:nvPr/>
        </p:nvSpPr>
        <p:spPr>
          <a:xfrm>
            <a:off x="620688" y="4120207"/>
            <a:ext cx="4122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>
                <a:latin typeface="Arial" panose="020B0604020202020204" pitchFamily="34" charset="0"/>
                <a:cs typeface="Arial" panose="020B0604020202020204" pitchFamily="34" charset="0"/>
              </a:rPr>
              <a:t>(b)</a:t>
            </a:r>
            <a:endParaRPr kumimoji="1" lang="ja-JP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CE6CA67B-9E4D-44F6-9E3F-A2E4B1303302}"/>
              </a:ext>
            </a:extLst>
          </p:cNvPr>
          <p:cNvSpPr/>
          <p:nvPr/>
        </p:nvSpPr>
        <p:spPr>
          <a:xfrm>
            <a:off x="651033" y="7315725"/>
            <a:ext cx="581895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S2. Treatment with DXR increases the sensitivity of MDA-MB-231 and BT-549 cells to activated T cells. 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DXR-treated MDA-MB-231 (a) and BT-549 cells (b) were examined for their sensitivity against </a:t>
            </a:r>
            <a:r>
              <a:rPr lang="en-US" altLang="ja-JP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vitro 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expanded activated T cells, as described in Figure 3B. A representative result of flow cytometry is shown. The numbers are the percentages of annexin V</a:t>
            </a:r>
            <a:r>
              <a:rPr lang="en-US" altLang="ja-JP" sz="1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apoptotic cells among gated cancer cells.</a:t>
            </a:r>
            <a:endParaRPr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84749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B1B103E2-E5A0-4DF6-BE23-1B3C9A311542}"/>
              </a:ext>
            </a:extLst>
          </p:cNvPr>
          <p:cNvSpPr txBox="1"/>
          <p:nvPr/>
        </p:nvSpPr>
        <p:spPr>
          <a:xfrm>
            <a:off x="3546925" y="319061"/>
            <a:ext cx="2967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S3</a:t>
            </a:r>
            <a:endParaRPr kumimoji="1" lang="ja-JP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BB17BAFC-FDA0-47A3-8AB1-53CEAA62984E}"/>
              </a:ext>
            </a:extLst>
          </p:cNvPr>
          <p:cNvSpPr/>
          <p:nvPr/>
        </p:nvSpPr>
        <p:spPr>
          <a:xfrm>
            <a:off x="526124" y="7131404"/>
            <a:ext cx="604160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S3. Expression of death receptors and decoy receptors on three breast cancer cell lines. 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Cancer cells were treated with or without DXR (250 </a:t>
            </a:r>
            <a:r>
              <a:rPr lang="en-US" altLang="ja-JP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nM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for MDA-MB-231, 100 </a:t>
            </a:r>
            <a:r>
              <a:rPr lang="en-US" altLang="ja-JP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nM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for BT-549, and 200 </a:t>
            </a:r>
            <a:r>
              <a:rPr lang="en-US" altLang="ja-JP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nM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for MCF-7) for 2 days. After harvesting, cancer cells were stained with the indicted PE-conjugated antibodies or control PE-conjugated antibody. Gray background shows staining with the control antibody.</a:t>
            </a:r>
            <a:endParaRPr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80713240-B6FB-4490-8A78-9182C49BF4D3}"/>
              </a:ext>
            </a:extLst>
          </p:cNvPr>
          <p:cNvGrpSpPr/>
          <p:nvPr/>
        </p:nvGrpSpPr>
        <p:grpSpPr>
          <a:xfrm>
            <a:off x="744699" y="1043608"/>
            <a:ext cx="5348597" cy="5869223"/>
            <a:chOff x="1001484" y="1133656"/>
            <a:chExt cx="5348597" cy="5869223"/>
          </a:xfrm>
        </p:grpSpPr>
        <p:sp>
          <p:nvSpPr>
            <p:cNvPr id="34" name="テキスト ボックス 33">
              <a:extLst>
                <a:ext uri="{FF2B5EF4-FFF2-40B4-BE49-F238E27FC236}">
                  <a16:creationId xmlns:a16="http://schemas.microsoft.com/office/drawing/2014/main" id="{924F8250-AB2A-453F-8165-27165816B734}"/>
                </a:ext>
              </a:extLst>
            </p:cNvPr>
            <p:cNvSpPr txBox="1"/>
            <p:nvPr/>
          </p:nvSpPr>
          <p:spPr>
            <a:xfrm>
              <a:off x="1453537" y="6741269"/>
              <a:ext cx="76495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anti-</a:t>
              </a:r>
              <a:r>
                <a:rPr kumimoji="1" lang="en-US" altLang="ja-JP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DR4</a:t>
              </a:r>
              <a:endParaRPr kumimoji="1" lang="ja-JP" alt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" name="テキスト ボックス 34">
              <a:extLst>
                <a:ext uri="{FF2B5EF4-FFF2-40B4-BE49-F238E27FC236}">
                  <a16:creationId xmlns:a16="http://schemas.microsoft.com/office/drawing/2014/main" id="{5FFB6586-206B-4766-B35B-EDB90898C882}"/>
                </a:ext>
              </a:extLst>
            </p:cNvPr>
            <p:cNvSpPr txBox="1"/>
            <p:nvPr/>
          </p:nvSpPr>
          <p:spPr>
            <a:xfrm>
              <a:off x="2605665" y="6732240"/>
              <a:ext cx="76495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anti-</a:t>
              </a:r>
              <a:r>
                <a:rPr kumimoji="1" lang="en-US" altLang="ja-JP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DR5</a:t>
              </a:r>
              <a:endParaRPr kumimoji="1" lang="ja-JP" alt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テキスト ボックス 35">
              <a:extLst>
                <a:ext uri="{FF2B5EF4-FFF2-40B4-BE49-F238E27FC236}">
                  <a16:creationId xmlns:a16="http://schemas.microsoft.com/office/drawing/2014/main" id="{C5CFB87B-36BB-4E43-924E-71037DF61F2D}"/>
                </a:ext>
              </a:extLst>
            </p:cNvPr>
            <p:cNvSpPr txBox="1"/>
            <p:nvPr/>
          </p:nvSpPr>
          <p:spPr>
            <a:xfrm>
              <a:off x="3685785" y="6717164"/>
              <a:ext cx="85751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anti-DcR1</a:t>
              </a:r>
              <a:endParaRPr kumimoji="1" lang="ja-JP" alt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" name="テキスト ボックス 36">
              <a:extLst>
                <a:ext uri="{FF2B5EF4-FFF2-40B4-BE49-F238E27FC236}">
                  <a16:creationId xmlns:a16="http://schemas.microsoft.com/office/drawing/2014/main" id="{E396424B-1C80-4AF1-A25F-75451BD9BB17}"/>
                </a:ext>
              </a:extLst>
            </p:cNvPr>
            <p:cNvSpPr txBox="1"/>
            <p:nvPr/>
          </p:nvSpPr>
          <p:spPr>
            <a:xfrm>
              <a:off x="4765905" y="6702087"/>
              <a:ext cx="92493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anti-</a:t>
              </a:r>
              <a:r>
                <a:rPr kumimoji="1" lang="en-US" altLang="ja-JP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DcR2</a:t>
              </a:r>
              <a:endParaRPr kumimoji="1" lang="ja-JP" alt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テキスト ボックス 38">
              <a:extLst>
                <a:ext uri="{FF2B5EF4-FFF2-40B4-BE49-F238E27FC236}">
                  <a16:creationId xmlns:a16="http://schemas.microsoft.com/office/drawing/2014/main" id="{9BD641CF-43E5-43B4-A04A-A22738DFA4C8}"/>
                </a:ext>
              </a:extLst>
            </p:cNvPr>
            <p:cNvSpPr txBox="1"/>
            <p:nvPr/>
          </p:nvSpPr>
          <p:spPr>
            <a:xfrm rot="5400000">
              <a:off x="5691727" y="2113446"/>
              <a:ext cx="105509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MDA-MB-231</a:t>
              </a:r>
              <a:endParaRPr kumimoji="1" lang="ja-JP" alt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テキスト ボックス 39">
              <a:extLst>
                <a:ext uri="{FF2B5EF4-FFF2-40B4-BE49-F238E27FC236}">
                  <a16:creationId xmlns:a16="http://schemas.microsoft.com/office/drawing/2014/main" id="{785BB6C3-50F4-4A1D-A6B7-FCA4081A4F60}"/>
                </a:ext>
              </a:extLst>
            </p:cNvPr>
            <p:cNvSpPr txBox="1"/>
            <p:nvPr/>
          </p:nvSpPr>
          <p:spPr>
            <a:xfrm rot="5400000">
              <a:off x="5871033" y="3725364"/>
              <a:ext cx="65594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BT-549</a:t>
              </a:r>
              <a:endParaRPr kumimoji="1" lang="ja-JP" alt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" name="テキスト ボックス 40">
              <a:extLst>
                <a:ext uri="{FF2B5EF4-FFF2-40B4-BE49-F238E27FC236}">
                  <a16:creationId xmlns:a16="http://schemas.microsoft.com/office/drawing/2014/main" id="{3D9EF1F6-B731-4888-ACDA-06476079FE41}"/>
                </a:ext>
              </a:extLst>
            </p:cNvPr>
            <p:cNvSpPr txBox="1"/>
            <p:nvPr/>
          </p:nvSpPr>
          <p:spPr>
            <a:xfrm rot="5400000">
              <a:off x="5897955" y="5778438"/>
              <a:ext cx="61587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MCF-7</a:t>
              </a:r>
              <a:endParaRPr kumimoji="1" lang="ja-JP" alt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テキスト ボックス 42">
              <a:extLst>
                <a:ext uri="{FF2B5EF4-FFF2-40B4-BE49-F238E27FC236}">
                  <a16:creationId xmlns:a16="http://schemas.microsoft.com/office/drawing/2014/main" id="{4878C849-7FB4-49D5-9D87-7A09977CAAE5}"/>
                </a:ext>
              </a:extLst>
            </p:cNvPr>
            <p:cNvSpPr txBox="1"/>
            <p:nvPr/>
          </p:nvSpPr>
          <p:spPr>
            <a:xfrm>
              <a:off x="5656831" y="1133656"/>
              <a:ext cx="50847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DXR</a:t>
              </a:r>
              <a:endParaRPr kumimoji="1" lang="ja-JP" alt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テキスト ボックス 48">
              <a:extLst>
                <a:ext uri="{FF2B5EF4-FFF2-40B4-BE49-F238E27FC236}">
                  <a16:creationId xmlns:a16="http://schemas.microsoft.com/office/drawing/2014/main" id="{B0AD6E89-5028-487E-9E56-16434F9FDCE3}"/>
                </a:ext>
              </a:extLst>
            </p:cNvPr>
            <p:cNvSpPr txBox="1"/>
            <p:nvPr/>
          </p:nvSpPr>
          <p:spPr>
            <a:xfrm rot="16200000">
              <a:off x="381282" y="3937708"/>
              <a:ext cx="149432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Relative cell number</a:t>
              </a:r>
              <a:endParaRPr kumimoji="1" lang="ja-JP" altLang="en-US" sz="105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テキスト ボックス 51">
              <a:extLst>
                <a:ext uri="{FF2B5EF4-FFF2-40B4-BE49-F238E27FC236}">
                  <a16:creationId xmlns:a16="http://schemas.microsoft.com/office/drawing/2014/main" id="{9EA9051E-9CBE-45D4-8050-6B22368444EE}"/>
                </a:ext>
              </a:extLst>
            </p:cNvPr>
            <p:cNvSpPr txBox="1"/>
            <p:nvPr/>
          </p:nvSpPr>
          <p:spPr>
            <a:xfrm>
              <a:off x="5733256" y="1617962"/>
              <a:ext cx="31451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(-)</a:t>
              </a:r>
              <a:endParaRPr kumimoji="1" lang="ja-JP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" name="テキスト ボックス 52">
              <a:extLst>
                <a:ext uri="{FF2B5EF4-FFF2-40B4-BE49-F238E27FC236}">
                  <a16:creationId xmlns:a16="http://schemas.microsoft.com/office/drawing/2014/main" id="{7212AA64-B2AD-4556-BA7A-CE95B615AB12}"/>
                </a:ext>
              </a:extLst>
            </p:cNvPr>
            <p:cNvSpPr txBox="1"/>
            <p:nvPr/>
          </p:nvSpPr>
          <p:spPr>
            <a:xfrm>
              <a:off x="5733256" y="2525579"/>
              <a:ext cx="34657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(+)</a:t>
              </a:r>
              <a:endParaRPr kumimoji="1" lang="ja-JP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" name="テキスト ボックス 53">
              <a:extLst>
                <a:ext uri="{FF2B5EF4-FFF2-40B4-BE49-F238E27FC236}">
                  <a16:creationId xmlns:a16="http://schemas.microsoft.com/office/drawing/2014/main" id="{23794815-49DB-492A-87E1-0D20DD080B56}"/>
                </a:ext>
              </a:extLst>
            </p:cNvPr>
            <p:cNvSpPr txBox="1"/>
            <p:nvPr/>
          </p:nvSpPr>
          <p:spPr>
            <a:xfrm>
              <a:off x="5733256" y="3528194"/>
              <a:ext cx="31451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(-)</a:t>
              </a:r>
              <a:endParaRPr kumimoji="1" lang="ja-JP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テキスト ボックス 54">
              <a:extLst>
                <a:ext uri="{FF2B5EF4-FFF2-40B4-BE49-F238E27FC236}">
                  <a16:creationId xmlns:a16="http://schemas.microsoft.com/office/drawing/2014/main" id="{E0BED836-1E8A-4D0F-931D-13C8FEBB91B9}"/>
                </a:ext>
              </a:extLst>
            </p:cNvPr>
            <p:cNvSpPr txBox="1"/>
            <p:nvPr/>
          </p:nvSpPr>
          <p:spPr>
            <a:xfrm>
              <a:off x="5733256" y="4397787"/>
              <a:ext cx="34657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(+)</a:t>
              </a:r>
              <a:endParaRPr kumimoji="1" lang="ja-JP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テキスト ボックス 55">
              <a:extLst>
                <a:ext uri="{FF2B5EF4-FFF2-40B4-BE49-F238E27FC236}">
                  <a16:creationId xmlns:a16="http://schemas.microsoft.com/office/drawing/2014/main" id="{C28A328A-F260-44AC-8919-E1F6B00655DA}"/>
                </a:ext>
              </a:extLst>
            </p:cNvPr>
            <p:cNvSpPr txBox="1"/>
            <p:nvPr/>
          </p:nvSpPr>
          <p:spPr>
            <a:xfrm>
              <a:off x="5711115" y="5303604"/>
              <a:ext cx="31451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(-)</a:t>
              </a:r>
              <a:endParaRPr kumimoji="1" lang="ja-JP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テキスト ボックス 56">
              <a:extLst>
                <a:ext uri="{FF2B5EF4-FFF2-40B4-BE49-F238E27FC236}">
                  <a16:creationId xmlns:a16="http://schemas.microsoft.com/office/drawing/2014/main" id="{C8B400A3-0C7C-4CA1-8812-7AC84F342D11}"/>
                </a:ext>
              </a:extLst>
            </p:cNvPr>
            <p:cNvSpPr txBox="1"/>
            <p:nvPr/>
          </p:nvSpPr>
          <p:spPr>
            <a:xfrm>
              <a:off x="5690842" y="6093005"/>
              <a:ext cx="34657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(+)</a:t>
              </a:r>
              <a:endParaRPr kumimoji="1" lang="ja-JP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" name="直線コネクタ 4">
              <a:extLst>
                <a:ext uri="{FF2B5EF4-FFF2-40B4-BE49-F238E27FC236}">
                  <a16:creationId xmlns:a16="http://schemas.microsoft.com/office/drawing/2014/main" id="{D207E526-EAC9-4A73-9260-CB816F24DC95}"/>
                </a:ext>
              </a:extLst>
            </p:cNvPr>
            <p:cNvCxnSpPr>
              <a:cxnSpLocks/>
            </p:cNvCxnSpPr>
            <p:nvPr/>
          </p:nvCxnSpPr>
          <p:spPr>
            <a:xfrm>
              <a:off x="6072930" y="3357506"/>
              <a:ext cx="0" cy="140756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線コネクタ 57">
              <a:extLst>
                <a:ext uri="{FF2B5EF4-FFF2-40B4-BE49-F238E27FC236}">
                  <a16:creationId xmlns:a16="http://schemas.microsoft.com/office/drawing/2014/main" id="{9BB8FDC2-04E4-4F53-889B-085E515F1B4E}"/>
                </a:ext>
              </a:extLst>
            </p:cNvPr>
            <p:cNvCxnSpPr>
              <a:cxnSpLocks/>
            </p:cNvCxnSpPr>
            <p:nvPr/>
          </p:nvCxnSpPr>
          <p:spPr>
            <a:xfrm>
              <a:off x="6072930" y="5124914"/>
              <a:ext cx="0" cy="146331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線コネクタ 58">
              <a:extLst>
                <a:ext uri="{FF2B5EF4-FFF2-40B4-BE49-F238E27FC236}">
                  <a16:creationId xmlns:a16="http://schemas.microsoft.com/office/drawing/2014/main" id="{DB8598F4-6830-4C2B-815C-C31D0EF774E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047766" y="1547664"/>
              <a:ext cx="15639" cy="144016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FD1CF7B1-0B92-4F55-9F7F-A7C680307585}"/>
                </a:ext>
              </a:extLst>
            </p:cNvPr>
            <p:cNvGrpSpPr/>
            <p:nvPr/>
          </p:nvGrpSpPr>
          <p:grpSpPr>
            <a:xfrm>
              <a:off x="1268760" y="1322453"/>
              <a:ext cx="4481053" cy="5409788"/>
              <a:chOff x="1091628" y="1490199"/>
              <a:chExt cx="4641628" cy="5839065"/>
            </a:xfrm>
          </p:grpSpPr>
          <p:pic>
            <p:nvPicPr>
              <p:cNvPr id="50" name="図 49">
                <a:extLst>
                  <a:ext uri="{FF2B5EF4-FFF2-40B4-BE49-F238E27FC236}">
                    <a16:creationId xmlns:a16="http://schemas.microsoft.com/office/drawing/2014/main" id="{CB499075-4810-4565-9997-F45C7A73168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91628" y="1490199"/>
                <a:ext cx="1193987" cy="1036731"/>
              </a:xfrm>
              <a:prstGeom prst="rect">
                <a:avLst/>
              </a:prstGeom>
            </p:spPr>
          </p:pic>
          <p:pic>
            <p:nvPicPr>
              <p:cNvPr id="60" name="図 59">
                <a:extLst>
                  <a:ext uri="{FF2B5EF4-FFF2-40B4-BE49-F238E27FC236}">
                    <a16:creationId xmlns:a16="http://schemas.microsoft.com/office/drawing/2014/main" id="{12669F34-1FD8-4C7F-A331-CEA124C5231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31647" y="1501521"/>
                <a:ext cx="1170690" cy="1036731"/>
              </a:xfrm>
              <a:prstGeom prst="rect">
                <a:avLst/>
              </a:prstGeom>
            </p:spPr>
          </p:pic>
          <p:pic>
            <p:nvPicPr>
              <p:cNvPr id="61" name="図 60">
                <a:extLst>
                  <a:ext uri="{FF2B5EF4-FFF2-40B4-BE49-F238E27FC236}">
                    <a16:creationId xmlns:a16="http://schemas.microsoft.com/office/drawing/2014/main" id="{C90725FA-BB8A-40F6-8300-0AAE459218A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386557" y="1515236"/>
                <a:ext cx="1149482" cy="1034338"/>
              </a:xfrm>
              <a:prstGeom prst="rect">
                <a:avLst/>
              </a:prstGeom>
            </p:spPr>
          </p:pic>
          <p:pic>
            <p:nvPicPr>
              <p:cNvPr id="62" name="図 61">
                <a:extLst>
                  <a:ext uri="{FF2B5EF4-FFF2-40B4-BE49-F238E27FC236}">
                    <a16:creationId xmlns:a16="http://schemas.microsoft.com/office/drawing/2014/main" id="{D6343F0B-79F8-4C28-975F-B05D7A39B24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12406" y="1524001"/>
                <a:ext cx="1208652" cy="1050528"/>
              </a:xfrm>
              <a:prstGeom prst="rect">
                <a:avLst/>
              </a:prstGeom>
            </p:spPr>
          </p:pic>
          <p:pic>
            <p:nvPicPr>
              <p:cNvPr id="63" name="図 62">
                <a:extLst>
                  <a:ext uri="{FF2B5EF4-FFF2-40B4-BE49-F238E27FC236}">
                    <a16:creationId xmlns:a16="http://schemas.microsoft.com/office/drawing/2014/main" id="{272FA0E0-A472-4168-838C-0D7A4637D29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02889" y="2470264"/>
                <a:ext cx="1173600" cy="1018271"/>
              </a:xfrm>
              <a:prstGeom prst="rect">
                <a:avLst/>
              </a:prstGeom>
            </p:spPr>
          </p:pic>
          <p:pic>
            <p:nvPicPr>
              <p:cNvPr id="64" name="図 63">
                <a:extLst>
                  <a:ext uri="{FF2B5EF4-FFF2-40B4-BE49-F238E27FC236}">
                    <a16:creationId xmlns:a16="http://schemas.microsoft.com/office/drawing/2014/main" id="{1727C966-19DF-4735-BF04-0CC81973617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56109" y="2477920"/>
                <a:ext cx="1154932" cy="1015447"/>
              </a:xfrm>
              <a:prstGeom prst="rect">
                <a:avLst/>
              </a:prstGeom>
            </p:spPr>
          </p:pic>
          <p:pic>
            <p:nvPicPr>
              <p:cNvPr id="65" name="図 64">
                <a:extLst>
                  <a:ext uri="{FF2B5EF4-FFF2-40B4-BE49-F238E27FC236}">
                    <a16:creationId xmlns:a16="http://schemas.microsoft.com/office/drawing/2014/main" id="{8FAA3FFA-D60D-4DC3-8C32-3A7325C13B5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391122" y="2484400"/>
                <a:ext cx="1144918" cy="1041064"/>
              </a:xfrm>
              <a:prstGeom prst="rect">
                <a:avLst/>
              </a:prstGeom>
            </p:spPr>
          </p:pic>
          <p:pic>
            <p:nvPicPr>
              <p:cNvPr id="66" name="図 65">
                <a:extLst>
                  <a:ext uri="{FF2B5EF4-FFF2-40B4-BE49-F238E27FC236}">
                    <a16:creationId xmlns:a16="http://schemas.microsoft.com/office/drawing/2014/main" id="{5E71D83F-B26F-4D07-AA1E-8E14AE45CBB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12406" y="2493323"/>
                <a:ext cx="1208652" cy="1022947"/>
              </a:xfrm>
              <a:prstGeom prst="rect">
                <a:avLst/>
              </a:prstGeom>
            </p:spPr>
          </p:pic>
          <p:pic>
            <p:nvPicPr>
              <p:cNvPr id="67" name="図 66">
                <a:extLst>
                  <a:ext uri="{FF2B5EF4-FFF2-40B4-BE49-F238E27FC236}">
                    <a16:creationId xmlns:a16="http://schemas.microsoft.com/office/drawing/2014/main" id="{44DDA76B-7C94-49AE-A08D-445E35F710F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16578" y="3564946"/>
                <a:ext cx="1144085" cy="973408"/>
              </a:xfrm>
              <a:prstGeom prst="rect">
                <a:avLst/>
              </a:prstGeom>
            </p:spPr>
          </p:pic>
          <p:pic>
            <p:nvPicPr>
              <p:cNvPr id="68" name="図 67">
                <a:extLst>
                  <a:ext uri="{FF2B5EF4-FFF2-40B4-BE49-F238E27FC236}">
                    <a16:creationId xmlns:a16="http://schemas.microsoft.com/office/drawing/2014/main" id="{9CB1C81E-10D6-429B-AC7A-EFC9E80434F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62832" y="3604784"/>
                <a:ext cx="1139236" cy="941909"/>
              </a:xfrm>
              <a:prstGeom prst="rect">
                <a:avLst/>
              </a:prstGeom>
            </p:spPr>
          </p:pic>
          <p:pic>
            <p:nvPicPr>
              <p:cNvPr id="69" name="図 68">
                <a:extLst>
                  <a:ext uri="{FF2B5EF4-FFF2-40B4-BE49-F238E27FC236}">
                    <a16:creationId xmlns:a16="http://schemas.microsoft.com/office/drawing/2014/main" id="{B1D7DC53-2677-4EC3-A6EA-CB08085B29A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386557" y="3608919"/>
                <a:ext cx="1144084" cy="937774"/>
              </a:xfrm>
              <a:prstGeom prst="rect">
                <a:avLst/>
              </a:prstGeom>
            </p:spPr>
          </p:pic>
          <p:pic>
            <p:nvPicPr>
              <p:cNvPr id="70" name="図 69">
                <a:extLst>
                  <a:ext uri="{FF2B5EF4-FFF2-40B4-BE49-F238E27FC236}">
                    <a16:creationId xmlns:a16="http://schemas.microsoft.com/office/drawing/2014/main" id="{E5260C8A-B468-41DB-9BF7-A57C184F7A1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30641" y="3599725"/>
                <a:ext cx="1179215" cy="937091"/>
              </a:xfrm>
              <a:prstGeom prst="rect">
                <a:avLst/>
              </a:prstGeom>
            </p:spPr>
          </p:pic>
          <p:pic>
            <p:nvPicPr>
              <p:cNvPr id="71" name="図 70">
                <a:extLst>
                  <a:ext uri="{FF2B5EF4-FFF2-40B4-BE49-F238E27FC236}">
                    <a16:creationId xmlns:a16="http://schemas.microsoft.com/office/drawing/2014/main" id="{2EC1AE5F-107C-478D-8407-BA4343030B4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44573" y="4470899"/>
                <a:ext cx="1107267" cy="973408"/>
              </a:xfrm>
              <a:prstGeom prst="rect">
                <a:avLst/>
              </a:prstGeom>
            </p:spPr>
          </p:pic>
          <p:pic>
            <p:nvPicPr>
              <p:cNvPr id="72" name="図 71">
                <a:extLst>
                  <a:ext uri="{FF2B5EF4-FFF2-40B4-BE49-F238E27FC236}">
                    <a16:creationId xmlns:a16="http://schemas.microsoft.com/office/drawing/2014/main" id="{62CBBE20-1339-4E54-B5DF-70CE0650CF4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44186" y="4494280"/>
                <a:ext cx="1161018" cy="941324"/>
              </a:xfrm>
              <a:prstGeom prst="rect">
                <a:avLst/>
              </a:prstGeom>
            </p:spPr>
          </p:pic>
          <p:pic>
            <p:nvPicPr>
              <p:cNvPr id="73" name="図 72">
                <a:extLst>
                  <a:ext uri="{FF2B5EF4-FFF2-40B4-BE49-F238E27FC236}">
                    <a16:creationId xmlns:a16="http://schemas.microsoft.com/office/drawing/2014/main" id="{D64A03D3-9494-498C-A514-9837FCB2FB1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383035" y="4488246"/>
                <a:ext cx="1144085" cy="933904"/>
              </a:xfrm>
              <a:prstGeom prst="rect">
                <a:avLst/>
              </a:prstGeom>
            </p:spPr>
          </p:pic>
          <p:pic>
            <p:nvPicPr>
              <p:cNvPr id="74" name="図 73">
                <a:extLst>
                  <a:ext uri="{FF2B5EF4-FFF2-40B4-BE49-F238E27FC236}">
                    <a16:creationId xmlns:a16="http://schemas.microsoft.com/office/drawing/2014/main" id="{E14A11A0-29FB-44D7-952E-C5FE165FCEF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55725" y="4487113"/>
                <a:ext cx="1177531" cy="948491"/>
              </a:xfrm>
              <a:prstGeom prst="rect">
                <a:avLst/>
              </a:prstGeom>
            </p:spPr>
          </p:pic>
          <p:pic>
            <p:nvPicPr>
              <p:cNvPr id="75" name="図 74">
                <a:extLst>
                  <a:ext uri="{FF2B5EF4-FFF2-40B4-BE49-F238E27FC236}">
                    <a16:creationId xmlns:a16="http://schemas.microsoft.com/office/drawing/2014/main" id="{7D016B21-EDFC-4DE4-A0E0-FAF47889FDB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19993" y="5499123"/>
                <a:ext cx="1131847" cy="973408"/>
              </a:xfrm>
              <a:prstGeom prst="rect">
                <a:avLst/>
              </a:prstGeom>
            </p:spPr>
          </p:pic>
          <p:pic>
            <p:nvPicPr>
              <p:cNvPr id="76" name="図 75">
                <a:extLst>
                  <a:ext uri="{FF2B5EF4-FFF2-40B4-BE49-F238E27FC236}">
                    <a16:creationId xmlns:a16="http://schemas.microsoft.com/office/drawing/2014/main" id="{B346D571-2FAD-4B0A-B211-B024FFE6FFF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31648" y="5526130"/>
                <a:ext cx="1179394" cy="933904"/>
              </a:xfrm>
              <a:prstGeom prst="rect">
                <a:avLst/>
              </a:prstGeom>
            </p:spPr>
          </p:pic>
          <p:pic>
            <p:nvPicPr>
              <p:cNvPr id="77" name="図 76">
                <a:extLst>
                  <a:ext uri="{FF2B5EF4-FFF2-40B4-BE49-F238E27FC236}">
                    <a16:creationId xmlns:a16="http://schemas.microsoft.com/office/drawing/2014/main" id="{72E81FDF-CF49-4807-8279-9BD0ED7DBF6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383035" y="5523842"/>
                <a:ext cx="1147606" cy="948689"/>
              </a:xfrm>
              <a:prstGeom prst="rect">
                <a:avLst/>
              </a:prstGeom>
            </p:spPr>
          </p:pic>
          <p:pic>
            <p:nvPicPr>
              <p:cNvPr id="78" name="図 77">
                <a:extLst>
                  <a:ext uri="{FF2B5EF4-FFF2-40B4-BE49-F238E27FC236}">
                    <a16:creationId xmlns:a16="http://schemas.microsoft.com/office/drawing/2014/main" id="{0355B2C3-D0AE-4D21-BCFA-3E09A003CBA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55725" y="5523842"/>
                <a:ext cx="1154131" cy="929705"/>
              </a:xfrm>
              <a:prstGeom prst="rect">
                <a:avLst/>
              </a:prstGeom>
            </p:spPr>
          </p:pic>
          <p:pic>
            <p:nvPicPr>
              <p:cNvPr id="79" name="図 78">
                <a:extLst>
                  <a:ext uri="{FF2B5EF4-FFF2-40B4-BE49-F238E27FC236}">
                    <a16:creationId xmlns:a16="http://schemas.microsoft.com/office/drawing/2014/main" id="{EB0556E3-7338-4DC8-A382-5462B437583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23363" y="6427014"/>
                <a:ext cx="1128758" cy="897128"/>
              </a:xfrm>
              <a:prstGeom prst="rect">
                <a:avLst/>
              </a:prstGeom>
            </p:spPr>
          </p:pic>
          <p:pic>
            <p:nvPicPr>
              <p:cNvPr id="80" name="図 79">
                <a:extLst>
                  <a:ext uri="{FF2B5EF4-FFF2-40B4-BE49-F238E27FC236}">
                    <a16:creationId xmlns:a16="http://schemas.microsoft.com/office/drawing/2014/main" id="{CC7BC388-40E7-42A6-9F70-3DDFB68674D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30985" y="6417824"/>
                <a:ext cx="1171083" cy="906318"/>
              </a:xfrm>
              <a:prstGeom prst="rect">
                <a:avLst/>
              </a:prstGeom>
            </p:spPr>
          </p:pic>
          <p:pic>
            <p:nvPicPr>
              <p:cNvPr id="81" name="図 80">
                <a:extLst>
                  <a:ext uri="{FF2B5EF4-FFF2-40B4-BE49-F238E27FC236}">
                    <a16:creationId xmlns:a16="http://schemas.microsoft.com/office/drawing/2014/main" id="{B8139191-B5C4-4673-9555-9A6E6F4AC17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386557" y="6443747"/>
                <a:ext cx="1140685" cy="880395"/>
              </a:xfrm>
              <a:prstGeom prst="rect">
                <a:avLst/>
              </a:prstGeom>
            </p:spPr>
          </p:pic>
          <p:pic>
            <p:nvPicPr>
              <p:cNvPr id="82" name="図 81">
                <a:extLst>
                  <a:ext uri="{FF2B5EF4-FFF2-40B4-BE49-F238E27FC236}">
                    <a16:creationId xmlns:a16="http://schemas.microsoft.com/office/drawing/2014/main" id="{A5532932-06BA-41FE-B162-182A5287ABA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52729" y="6399559"/>
                <a:ext cx="1160121" cy="929705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4963590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619C078F-2FD7-44CE-AB19-D0657E521BBD}"/>
              </a:ext>
            </a:extLst>
          </p:cNvPr>
          <p:cNvSpPr txBox="1"/>
          <p:nvPr/>
        </p:nvSpPr>
        <p:spPr>
          <a:xfrm>
            <a:off x="3649475" y="381220"/>
            <a:ext cx="2967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S4</a:t>
            </a:r>
            <a:endParaRPr kumimoji="1" lang="ja-JP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A0B27115-629D-498D-B1AF-CDE5C582CE0A}"/>
              </a:ext>
            </a:extLst>
          </p:cNvPr>
          <p:cNvGrpSpPr/>
          <p:nvPr/>
        </p:nvGrpSpPr>
        <p:grpSpPr>
          <a:xfrm>
            <a:off x="908720" y="3621208"/>
            <a:ext cx="5269822" cy="1670872"/>
            <a:chOff x="641014" y="2635858"/>
            <a:chExt cx="5269822" cy="1670872"/>
          </a:xfrm>
        </p:grpSpPr>
        <p:pic>
          <p:nvPicPr>
            <p:cNvPr id="59" name="図 58">
              <a:extLst>
                <a:ext uri="{FF2B5EF4-FFF2-40B4-BE49-F238E27FC236}">
                  <a16:creationId xmlns:a16="http://schemas.microsoft.com/office/drawing/2014/main" id="{80EDAC35-3E76-4825-9A94-092663F196D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6965" y="3160911"/>
              <a:ext cx="992041" cy="890425"/>
            </a:xfrm>
            <a:prstGeom prst="rect">
              <a:avLst/>
            </a:prstGeom>
          </p:spPr>
        </p:pic>
        <p:pic>
          <p:nvPicPr>
            <p:cNvPr id="63" name="図 62">
              <a:extLst>
                <a:ext uri="{FF2B5EF4-FFF2-40B4-BE49-F238E27FC236}">
                  <a16:creationId xmlns:a16="http://schemas.microsoft.com/office/drawing/2014/main" id="{2F785A22-AC4F-49C0-ACE8-468FCF356DC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93469" y="3160911"/>
              <a:ext cx="992041" cy="890425"/>
            </a:xfrm>
            <a:prstGeom prst="rect">
              <a:avLst/>
            </a:prstGeom>
          </p:spPr>
        </p:pic>
        <p:pic>
          <p:nvPicPr>
            <p:cNvPr id="74" name="図 73">
              <a:extLst>
                <a:ext uri="{FF2B5EF4-FFF2-40B4-BE49-F238E27FC236}">
                  <a16:creationId xmlns:a16="http://schemas.microsoft.com/office/drawing/2014/main" id="{5114DACB-B5CB-4AB0-AD69-37613F4893F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86032" y="3170083"/>
              <a:ext cx="992041" cy="890425"/>
            </a:xfrm>
            <a:prstGeom prst="rect">
              <a:avLst/>
            </a:prstGeom>
          </p:spPr>
        </p:pic>
        <p:pic>
          <p:nvPicPr>
            <p:cNvPr id="75" name="図 74">
              <a:extLst>
                <a:ext uri="{FF2B5EF4-FFF2-40B4-BE49-F238E27FC236}">
                  <a16:creationId xmlns:a16="http://schemas.microsoft.com/office/drawing/2014/main" id="{5BB64728-AFD3-419B-8429-DB87C0E0C60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78073" y="3166250"/>
              <a:ext cx="992041" cy="890425"/>
            </a:xfrm>
            <a:prstGeom prst="rect">
              <a:avLst/>
            </a:prstGeom>
          </p:spPr>
        </p:pic>
        <p:pic>
          <p:nvPicPr>
            <p:cNvPr id="76" name="図 75">
              <a:extLst>
                <a:ext uri="{FF2B5EF4-FFF2-40B4-BE49-F238E27FC236}">
                  <a16:creationId xmlns:a16="http://schemas.microsoft.com/office/drawing/2014/main" id="{5E5C42CC-C4D5-4D88-A7B8-D28CA6BBC52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90854" y="3160912"/>
              <a:ext cx="992041" cy="890425"/>
            </a:xfrm>
            <a:prstGeom prst="rect">
              <a:avLst/>
            </a:prstGeom>
          </p:spPr>
        </p:pic>
        <p:sp>
          <p:nvSpPr>
            <p:cNvPr id="77" name="テキスト ボックス 76">
              <a:extLst>
                <a:ext uri="{FF2B5EF4-FFF2-40B4-BE49-F238E27FC236}">
                  <a16:creationId xmlns:a16="http://schemas.microsoft.com/office/drawing/2014/main" id="{90D78F33-D97B-4C09-94A3-40DB8E42551E}"/>
                </a:ext>
              </a:extLst>
            </p:cNvPr>
            <p:cNvSpPr txBox="1"/>
            <p:nvPr/>
          </p:nvSpPr>
          <p:spPr>
            <a:xfrm rot="16200000">
              <a:off x="152270" y="3396604"/>
              <a:ext cx="119293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Relative cell number</a:t>
              </a:r>
              <a:endParaRPr kumimoji="1" lang="ja-JP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8" name="テキスト ボックス 77">
              <a:extLst>
                <a:ext uri="{FF2B5EF4-FFF2-40B4-BE49-F238E27FC236}">
                  <a16:creationId xmlns:a16="http://schemas.microsoft.com/office/drawing/2014/main" id="{C33ADEA2-F3DA-495E-AB00-291967655853}"/>
                </a:ext>
              </a:extLst>
            </p:cNvPr>
            <p:cNvSpPr txBox="1"/>
            <p:nvPr/>
          </p:nvSpPr>
          <p:spPr>
            <a:xfrm>
              <a:off x="1198186" y="2938405"/>
              <a:ext cx="50526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None</a:t>
              </a:r>
            </a:p>
          </p:txBody>
        </p:sp>
        <p:sp>
          <p:nvSpPr>
            <p:cNvPr id="79" name="テキスト ボックス 78">
              <a:extLst>
                <a:ext uri="{FF2B5EF4-FFF2-40B4-BE49-F238E27FC236}">
                  <a16:creationId xmlns:a16="http://schemas.microsoft.com/office/drawing/2014/main" id="{9B5D3D26-EE8E-49DA-B4CA-B37A6F3109BB}"/>
                </a:ext>
              </a:extLst>
            </p:cNvPr>
            <p:cNvSpPr txBox="1"/>
            <p:nvPr/>
          </p:nvSpPr>
          <p:spPr>
            <a:xfrm>
              <a:off x="2135494" y="2938405"/>
              <a:ext cx="62709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Cont</a:t>
              </a:r>
              <a:r>
                <a:rPr lang="en-US" altLang="ja-JP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 Ig</a:t>
              </a:r>
              <a:endParaRPr kumimoji="1" lang="en-US" altLang="ja-JP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0" name="テキスト ボックス 79">
              <a:extLst>
                <a:ext uri="{FF2B5EF4-FFF2-40B4-BE49-F238E27FC236}">
                  <a16:creationId xmlns:a16="http://schemas.microsoft.com/office/drawing/2014/main" id="{D3FA1900-02F2-41ED-9C19-852D1A593511}"/>
                </a:ext>
              </a:extLst>
            </p:cNvPr>
            <p:cNvSpPr txBox="1"/>
            <p:nvPr/>
          </p:nvSpPr>
          <p:spPr>
            <a:xfrm>
              <a:off x="2975483" y="2941601"/>
              <a:ext cx="83388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anti-</a:t>
              </a:r>
              <a:r>
                <a:rPr kumimoji="1" lang="en-US" altLang="ja-JP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TRAIL</a:t>
              </a:r>
            </a:p>
          </p:txBody>
        </p:sp>
        <p:sp>
          <p:nvSpPr>
            <p:cNvPr id="81" name="テキスト ボックス 80">
              <a:extLst>
                <a:ext uri="{FF2B5EF4-FFF2-40B4-BE49-F238E27FC236}">
                  <a16:creationId xmlns:a16="http://schemas.microsoft.com/office/drawing/2014/main" id="{752819D5-2FC2-472E-835A-ACC4880AB660}"/>
                </a:ext>
              </a:extLst>
            </p:cNvPr>
            <p:cNvSpPr txBox="1"/>
            <p:nvPr/>
          </p:nvSpPr>
          <p:spPr>
            <a:xfrm>
              <a:off x="4197433" y="2941601"/>
              <a:ext cx="56938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DMSO</a:t>
              </a:r>
            </a:p>
          </p:txBody>
        </p:sp>
        <p:sp>
          <p:nvSpPr>
            <p:cNvPr id="82" name="テキスト ボックス 81">
              <a:extLst>
                <a:ext uri="{FF2B5EF4-FFF2-40B4-BE49-F238E27FC236}">
                  <a16:creationId xmlns:a16="http://schemas.microsoft.com/office/drawing/2014/main" id="{A0AAF840-F5DF-4A43-9EA5-9600A3671CD7}"/>
                </a:ext>
              </a:extLst>
            </p:cNvPr>
            <p:cNvSpPr txBox="1"/>
            <p:nvPr/>
          </p:nvSpPr>
          <p:spPr>
            <a:xfrm>
              <a:off x="5191566" y="2941601"/>
              <a:ext cx="47801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CMA</a:t>
              </a:r>
            </a:p>
          </p:txBody>
        </p:sp>
        <p:sp>
          <p:nvSpPr>
            <p:cNvPr id="83" name="テキスト ボックス 82">
              <a:extLst>
                <a:ext uri="{FF2B5EF4-FFF2-40B4-BE49-F238E27FC236}">
                  <a16:creationId xmlns:a16="http://schemas.microsoft.com/office/drawing/2014/main" id="{C0C45CF5-CD0C-4ACC-834B-E3B147DDDC56}"/>
                </a:ext>
              </a:extLst>
            </p:cNvPr>
            <p:cNvSpPr txBox="1"/>
            <p:nvPr/>
          </p:nvSpPr>
          <p:spPr>
            <a:xfrm>
              <a:off x="1492030" y="3283648"/>
              <a:ext cx="328936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4.9</a:t>
              </a:r>
              <a:endParaRPr kumimoji="1" lang="ja-JP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" name="テキスト ボックス 83">
              <a:extLst>
                <a:ext uri="{FF2B5EF4-FFF2-40B4-BE49-F238E27FC236}">
                  <a16:creationId xmlns:a16="http://schemas.microsoft.com/office/drawing/2014/main" id="{829F25D8-9672-4699-BDEC-5AE9734C63FD}"/>
                </a:ext>
              </a:extLst>
            </p:cNvPr>
            <p:cNvSpPr txBox="1"/>
            <p:nvPr/>
          </p:nvSpPr>
          <p:spPr>
            <a:xfrm>
              <a:off x="2504811" y="3293030"/>
              <a:ext cx="386644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41.3</a:t>
              </a:r>
              <a:endParaRPr kumimoji="1" lang="ja-JP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" name="テキスト ボックス 84">
              <a:extLst>
                <a:ext uri="{FF2B5EF4-FFF2-40B4-BE49-F238E27FC236}">
                  <a16:creationId xmlns:a16="http://schemas.microsoft.com/office/drawing/2014/main" id="{1D4945DD-8DDA-4FF9-8A76-6BA63FA516F2}"/>
                </a:ext>
              </a:extLst>
            </p:cNvPr>
            <p:cNvSpPr txBox="1"/>
            <p:nvPr/>
          </p:nvSpPr>
          <p:spPr>
            <a:xfrm>
              <a:off x="3496852" y="3282506"/>
              <a:ext cx="386644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ja-JP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37.1</a:t>
              </a:r>
              <a:endParaRPr kumimoji="1" lang="ja-JP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" name="テキスト ボックス 85">
              <a:extLst>
                <a:ext uri="{FF2B5EF4-FFF2-40B4-BE49-F238E27FC236}">
                  <a16:creationId xmlns:a16="http://schemas.microsoft.com/office/drawing/2014/main" id="{10C13600-6A93-4463-92E0-91B7ED900AF6}"/>
                </a:ext>
              </a:extLst>
            </p:cNvPr>
            <p:cNvSpPr txBox="1"/>
            <p:nvPr/>
          </p:nvSpPr>
          <p:spPr>
            <a:xfrm>
              <a:off x="5524192" y="3289176"/>
              <a:ext cx="386644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ja-JP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28.9</a:t>
              </a:r>
              <a:endParaRPr kumimoji="1" lang="ja-JP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" name="テキスト ボックス 86">
              <a:extLst>
                <a:ext uri="{FF2B5EF4-FFF2-40B4-BE49-F238E27FC236}">
                  <a16:creationId xmlns:a16="http://schemas.microsoft.com/office/drawing/2014/main" id="{CC560590-2A38-42CB-9C61-87389EFBDEB2}"/>
                </a:ext>
              </a:extLst>
            </p:cNvPr>
            <p:cNvSpPr txBox="1"/>
            <p:nvPr/>
          </p:nvSpPr>
          <p:spPr>
            <a:xfrm>
              <a:off x="4514617" y="3285400"/>
              <a:ext cx="386644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41.4</a:t>
              </a:r>
              <a:endParaRPr kumimoji="1" lang="ja-JP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88" name="直線矢印コネクタ 87">
              <a:extLst>
                <a:ext uri="{FF2B5EF4-FFF2-40B4-BE49-F238E27FC236}">
                  <a16:creationId xmlns:a16="http://schemas.microsoft.com/office/drawing/2014/main" id="{1F84FAC4-773F-4016-985E-FDC821B56BB3}"/>
                </a:ext>
              </a:extLst>
            </p:cNvPr>
            <p:cNvCxnSpPr/>
            <p:nvPr/>
          </p:nvCxnSpPr>
          <p:spPr>
            <a:xfrm>
              <a:off x="1022180" y="4164365"/>
              <a:ext cx="4792092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テキスト ボックス 88">
              <a:extLst>
                <a:ext uri="{FF2B5EF4-FFF2-40B4-BE49-F238E27FC236}">
                  <a16:creationId xmlns:a16="http://schemas.microsoft.com/office/drawing/2014/main" id="{4AEFF18D-24F5-4753-8133-0B6E2A4F3EB8}"/>
                </a:ext>
              </a:extLst>
            </p:cNvPr>
            <p:cNvSpPr txBox="1"/>
            <p:nvPr/>
          </p:nvSpPr>
          <p:spPr>
            <a:xfrm>
              <a:off x="2922207" y="4060509"/>
              <a:ext cx="1154866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ja-JP" altLang="en-US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ja-JP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r>
                <a:rPr kumimoji="1" lang="en-US" altLang="ja-JP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nnexin V-FITC</a:t>
              </a:r>
              <a:endParaRPr kumimoji="1" lang="ja-JP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" name="テキスト ボックス 89">
              <a:extLst>
                <a:ext uri="{FF2B5EF4-FFF2-40B4-BE49-F238E27FC236}">
                  <a16:creationId xmlns:a16="http://schemas.microsoft.com/office/drawing/2014/main" id="{541F5FA7-DEDF-439E-804E-C7C17A104CF9}"/>
                </a:ext>
              </a:extLst>
            </p:cNvPr>
            <p:cNvSpPr txBox="1"/>
            <p:nvPr/>
          </p:nvSpPr>
          <p:spPr>
            <a:xfrm>
              <a:off x="3462564" y="2635858"/>
              <a:ext cx="116790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NK/</a:t>
              </a:r>
              <a:r>
                <a:rPr kumimoji="1" lang="en-US" altLang="ja-JP" sz="1000" b="1" dirty="0">
                  <a:latin typeface="Symbol" panose="05050102010706020507" pitchFamily="18" charset="2"/>
                  <a:cs typeface="Arial" panose="020B0604020202020204" pitchFamily="34" charset="0"/>
                </a:rPr>
                <a:t>a</a:t>
              </a:r>
              <a:r>
                <a:rPr kumimoji="1" lang="en-US" altLang="ja-JP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HER2</a:t>
              </a:r>
              <a:endParaRPr kumimoji="1" lang="ja-JP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91" name="直線コネクタ 90">
              <a:extLst>
                <a:ext uri="{FF2B5EF4-FFF2-40B4-BE49-F238E27FC236}">
                  <a16:creationId xmlns:a16="http://schemas.microsoft.com/office/drawing/2014/main" id="{CE91B708-92F8-48A1-833E-E566205F64AE}"/>
                </a:ext>
              </a:extLst>
            </p:cNvPr>
            <p:cNvCxnSpPr/>
            <p:nvPr/>
          </p:nvCxnSpPr>
          <p:spPr>
            <a:xfrm>
              <a:off x="1977190" y="2907860"/>
              <a:ext cx="3823993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D36E76C7-7F06-4279-8F5F-3A849F6EA401}"/>
              </a:ext>
            </a:extLst>
          </p:cNvPr>
          <p:cNvGrpSpPr/>
          <p:nvPr/>
        </p:nvGrpSpPr>
        <p:grpSpPr>
          <a:xfrm>
            <a:off x="431954" y="1486778"/>
            <a:ext cx="6156405" cy="1602320"/>
            <a:chOff x="431954" y="1343693"/>
            <a:chExt cx="6156405" cy="1602320"/>
          </a:xfrm>
        </p:grpSpPr>
        <p:sp>
          <p:nvSpPr>
            <p:cNvPr id="52" name="テキスト ボックス 51">
              <a:extLst>
                <a:ext uri="{FF2B5EF4-FFF2-40B4-BE49-F238E27FC236}">
                  <a16:creationId xmlns:a16="http://schemas.microsoft.com/office/drawing/2014/main" id="{9906FF82-4BA6-486D-B9C5-76134989372F}"/>
                </a:ext>
              </a:extLst>
            </p:cNvPr>
            <p:cNvSpPr txBox="1"/>
            <p:nvPr/>
          </p:nvSpPr>
          <p:spPr>
            <a:xfrm>
              <a:off x="1277107" y="1383250"/>
              <a:ext cx="165153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Untreated MDA-MD-231</a:t>
              </a:r>
              <a:endParaRPr kumimoji="1" lang="ja-JP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" name="テキスト ボックス 52">
              <a:extLst>
                <a:ext uri="{FF2B5EF4-FFF2-40B4-BE49-F238E27FC236}">
                  <a16:creationId xmlns:a16="http://schemas.microsoft.com/office/drawing/2014/main" id="{7FA586E3-B83B-46C1-8E3D-DDBC8D681917}"/>
                </a:ext>
              </a:extLst>
            </p:cNvPr>
            <p:cNvSpPr txBox="1"/>
            <p:nvPr/>
          </p:nvSpPr>
          <p:spPr>
            <a:xfrm>
              <a:off x="4344999" y="1343693"/>
              <a:ext cx="179999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DXR-</a:t>
              </a:r>
              <a:r>
                <a:rPr kumimoji="1" lang="en-US" altLang="ja-JP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treated MDA-MD-231</a:t>
              </a:r>
              <a:endParaRPr kumimoji="1" lang="ja-JP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29772BD5-0F8B-4F92-894F-AB929DAA0F24}"/>
                </a:ext>
              </a:extLst>
            </p:cNvPr>
            <p:cNvGrpSpPr/>
            <p:nvPr/>
          </p:nvGrpSpPr>
          <p:grpSpPr>
            <a:xfrm>
              <a:off x="3649475" y="1843415"/>
              <a:ext cx="2875869" cy="861273"/>
              <a:chOff x="970883" y="4427984"/>
              <a:chExt cx="5145886" cy="1512168"/>
            </a:xfrm>
          </p:grpSpPr>
          <p:pic>
            <p:nvPicPr>
              <p:cNvPr id="61" name="図 60">
                <a:extLst>
                  <a:ext uri="{FF2B5EF4-FFF2-40B4-BE49-F238E27FC236}">
                    <a16:creationId xmlns:a16="http://schemas.microsoft.com/office/drawing/2014/main" id="{BDAB8E30-2282-4C9A-AFF9-88A53043FB9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70883" y="4427984"/>
                <a:ext cx="1712240" cy="1488904"/>
              </a:xfrm>
              <a:prstGeom prst="rect">
                <a:avLst/>
              </a:prstGeom>
            </p:spPr>
          </p:pic>
          <p:pic>
            <p:nvPicPr>
              <p:cNvPr id="62" name="図 61">
                <a:extLst>
                  <a:ext uri="{FF2B5EF4-FFF2-40B4-BE49-F238E27FC236}">
                    <a16:creationId xmlns:a16="http://schemas.microsoft.com/office/drawing/2014/main" id="{7220AB1D-33BE-4162-B303-7114697F573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683123" y="4427984"/>
                <a:ext cx="1712240" cy="1488904"/>
              </a:xfrm>
              <a:prstGeom prst="rect">
                <a:avLst/>
              </a:prstGeom>
            </p:spPr>
          </p:pic>
          <p:pic>
            <p:nvPicPr>
              <p:cNvPr id="64" name="図 63">
                <a:extLst>
                  <a:ext uri="{FF2B5EF4-FFF2-40B4-BE49-F238E27FC236}">
                    <a16:creationId xmlns:a16="http://schemas.microsoft.com/office/drawing/2014/main" id="{F6DFDEC6-A330-447D-9434-6C5F25049CA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404530" y="4427984"/>
                <a:ext cx="1712239" cy="1512168"/>
              </a:xfrm>
              <a:prstGeom prst="rect">
                <a:avLst/>
              </a:prstGeom>
            </p:spPr>
          </p:pic>
          <p:sp>
            <p:nvSpPr>
              <p:cNvPr id="65" name="テキスト ボックス 64">
                <a:extLst>
                  <a:ext uri="{FF2B5EF4-FFF2-40B4-BE49-F238E27FC236}">
                    <a16:creationId xmlns:a16="http://schemas.microsoft.com/office/drawing/2014/main" id="{D271F619-972C-4753-ACB9-6C029CA7CE3D}"/>
                  </a:ext>
                </a:extLst>
              </p:cNvPr>
              <p:cNvSpPr txBox="1"/>
              <p:nvPr/>
            </p:nvSpPr>
            <p:spPr>
              <a:xfrm>
                <a:off x="2065377" y="4696271"/>
                <a:ext cx="479268" cy="34323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9.7</a:t>
                </a:r>
                <a:endParaRPr kumimoji="1" lang="ja-JP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6" name="テキスト ボックス 65">
                <a:extLst>
                  <a:ext uri="{FF2B5EF4-FFF2-40B4-BE49-F238E27FC236}">
                    <a16:creationId xmlns:a16="http://schemas.microsoft.com/office/drawing/2014/main" id="{DE4A7AB7-FB81-4E16-801C-4EA56363B267}"/>
                  </a:ext>
                </a:extLst>
              </p:cNvPr>
              <p:cNvSpPr txBox="1"/>
              <p:nvPr/>
            </p:nvSpPr>
            <p:spPr>
              <a:xfrm>
                <a:off x="3698736" y="4696271"/>
                <a:ext cx="563350" cy="34323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14.9</a:t>
                </a:r>
                <a:endParaRPr kumimoji="1" lang="ja-JP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" name="テキスト ボックス 66">
                <a:extLst>
                  <a:ext uri="{FF2B5EF4-FFF2-40B4-BE49-F238E27FC236}">
                    <a16:creationId xmlns:a16="http://schemas.microsoft.com/office/drawing/2014/main" id="{6C009928-09A8-45C3-924D-1B75E5CD8D30}"/>
                  </a:ext>
                </a:extLst>
              </p:cNvPr>
              <p:cNvSpPr txBox="1"/>
              <p:nvPr/>
            </p:nvSpPr>
            <p:spPr>
              <a:xfrm>
                <a:off x="5377415" y="4696271"/>
                <a:ext cx="563350" cy="34323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42.7</a:t>
                </a:r>
                <a:endParaRPr kumimoji="1" lang="ja-JP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95" name="テキスト ボックス 94">
              <a:extLst>
                <a:ext uri="{FF2B5EF4-FFF2-40B4-BE49-F238E27FC236}">
                  <a16:creationId xmlns:a16="http://schemas.microsoft.com/office/drawing/2014/main" id="{7B73EF86-CC5C-4C56-AC1F-BA8FE4FA9776}"/>
                </a:ext>
              </a:extLst>
            </p:cNvPr>
            <p:cNvSpPr txBox="1"/>
            <p:nvPr/>
          </p:nvSpPr>
          <p:spPr>
            <a:xfrm>
              <a:off x="4581128" y="1642945"/>
              <a:ext cx="812434" cy="2182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+ NK/cont. Ab</a:t>
              </a:r>
              <a:endParaRPr kumimoji="1" lang="ja-JP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6" name="テキスト ボックス 95">
              <a:extLst>
                <a:ext uri="{FF2B5EF4-FFF2-40B4-BE49-F238E27FC236}">
                  <a16:creationId xmlns:a16="http://schemas.microsoft.com/office/drawing/2014/main" id="{8A415FA6-39FD-44E8-ADE6-1DD768C07A16}"/>
                </a:ext>
              </a:extLst>
            </p:cNvPr>
            <p:cNvSpPr txBox="1"/>
            <p:nvPr/>
          </p:nvSpPr>
          <p:spPr>
            <a:xfrm>
              <a:off x="5517232" y="1642945"/>
              <a:ext cx="107112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+ NK/anti-Her2</a:t>
              </a:r>
              <a:endParaRPr kumimoji="1" lang="ja-JP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テキスト ボックス 39">
              <a:extLst>
                <a:ext uri="{FF2B5EF4-FFF2-40B4-BE49-F238E27FC236}">
                  <a16:creationId xmlns:a16="http://schemas.microsoft.com/office/drawing/2014/main" id="{F368AD89-DC0B-454F-ADEF-8A4A4725A0F5}"/>
                </a:ext>
              </a:extLst>
            </p:cNvPr>
            <p:cNvSpPr txBox="1"/>
            <p:nvPr/>
          </p:nvSpPr>
          <p:spPr>
            <a:xfrm>
              <a:off x="1700808" y="1630573"/>
              <a:ext cx="860516" cy="2177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+ NK/cont. Ab</a:t>
              </a:r>
              <a:endParaRPr kumimoji="1" lang="ja-JP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" name="テキスト ボックス 40">
              <a:extLst>
                <a:ext uri="{FF2B5EF4-FFF2-40B4-BE49-F238E27FC236}">
                  <a16:creationId xmlns:a16="http://schemas.microsoft.com/office/drawing/2014/main" id="{D08392CB-344B-42D2-84C8-1378587E3646}"/>
                </a:ext>
              </a:extLst>
            </p:cNvPr>
            <p:cNvSpPr txBox="1"/>
            <p:nvPr/>
          </p:nvSpPr>
          <p:spPr>
            <a:xfrm>
              <a:off x="2636912" y="1630573"/>
              <a:ext cx="107112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+ NK/anti-Her2</a:t>
              </a:r>
              <a:endParaRPr kumimoji="1" lang="ja-JP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3898C237-5A75-4BEA-A98C-5F5C0B71512F}"/>
                </a:ext>
              </a:extLst>
            </p:cNvPr>
            <p:cNvGrpSpPr/>
            <p:nvPr/>
          </p:nvGrpSpPr>
          <p:grpSpPr>
            <a:xfrm>
              <a:off x="621664" y="1847393"/>
              <a:ext cx="3018284" cy="857295"/>
              <a:chOff x="935752" y="1732694"/>
              <a:chExt cx="5181017" cy="1516063"/>
            </a:xfrm>
          </p:grpSpPr>
          <p:pic>
            <p:nvPicPr>
              <p:cNvPr id="68" name="図 67">
                <a:extLst>
                  <a:ext uri="{FF2B5EF4-FFF2-40B4-BE49-F238E27FC236}">
                    <a16:creationId xmlns:a16="http://schemas.microsoft.com/office/drawing/2014/main" id="{D0F80427-F336-4B3D-8DE6-95BD31B4AAA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647992" y="1736589"/>
                <a:ext cx="1712239" cy="1512168"/>
              </a:xfrm>
              <a:prstGeom prst="rect">
                <a:avLst/>
              </a:prstGeom>
            </p:spPr>
          </p:pic>
          <p:grpSp>
            <p:nvGrpSpPr>
              <p:cNvPr id="69" name="グループ化 68">
                <a:extLst>
                  <a:ext uri="{FF2B5EF4-FFF2-40B4-BE49-F238E27FC236}">
                    <a16:creationId xmlns:a16="http://schemas.microsoft.com/office/drawing/2014/main" id="{933ED08F-06FE-400B-AA2A-0975BE2714A1}"/>
                  </a:ext>
                </a:extLst>
              </p:cNvPr>
              <p:cNvGrpSpPr/>
              <p:nvPr/>
            </p:nvGrpSpPr>
            <p:grpSpPr>
              <a:xfrm>
                <a:off x="935752" y="1732694"/>
                <a:ext cx="5181017" cy="1488904"/>
                <a:chOff x="935752" y="1732694"/>
                <a:chExt cx="5181017" cy="1488904"/>
              </a:xfrm>
            </p:grpSpPr>
            <p:pic>
              <p:nvPicPr>
                <p:cNvPr id="70" name="図 69">
                  <a:extLst>
                    <a:ext uri="{FF2B5EF4-FFF2-40B4-BE49-F238E27FC236}">
                      <a16:creationId xmlns:a16="http://schemas.microsoft.com/office/drawing/2014/main" id="{ADF80488-E27B-44E3-8B47-D87C58ACED4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1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35752" y="1732694"/>
                  <a:ext cx="1712240" cy="1488904"/>
                </a:xfrm>
                <a:prstGeom prst="rect">
                  <a:avLst/>
                </a:prstGeom>
              </p:spPr>
            </p:pic>
            <p:pic>
              <p:nvPicPr>
                <p:cNvPr id="71" name="図 70">
                  <a:extLst>
                    <a:ext uri="{FF2B5EF4-FFF2-40B4-BE49-F238E27FC236}">
                      <a16:creationId xmlns:a16="http://schemas.microsoft.com/office/drawing/2014/main" id="{4E122FAD-275B-4E7F-B845-AC7246BF597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404529" y="1732694"/>
                  <a:ext cx="1712240" cy="1488904"/>
                </a:xfrm>
                <a:prstGeom prst="rect">
                  <a:avLst/>
                </a:prstGeom>
              </p:spPr>
            </p:pic>
            <p:sp>
              <p:nvSpPr>
                <p:cNvPr id="72" name="テキスト ボックス 71">
                  <a:extLst>
                    <a:ext uri="{FF2B5EF4-FFF2-40B4-BE49-F238E27FC236}">
                      <a16:creationId xmlns:a16="http://schemas.microsoft.com/office/drawing/2014/main" id="{DFBC1C3B-A24A-4490-9C8F-4B66BB61EF10}"/>
                    </a:ext>
                  </a:extLst>
                </p:cNvPr>
                <p:cNvSpPr txBox="1"/>
                <p:nvPr/>
              </p:nvSpPr>
              <p:spPr>
                <a:xfrm>
                  <a:off x="2060848" y="1907704"/>
                  <a:ext cx="486982" cy="351050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8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8.0</a:t>
                  </a:r>
                  <a:endParaRPr kumimoji="1" lang="ja-JP" altLang="en-US" sz="8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3" name="テキスト ボックス 92">
                  <a:extLst>
                    <a:ext uri="{FF2B5EF4-FFF2-40B4-BE49-F238E27FC236}">
                      <a16:creationId xmlns:a16="http://schemas.microsoft.com/office/drawing/2014/main" id="{058DC386-5EF3-4343-BCC0-CE45C7CDABB5}"/>
                    </a:ext>
                  </a:extLst>
                </p:cNvPr>
                <p:cNvSpPr txBox="1"/>
                <p:nvPr/>
              </p:nvSpPr>
              <p:spPr>
                <a:xfrm>
                  <a:off x="3654954" y="1907704"/>
                  <a:ext cx="572418" cy="351050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8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11.2</a:t>
                  </a:r>
                  <a:endParaRPr kumimoji="1" lang="ja-JP" altLang="en-US" sz="8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4" name="テキスト ボックス 93">
                  <a:extLst>
                    <a:ext uri="{FF2B5EF4-FFF2-40B4-BE49-F238E27FC236}">
                      <a16:creationId xmlns:a16="http://schemas.microsoft.com/office/drawing/2014/main" id="{7E2F475A-D337-478E-AD49-BF344EF92C5F}"/>
                    </a:ext>
                  </a:extLst>
                </p:cNvPr>
                <p:cNvSpPr txBox="1"/>
                <p:nvPr/>
              </p:nvSpPr>
              <p:spPr>
                <a:xfrm>
                  <a:off x="5416761" y="1907704"/>
                  <a:ext cx="572418" cy="351050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8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13.7</a:t>
                  </a:r>
                  <a:endParaRPr kumimoji="1" lang="ja-JP" altLang="en-US" sz="8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  <p:cxnSp>
          <p:nvCxnSpPr>
            <p:cNvPr id="100" name="直線矢印コネクタ 99">
              <a:extLst>
                <a:ext uri="{FF2B5EF4-FFF2-40B4-BE49-F238E27FC236}">
                  <a16:creationId xmlns:a16="http://schemas.microsoft.com/office/drawing/2014/main" id="{1C21CA7F-C1A4-4870-B085-70FD3ED0E48A}"/>
                </a:ext>
              </a:extLst>
            </p:cNvPr>
            <p:cNvCxnSpPr>
              <a:cxnSpLocks/>
            </p:cNvCxnSpPr>
            <p:nvPr/>
          </p:nvCxnSpPr>
          <p:spPr>
            <a:xfrm>
              <a:off x="765341" y="2807048"/>
              <a:ext cx="5698612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8" name="テキスト ボックス 97">
              <a:extLst>
                <a:ext uri="{FF2B5EF4-FFF2-40B4-BE49-F238E27FC236}">
                  <a16:creationId xmlns:a16="http://schemas.microsoft.com/office/drawing/2014/main" id="{93C881D8-8552-42AA-AC6C-2FFDE80F4EE1}"/>
                </a:ext>
              </a:extLst>
            </p:cNvPr>
            <p:cNvSpPr txBox="1"/>
            <p:nvPr/>
          </p:nvSpPr>
          <p:spPr>
            <a:xfrm>
              <a:off x="3103502" y="2699792"/>
              <a:ext cx="1153638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ja-JP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r>
                <a:rPr kumimoji="1" lang="en-US" altLang="ja-JP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nnexin V-FITC</a:t>
              </a:r>
              <a:endParaRPr kumimoji="1" lang="ja-JP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2" name="直線コネクタ 11">
              <a:extLst>
                <a:ext uri="{FF2B5EF4-FFF2-40B4-BE49-F238E27FC236}">
                  <a16:creationId xmlns:a16="http://schemas.microsoft.com/office/drawing/2014/main" id="{E8524F78-3E47-4BD9-98A2-5D2E77123162}"/>
                </a:ext>
              </a:extLst>
            </p:cNvPr>
            <p:cNvCxnSpPr/>
            <p:nvPr/>
          </p:nvCxnSpPr>
          <p:spPr>
            <a:xfrm>
              <a:off x="765341" y="1630573"/>
              <a:ext cx="2800277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直線コネクタ 100">
              <a:extLst>
                <a:ext uri="{FF2B5EF4-FFF2-40B4-BE49-F238E27FC236}">
                  <a16:creationId xmlns:a16="http://schemas.microsoft.com/office/drawing/2014/main" id="{0C92843F-2A27-47C1-9A38-929D3167DA33}"/>
                </a:ext>
              </a:extLst>
            </p:cNvPr>
            <p:cNvCxnSpPr/>
            <p:nvPr/>
          </p:nvCxnSpPr>
          <p:spPr>
            <a:xfrm>
              <a:off x="3725067" y="1619672"/>
              <a:ext cx="2800277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テキスト ボックス 49">
              <a:extLst>
                <a:ext uri="{FF2B5EF4-FFF2-40B4-BE49-F238E27FC236}">
                  <a16:creationId xmlns:a16="http://schemas.microsoft.com/office/drawing/2014/main" id="{776FF64C-BDDA-4174-AA42-43593AD25FC7}"/>
                </a:ext>
              </a:extLst>
            </p:cNvPr>
            <p:cNvSpPr txBox="1"/>
            <p:nvPr/>
          </p:nvSpPr>
          <p:spPr>
            <a:xfrm rot="16200000">
              <a:off x="-33878" y="2148265"/>
              <a:ext cx="1140470" cy="20880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Relative cell number</a:t>
              </a:r>
              <a:endParaRPr kumimoji="1" lang="ja-JP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1A656DCC-9DD5-42B4-81BA-95783B9C8A5E}"/>
              </a:ext>
            </a:extLst>
          </p:cNvPr>
          <p:cNvSpPr txBox="1"/>
          <p:nvPr/>
        </p:nvSpPr>
        <p:spPr>
          <a:xfrm>
            <a:off x="378186" y="1114685"/>
            <a:ext cx="4026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>
                <a:latin typeface="Arial" panose="020B0604020202020204" pitchFamily="34" charset="0"/>
                <a:cs typeface="Arial" panose="020B0604020202020204" pitchFamily="34" charset="0"/>
              </a:rPr>
              <a:t>(a)</a:t>
            </a:r>
            <a:endParaRPr kumimoji="1" lang="ja-JP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" name="テキスト ボックス 101">
            <a:extLst>
              <a:ext uri="{FF2B5EF4-FFF2-40B4-BE49-F238E27FC236}">
                <a16:creationId xmlns:a16="http://schemas.microsoft.com/office/drawing/2014/main" id="{4BB11894-B456-444D-8FA7-BB63FCC94D24}"/>
              </a:ext>
            </a:extLst>
          </p:cNvPr>
          <p:cNvSpPr txBox="1"/>
          <p:nvPr/>
        </p:nvSpPr>
        <p:spPr>
          <a:xfrm>
            <a:off x="378186" y="3418941"/>
            <a:ext cx="4122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>
                <a:latin typeface="Arial" panose="020B0604020202020204" pitchFamily="34" charset="0"/>
                <a:cs typeface="Arial" panose="020B0604020202020204" pitchFamily="34" charset="0"/>
              </a:rPr>
              <a:t>(b)</a:t>
            </a:r>
            <a:endParaRPr kumimoji="1" lang="ja-JP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E18EF932-5696-4293-B744-C3EB5DCBF8BA}"/>
              </a:ext>
            </a:extLst>
          </p:cNvPr>
          <p:cNvSpPr/>
          <p:nvPr/>
        </p:nvSpPr>
        <p:spPr>
          <a:xfrm>
            <a:off x="813181" y="5947971"/>
            <a:ext cx="560293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S4. Treatment with DXR increases the sensitivity of MDA-MB-231 cells to ADCC by NK cells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(a) Untreated or DXR-treated MDA-MB-231 cells were examined for their sensitivity to ADCC by NK cells and anti-HER2 antibody, as described in Figure 3B. (b) In some groups, anti-TRAIL antibody or concanamycin A (CMA) was added 1 h before the addition of NK cells and anti-HER2 antibody. A representative result of flow cytometry is shown. The numbers are the percentages of annexin V</a:t>
            </a:r>
            <a:r>
              <a:rPr lang="en-US" altLang="ja-JP" sz="1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apoptotic cells among gated cancer cells.</a:t>
            </a:r>
            <a:endParaRPr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48288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619C078F-2FD7-44CE-AB19-D0657E521BBD}"/>
              </a:ext>
            </a:extLst>
          </p:cNvPr>
          <p:cNvSpPr txBox="1"/>
          <p:nvPr/>
        </p:nvSpPr>
        <p:spPr>
          <a:xfrm>
            <a:off x="3403822" y="403511"/>
            <a:ext cx="2967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S5</a:t>
            </a:r>
            <a:endParaRPr kumimoji="1" lang="ja-JP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4" name="グループ化 63">
            <a:extLst>
              <a:ext uri="{FF2B5EF4-FFF2-40B4-BE49-F238E27FC236}">
                <a16:creationId xmlns:a16="http://schemas.microsoft.com/office/drawing/2014/main" id="{433090BB-5B9B-404B-B85E-477F78095372}"/>
              </a:ext>
            </a:extLst>
          </p:cNvPr>
          <p:cNvGrpSpPr/>
          <p:nvPr/>
        </p:nvGrpSpPr>
        <p:grpSpPr>
          <a:xfrm>
            <a:off x="827489" y="1403648"/>
            <a:ext cx="5121791" cy="4032448"/>
            <a:chOff x="514295" y="1547664"/>
            <a:chExt cx="5336225" cy="4309447"/>
          </a:xfrm>
        </p:grpSpPr>
        <p:pic>
          <p:nvPicPr>
            <p:cNvPr id="4" name="図 3">
              <a:extLst>
                <a:ext uri="{FF2B5EF4-FFF2-40B4-BE49-F238E27FC236}">
                  <a16:creationId xmlns:a16="http://schemas.microsoft.com/office/drawing/2014/main" id="{0A3CEE16-0FBB-42C8-B8DA-D072D969A35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6949" y="2203354"/>
              <a:ext cx="1305922" cy="1107492"/>
            </a:xfrm>
            <a:prstGeom prst="rect">
              <a:avLst/>
            </a:prstGeom>
          </p:spPr>
        </p:pic>
        <p:pic>
          <p:nvPicPr>
            <p:cNvPr id="5" name="図 4">
              <a:extLst>
                <a:ext uri="{FF2B5EF4-FFF2-40B4-BE49-F238E27FC236}">
                  <a16:creationId xmlns:a16="http://schemas.microsoft.com/office/drawing/2014/main" id="{113B42A3-F2B4-475D-AC58-443A1EBA4E6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4768" y="3310846"/>
              <a:ext cx="1305922" cy="1107492"/>
            </a:xfrm>
            <a:prstGeom prst="rect">
              <a:avLst/>
            </a:prstGeom>
          </p:spPr>
        </p:pic>
        <p:pic>
          <p:nvPicPr>
            <p:cNvPr id="6" name="図 5">
              <a:extLst>
                <a:ext uri="{FF2B5EF4-FFF2-40B4-BE49-F238E27FC236}">
                  <a16:creationId xmlns:a16="http://schemas.microsoft.com/office/drawing/2014/main" id="{8816B94F-A892-419C-B370-431CC895147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35051" y="2203354"/>
              <a:ext cx="1299068" cy="1090558"/>
            </a:xfrm>
            <a:prstGeom prst="rect">
              <a:avLst/>
            </a:prstGeom>
          </p:spPr>
        </p:pic>
        <p:pic>
          <p:nvPicPr>
            <p:cNvPr id="7" name="図 6">
              <a:extLst>
                <a:ext uri="{FF2B5EF4-FFF2-40B4-BE49-F238E27FC236}">
                  <a16:creationId xmlns:a16="http://schemas.microsoft.com/office/drawing/2014/main" id="{774A74D6-9807-469D-A082-433BFE7BAA3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22871" y="3327779"/>
              <a:ext cx="1305922" cy="1107492"/>
            </a:xfrm>
            <a:prstGeom prst="rect">
              <a:avLst/>
            </a:prstGeom>
          </p:spPr>
        </p:pic>
        <p:pic>
          <p:nvPicPr>
            <p:cNvPr id="8" name="図 7">
              <a:extLst>
                <a:ext uri="{FF2B5EF4-FFF2-40B4-BE49-F238E27FC236}">
                  <a16:creationId xmlns:a16="http://schemas.microsoft.com/office/drawing/2014/main" id="{A36C855D-5875-4080-A5C2-F37619047CC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40974" y="2220287"/>
              <a:ext cx="1305922" cy="1107492"/>
            </a:xfrm>
            <a:prstGeom prst="rect">
              <a:avLst/>
            </a:prstGeom>
          </p:spPr>
        </p:pic>
        <p:pic>
          <p:nvPicPr>
            <p:cNvPr id="9" name="図 8">
              <a:extLst>
                <a:ext uri="{FF2B5EF4-FFF2-40B4-BE49-F238E27FC236}">
                  <a16:creationId xmlns:a16="http://schemas.microsoft.com/office/drawing/2014/main" id="{CBB28612-D4CE-4287-914E-FF0DF9E4193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63548" y="3344713"/>
              <a:ext cx="1299068" cy="1090558"/>
            </a:xfrm>
            <a:prstGeom prst="rect">
              <a:avLst/>
            </a:prstGeom>
          </p:spPr>
        </p:pic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062BDF6C-748F-4083-84ED-401C2E3DACE7}"/>
                </a:ext>
              </a:extLst>
            </p:cNvPr>
            <p:cNvSpPr txBox="1"/>
            <p:nvPr/>
          </p:nvSpPr>
          <p:spPr>
            <a:xfrm>
              <a:off x="2383366" y="1547664"/>
              <a:ext cx="113043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MDA-MB-231</a:t>
              </a:r>
              <a:endParaRPr kumimoji="1" lang="ja-JP" alt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95CFEB4A-19EC-4F76-9EE6-1E922D38B339}"/>
                </a:ext>
              </a:extLst>
            </p:cNvPr>
            <p:cNvSpPr txBox="1"/>
            <p:nvPr/>
          </p:nvSpPr>
          <p:spPr>
            <a:xfrm>
              <a:off x="1308726" y="1896885"/>
              <a:ext cx="55335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none</a:t>
              </a:r>
              <a:endParaRPr kumimoji="1" lang="ja-JP" alt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42A6AE52-9290-4878-9E67-E4FE66C1A4E7}"/>
                </a:ext>
              </a:extLst>
            </p:cNvPr>
            <p:cNvSpPr txBox="1"/>
            <p:nvPr/>
          </p:nvSpPr>
          <p:spPr>
            <a:xfrm>
              <a:off x="2690019" y="1875572"/>
              <a:ext cx="50847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DXR</a:t>
              </a:r>
              <a:endParaRPr kumimoji="1" lang="ja-JP" alt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978D5BFC-5EA2-4811-A592-414FB703CE3E}"/>
                </a:ext>
              </a:extLst>
            </p:cNvPr>
            <p:cNvSpPr txBox="1"/>
            <p:nvPr/>
          </p:nvSpPr>
          <p:spPr>
            <a:xfrm>
              <a:off x="3904117" y="1875572"/>
              <a:ext cx="609927" cy="2960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abem</a:t>
              </a:r>
              <a:endParaRPr kumimoji="1" lang="ja-JP" alt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80DE30EE-F053-473A-B54F-2B89E762FD89}"/>
                </a:ext>
              </a:extLst>
            </p:cNvPr>
            <p:cNvSpPr txBox="1"/>
            <p:nvPr/>
          </p:nvSpPr>
          <p:spPr>
            <a:xfrm>
              <a:off x="4875223" y="3656251"/>
              <a:ext cx="79701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+ T cells</a:t>
              </a:r>
              <a:endParaRPr kumimoji="1" lang="ja-JP" alt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5" name="図 14">
              <a:extLst>
                <a:ext uri="{FF2B5EF4-FFF2-40B4-BE49-F238E27FC236}">
                  <a16:creationId xmlns:a16="http://schemas.microsoft.com/office/drawing/2014/main" id="{5FFE0C6B-1477-4711-8435-FBF078DDB31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4905" y="4510242"/>
              <a:ext cx="1327486" cy="1059040"/>
            </a:xfrm>
            <a:prstGeom prst="rect">
              <a:avLst/>
            </a:prstGeom>
          </p:spPr>
        </p:pic>
        <p:pic>
          <p:nvPicPr>
            <p:cNvPr id="16" name="図 15">
              <a:extLst>
                <a:ext uri="{FF2B5EF4-FFF2-40B4-BE49-F238E27FC236}">
                  <a16:creationId xmlns:a16="http://schemas.microsoft.com/office/drawing/2014/main" id="{C5F73874-FBCE-49D1-9C85-1E3EDB7228F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51971" y="4493308"/>
              <a:ext cx="1285955" cy="1090558"/>
            </a:xfrm>
            <a:prstGeom prst="rect">
              <a:avLst/>
            </a:prstGeom>
          </p:spPr>
        </p:pic>
        <p:pic>
          <p:nvPicPr>
            <p:cNvPr id="17" name="図 16">
              <a:extLst>
                <a:ext uri="{FF2B5EF4-FFF2-40B4-BE49-F238E27FC236}">
                  <a16:creationId xmlns:a16="http://schemas.microsoft.com/office/drawing/2014/main" id="{D7E624C4-9F84-4A04-B8AF-68D6955BA1F5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76661" y="4481760"/>
              <a:ext cx="1285955" cy="1090558"/>
            </a:xfrm>
            <a:prstGeom prst="rect">
              <a:avLst/>
            </a:prstGeom>
          </p:spPr>
        </p:pic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DDAF4B2E-C244-48B0-B09A-E8C9BE72D6A5}"/>
                </a:ext>
              </a:extLst>
            </p:cNvPr>
            <p:cNvSpPr txBox="1"/>
            <p:nvPr/>
          </p:nvSpPr>
          <p:spPr>
            <a:xfrm>
              <a:off x="4869161" y="4762673"/>
              <a:ext cx="981359" cy="461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+ NK /</a:t>
              </a:r>
            </a:p>
            <a:p>
              <a:r>
                <a:rPr kumimoji="1" lang="en-US" altLang="ja-JP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 anti-EGFR</a:t>
              </a:r>
              <a:endParaRPr kumimoji="1" lang="ja-JP" alt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id="{32FFD495-83C0-4730-93F0-65E3C55E3440}"/>
                </a:ext>
              </a:extLst>
            </p:cNvPr>
            <p:cNvSpPr txBox="1"/>
            <p:nvPr/>
          </p:nvSpPr>
          <p:spPr>
            <a:xfrm rot="16200000">
              <a:off x="-187339" y="3619540"/>
              <a:ext cx="168026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Relative cell number</a:t>
              </a:r>
              <a:endParaRPr kumimoji="1" lang="ja-JP" alt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369DEEB6-0249-4AFD-9B96-9CAF374EE45A}"/>
                </a:ext>
              </a:extLst>
            </p:cNvPr>
            <p:cNvSpPr txBox="1"/>
            <p:nvPr/>
          </p:nvSpPr>
          <p:spPr>
            <a:xfrm>
              <a:off x="3063879" y="2441869"/>
              <a:ext cx="376110" cy="26313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ja-JP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9.6</a:t>
              </a:r>
              <a:endParaRPr kumimoji="1" lang="ja-JP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テキスト ボックス 21">
              <a:extLst>
                <a:ext uri="{FF2B5EF4-FFF2-40B4-BE49-F238E27FC236}">
                  <a16:creationId xmlns:a16="http://schemas.microsoft.com/office/drawing/2014/main" id="{F362F441-0079-49EF-B930-15FA87EA2589}"/>
                </a:ext>
              </a:extLst>
            </p:cNvPr>
            <p:cNvSpPr txBox="1"/>
            <p:nvPr/>
          </p:nvSpPr>
          <p:spPr>
            <a:xfrm>
              <a:off x="1748715" y="3548478"/>
              <a:ext cx="376110" cy="26313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ja-JP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6.8</a:t>
              </a:r>
              <a:endParaRPr kumimoji="1" lang="ja-JP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テキスト ボックス 22">
              <a:extLst>
                <a:ext uri="{FF2B5EF4-FFF2-40B4-BE49-F238E27FC236}">
                  <a16:creationId xmlns:a16="http://schemas.microsoft.com/office/drawing/2014/main" id="{9A9CA368-04C0-4CC0-A93C-C10E7EB7D45A}"/>
                </a:ext>
              </a:extLst>
            </p:cNvPr>
            <p:cNvSpPr txBox="1"/>
            <p:nvPr/>
          </p:nvSpPr>
          <p:spPr>
            <a:xfrm>
              <a:off x="1745776" y="2438845"/>
              <a:ext cx="376110" cy="26313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5.5</a:t>
              </a:r>
              <a:endParaRPr kumimoji="1" lang="ja-JP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テキスト ボックス 23">
              <a:extLst>
                <a:ext uri="{FF2B5EF4-FFF2-40B4-BE49-F238E27FC236}">
                  <a16:creationId xmlns:a16="http://schemas.microsoft.com/office/drawing/2014/main" id="{8EEE8372-4F60-434C-95C5-85E7112A5D93}"/>
                </a:ext>
              </a:extLst>
            </p:cNvPr>
            <p:cNvSpPr txBox="1"/>
            <p:nvPr/>
          </p:nvSpPr>
          <p:spPr>
            <a:xfrm>
              <a:off x="2999654" y="3548478"/>
              <a:ext cx="449595" cy="26313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ja-JP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29.2</a:t>
              </a:r>
              <a:endParaRPr kumimoji="1" lang="ja-JP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テキスト ボックス 24">
              <a:extLst>
                <a:ext uri="{FF2B5EF4-FFF2-40B4-BE49-F238E27FC236}">
                  <a16:creationId xmlns:a16="http://schemas.microsoft.com/office/drawing/2014/main" id="{820D2EAE-59D5-4142-B5EE-D42C0E9A0B47}"/>
                </a:ext>
              </a:extLst>
            </p:cNvPr>
            <p:cNvSpPr txBox="1"/>
            <p:nvPr/>
          </p:nvSpPr>
          <p:spPr>
            <a:xfrm>
              <a:off x="4350064" y="2443827"/>
              <a:ext cx="376110" cy="26313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ja-JP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5.6</a:t>
              </a:r>
              <a:endParaRPr kumimoji="1" lang="ja-JP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テキスト ボックス 25">
              <a:extLst>
                <a:ext uri="{FF2B5EF4-FFF2-40B4-BE49-F238E27FC236}">
                  <a16:creationId xmlns:a16="http://schemas.microsoft.com/office/drawing/2014/main" id="{961D3FEF-B530-49B5-8C45-59FAA6CFEAE6}"/>
                </a:ext>
              </a:extLst>
            </p:cNvPr>
            <p:cNvSpPr txBox="1"/>
            <p:nvPr/>
          </p:nvSpPr>
          <p:spPr>
            <a:xfrm>
              <a:off x="4275042" y="3548478"/>
              <a:ext cx="449595" cy="26313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ja-JP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14.2</a:t>
              </a:r>
              <a:endParaRPr kumimoji="1" lang="ja-JP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8019AE1E-9EB7-4DE3-992F-82863A2322F6}"/>
                </a:ext>
              </a:extLst>
            </p:cNvPr>
            <p:cNvSpPr txBox="1"/>
            <p:nvPr/>
          </p:nvSpPr>
          <p:spPr>
            <a:xfrm>
              <a:off x="1748715" y="4590568"/>
              <a:ext cx="449595" cy="26313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38.0</a:t>
              </a:r>
              <a:endParaRPr kumimoji="1" lang="ja-JP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2025213C-2B04-48C2-B84C-9F8C4E3085CA}"/>
                </a:ext>
              </a:extLst>
            </p:cNvPr>
            <p:cNvSpPr txBox="1"/>
            <p:nvPr/>
          </p:nvSpPr>
          <p:spPr>
            <a:xfrm>
              <a:off x="2999654" y="4602453"/>
              <a:ext cx="449595" cy="26313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65.5</a:t>
              </a:r>
              <a:endParaRPr kumimoji="1" lang="ja-JP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C9E160A4-28D2-4C8C-B216-2EAEBED7853F}"/>
                </a:ext>
              </a:extLst>
            </p:cNvPr>
            <p:cNvSpPr txBox="1"/>
            <p:nvPr/>
          </p:nvSpPr>
          <p:spPr>
            <a:xfrm>
              <a:off x="4275042" y="4604411"/>
              <a:ext cx="449595" cy="26313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41.9</a:t>
              </a:r>
              <a:endParaRPr kumimoji="1" lang="ja-JP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0" name="直線コネクタ 29">
              <a:extLst>
                <a:ext uri="{FF2B5EF4-FFF2-40B4-BE49-F238E27FC236}">
                  <a16:creationId xmlns:a16="http://schemas.microsoft.com/office/drawing/2014/main" id="{FD22C9DD-DBF4-4D3B-A92A-1BF85350B982}"/>
                </a:ext>
              </a:extLst>
            </p:cNvPr>
            <p:cNvCxnSpPr/>
            <p:nvPr/>
          </p:nvCxnSpPr>
          <p:spPr>
            <a:xfrm>
              <a:off x="1034148" y="1875572"/>
              <a:ext cx="377009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線矢印コネクタ 30">
              <a:extLst>
                <a:ext uri="{FF2B5EF4-FFF2-40B4-BE49-F238E27FC236}">
                  <a16:creationId xmlns:a16="http://schemas.microsoft.com/office/drawing/2014/main" id="{7BC27A21-C970-4AD7-84DA-DFAC21AD95C3}"/>
                </a:ext>
              </a:extLst>
            </p:cNvPr>
            <p:cNvCxnSpPr>
              <a:cxnSpLocks/>
            </p:cNvCxnSpPr>
            <p:nvPr/>
          </p:nvCxnSpPr>
          <p:spPr>
            <a:xfrm>
              <a:off x="1034148" y="5726881"/>
              <a:ext cx="3770095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0E116327-3600-4B4B-ACC4-058670959FDD}"/>
                </a:ext>
              </a:extLst>
            </p:cNvPr>
            <p:cNvSpPr txBox="1"/>
            <p:nvPr/>
          </p:nvSpPr>
          <p:spPr>
            <a:xfrm>
              <a:off x="2251971" y="5580112"/>
              <a:ext cx="1323952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Annexin V-FITC</a:t>
              </a:r>
              <a:endParaRPr kumimoji="1" lang="ja-JP" alt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004E502D-188D-4129-8BE6-FCA5B23F797B}"/>
              </a:ext>
            </a:extLst>
          </p:cNvPr>
          <p:cNvSpPr/>
          <p:nvPr/>
        </p:nvSpPr>
        <p:spPr>
          <a:xfrm>
            <a:off x="798145" y="5919272"/>
            <a:ext cx="5674940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S5. Sensitivity of DXR-treated or </a:t>
            </a:r>
            <a:r>
              <a:rPr lang="en-US" altLang="ja-JP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abemaciclib</a:t>
            </a:r>
            <a:r>
              <a:rPr lang="en-US" altLang="ja-JP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-treated MDA-MB-231 cells to T cells and ADCC by NK cells. 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Untreated, DXR-treated, or </a:t>
            </a:r>
            <a:r>
              <a:rPr lang="en-US" altLang="ja-JP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abemaciclib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-treated MDA-MB-231 cells were examined for their sensitivity to activated T cells and ADCC by NK cells and anti-EGFR antibody, as described in Figure 3B. A representative result of flow cytometry is shown. The numbers are the percentages of annexin V</a:t>
            </a:r>
            <a:r>
              <a:rPr lang="en-US" altLang="ja-JP" sz="1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apoptotic cells among gated cancer cells.</a:t>
            </a:r>
            <a:endParaRPr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1547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1754</TotalTime>
  <Words>573</Words>
  <Application>Microsoft Office PowerPoint</Application>
  <PresentationFormat>画面に合わせる (4:3)</PresentationFormat>
  <Paragraphs>113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0" baseType="lpstr">
      <vt:lpstr>Arial</vt:lpstr>
      <vt:lpstr>Calibri</vt:lpstr>
      <vt:lpstr>Symbol</vt:lpstr>
      <vt:lpstr>Times New Roman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MouseComputer PC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HARADA</dc:creator>
  <cp:lastModifiedBy>守 原田</cp:lastModifiedBy>
  <cp:revision>454</cp:revision>
  <cp:lastPrinted>2019-06-22T05:05:34Z</cp:lastPrinted>
  <dcterms:created xsi:type="dcterms:W3CDTF">2017-06-24T02:31:45Z</dcterms:created>
  <dcterms:modified xsi:type="dcterms:W3CDTF">2019-06-22T05:06:07Z</dcterms:modified>
</cp:coreProperties>
</file>