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7" r:id="rId2"/>
  </p:sldIdLst>
  <p:sldSz cx="6858000" cy="9906000" type="A4"/>
  <p:notesSz cx="6669088" cy="97536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hieu Amand" initials="MA" lastIdx="3" clrIdx="0">
    <p:extLst>
      <p:ext uri="{19B8F6BF-5375-455C-9EA6-DF929625EA0E}">
        <p15:presenceInfo xmlns:p15="http://schemas.microsoft.com/office/powerpoint/2012/main" userId="S-1-5-21-893257362-2139116685-924725345-390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FF22"/>
    <a:srgbClr val="FFFFFF"/>
    <a:srgbClr val="2AFF2A"/>
    <a:srgbClr val="FF0000"/>
    <a:srgbClr val="C500FF"/>
    <a:srgbClr val="1AFFFF"/>
    <a:srgbClr val="0606FF"/>
    <a:srgbClr val="868686"/>
    <a:srgbClr val="2D2D2D"/>
    <a:srgbClr val="FF0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24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9374"/>
          </a:xfrm>
          <a:prstGeom prst="rect">
            <a:avLst/>
          </a:prstGeom>
        </p:spPr>
        <p:txBody>
          <a:bodyPr vert="horz" lIns="89462" tIns="44730" rIns="89462" bIns="4473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9374"/>
          </a:xfrm>
          <a:prstGeom prst="rect">
            <a:avLst/>
          </a:prstGeom>
        </p:spPr>
        <p:txBody>
          <a:bodyPr vert="horz" lIns="89462" tIns="44730" rIns="89462" bIns="44730" rtlCol="0"/>
          <a:lstStyle>
            <a:lvl1pPr algn="r">
              <a:defRPr sz="1200"/>
            </a:lvl1pPr>
          </a:lstStyle>
          <a:p>
            <a:fld id="{13EBCAF3-88E6-4163-A57A-2A5D6CF297FC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5513" y="1219200"/>
            <a:ext cx="2278062" cy="3292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462" tIns="44730" rIns="89462" bIns="4473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93920"/>
            <a:ext cx="5335270" cy="3840480"/>
          </a:xfrm>
          <a:prstGeom prst="rect">
            <a:avLst/>
          </a:prstGeom>
        </p:spPr>
        <p:txBody>
          <a:bodyPr vert="horz" lIns="89462" tIns="44730" rIns="89462" bIns="4473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64229"/>
            <a:ext cx="2889938" cy="489373"/>
          </a:xfrm>
          <a:prstGeom prst="rect">
            <a:avLst/>
          </a:prstGeom>
        </p:spPr>
        <p:txBody>
          <a:bodyPr vert="horz" lIns="89462" tIns="44730" rIns="89462" bIns="4473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264229"/>
            <a:ext cx="2889938" cy="489373"/>
          </a:xfrm>
          <a:prstGeom prst="rect">
            <a:avLst/>
          </a:prstGeom>
        </p:spPr>
        <p:txBody>
          <a:bodyPr vert="horz" lIns="89462" tIns="44730" rIns="89462" bIns="44730" rtlCol="0" anchor="b"/>
          <a:lstStyle>
            <a:lvl1pPr algn="r">
              <a:defRPr sz="1200"/>
            </a:lvl1pPr>
          </a:lstStyle>
          <a:p>
            <a:fld id="{50A0A1C1-1A61-4B93-92AE-7309A1D82076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1517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8260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59363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9240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6318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30495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1876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87116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54606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6069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45174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20579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AD424-026F-4304-BB17-8D9FD5E314F3}" type="datetimeFigureOut">
              <a:rPr lang="fr-CH" smtClean="0"/>
              <a:t>26.04.2019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A9B77-8ECA-464D-A6A3-593891160D2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3996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2085" y="81679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</a:t>
            </a:r>
            <a:endParaRPr lang="fr-CH" dirty="0"/>
          </a:p>
        </p:txBody>
      </p:sp>
      <p:sp>
        <p:nvSpPr>
          <p:cNvPr id="2" name="Rectangle 1"/>
          <p:cNvSpPr/>
          <p:nvPr/>
        </p:nvSpPr>
        <p:spPr>
          <a:xfrm>
            <a:off x="92085" y="43612"/>
            <a:ext cx="65158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1. hCCR5</a:t>
            </a:r>
            <a:r>
              <a:rPr lang="en-US" sz="1400" b="1" dirty="0">
                <a:latin typeface="Symbol" panose="05050102010706020507" pitchFamily="18" charset="2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24 mutant is not expressed at the cell surface in cell lines</a:t>
            </a:r>
            <a:r>
              <a:rPr lang="en-US" sz="14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CH" sz="1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8" name="TextBox 267"/>
          <p:cNvSpPr txBox="1"/>
          <p:nvPr/>
        </p:nvSpPr>
        <p:spPr>
          <a:xfrm rot="16200000">
            <a:off x="-71180" y="3844900"/>
            <a:ext cx="1353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>
                <a:latin typeface="Calibri" panose="020F0502020204030204" pitchFamily="34" charset="0"/>
                <a:ea typeface="Arial Unicode MS" panose="020B0604020202020204" pitchFamily="34" charset="-128"/>
                <a:cs typeface="Browallia New" panose="020B0604020202020204" pitchFamily="34" charset="-34"/>
              </a:rPr>
              <a:t>Fluorescence </a:t>
            </a:r>
            <a:r>
              <a:rPr lang="fr-CH" sz="1000" dirty="0" err="1" smtClean="0">
                <a:latin typeface="Calibri" panose="020F0502020204030204" pitchFamily="34" charset="0"/>
                <a:ea typeface="Arial Unicode MS" panose="020B0604020202020204" pitchFamily="34" charset="-128"/>
                <a:cs typeface="Browallia New" panose="020B0604020202020204" pitchFamily="34" charset="-34"/>
              </a:rPr>
              <a:t>Intensity</a:t>
            </a:r>
            <a:endParaRPr lang="fr-CH" sz="1000" dirty="0">
              <a:latin typeface="Calibri" panose="020F0502020204030204" pitchFamily="34" charset="0"/>
              <a:ea typeface="Arial Unicode MS" panose="020B0604020202020204" pitchFamily="34" charset="-128"/>
              <a:cs typeface="Browallia New" panose="020B0604020202020204" pitchFamily="34" charset="-34"/>
            </a:endParaRPr>
          </a:p>
        </p:txBody>
      </p:sp>
      <p:cxnSp>
        <p:nvCxnSpPr>
          <p:cNvPr id="269" name="Straight Arrow Connector 268"/>
          <p:cNvCxnSpPr/>
          <p:nvPr/>
        </p:nvCxnSpPr>
        <p:spPr>
          <a:xfrm flipV="1">
            <a:off x="775864" y="6531796"/>
            <a:ext cx="5940000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0" name="TextBox 269"/>
          <p:cNvSpPr txBox="1"/>
          <p:nvPr/>
        </p:nvSpPr>
        <p:spPr>
          <a:xfrm>
            <a:off x="3401790" y="6488206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>
                <a:latin typeface="Calibri" panose="020F0502020204030204" pitchFamily="34" charset="0"/>
                <a:ea typeface="Arial Unicode MS" panose="020B0604020202020204" pitchFamily="34" charset="-128"/>
                <a:cs typeface="Browallia New" panose="020B0604020202020204" pitchFamily="34" charset="-34"/>
              </a:rPr>
              <a:t>FSC-A</a:t>
            </a:r>
            <a:endParaRPr lang="fr-CH" sz="1000" dirty="0">
              <a:latin typeface="Calibri" panose="020F0502020204030204" pitchFamily="34" charset="0"/>
              <a:ea typeface="Arial Unicode MS" panose="020B0604020202020204" pitchFamily="34" charset="-128"/>
              <a:cs typeface="Browallia New" panose="020B0604020202020204" pitchFamily="34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-286644" y="2581951"/>
            <a:ext cx="793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HEK-293T</a:t>
            </a:r>
            <a:endParaRPr lang="fr-CH" sz="1200" dirty="0"/>
          </a:p>
        </p:txBody>
      </p:sp>
      <p:sp>
        <p:nvSpPr>
          <p:cNvPr id="271" name="TextBox 270"/>
          <p:cNvSpPr txBox="1"/>
          <p:nvPr/>
        </p:nvSpPr>
        <p:spPr>
          <a:xfrm rot="16200000">
            <a:off x="-316881" y="5034574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HeLa-CD4</a:t>
            </a:r>
            <a:endParaRPr lang="fr-CH" sz="1200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813188" y="988792"/>
            <a:ext cx="274767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>
            <a:off x="3891668" y="988792"/>
            <a:ext cx="274767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TextBox 298"/>
          <p:cNvSpPr txBox="1"/>
          <p:nvPr/>
        </p:nvSpPr>
        <p:spPr>
          <a:xfrm>
            <a:off x="1880442" y="690275"/>
            <a:ext cx="4363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2D7</a:t>
            </a:r>
            <a:endParaRPr lang="fr-CH" sz="1200" dirty="0"/>
          </a:p>
        </p:txBody>
      </p:sp>
      <p:sp>
        <p:nvSpPr>
          <p:cNvPr id="300" name="TextBox 299"/>
          <p:cNvSpPr txBox="1"/>
          <p:nvPr/>
        </p:nvSpPr>
        <p:spPr>
          <a:xfrm>
            <a:off x="5022535" y="691237"/>
            <a:ext cx="5549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T21/8</a:t>
            </a:r>
            <a:endParaRPr lang="fr-CH" sz="1200" dirty="0"/>
          </a:p>
        </p:txBody>
      </p:sp>
      <p:sp>
        <p:nvSpPr>
          <p:cNvPr id="305" name="TextBox 304"/>
          <p:cNvSpPr txBox="1"/>
          <p:nvPr/>
        </p:nvSpPr>
        <p:spPr>
          <a:xfrm>
            <a:off x="1081113" y="1000857"/>
            <a:ext cx="648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Surface</a:t>
            </a:r>
            <a:endParaRPr lang="fr-CH" sz="1200" dirty="0"/>
          </a:p>
        </p:txBody>
      </p:sp>
      <p:sp>
        <p:nvSpPr>
          <p:cNvPr id="306" name="TextBox 305"/>
          <p:cNvSpPr txBox="1"/>
          <p:nvPr/>
        </p:nvSpPr>
        <p:spPr>
          <a:xfrm>
            <a:off x="2419294" y="1000857"/>
            <a:ext cx="1087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Surface + Intra</a:t>
            </a:r>
            <a:endParaRPr lang="fr-CH" sz="1200" dirty="0"/>
          </a:p>
        </p:txBody>
      </p:sp>
      <p:sp>
        <p:nvSpPr>
          <p:cNvPr id="307" name="TextBox 306"/>
          <p:cNvSpPr txBox="1"/>
          <p:nvPr/>
        </p:nvSpPr>
        <p:spPr>
          <a:xfrm>
            <a:off x="4191802" y="1000857"/>
            <a:ext cx="648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Surface</a:t>
            </a:r>
            <a:endParaRPr lang="fr-CH" sz="1200" dirty="0"/>
          </a:p>
        </p:txBody>
      </p:sp>
      <p:sp>
        <p:nvSpPr>
          <p:cNvPr id="308" name="TextBox 307"/>
          <p:cNvSpPr txBox="1"/>
          <p:nvPr/>
        </p:nvSpPr>
        <p:spPr>
          <a:xfrm>
            <a:off x="5538147" y="1000857"/>
            <a:ext cx="1052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Surface +Intra</a:t>
            </a:r>
            <a:endParaRPr lang="fr-CH" sz="1200" dirty="0"/>
          </a:p>
        </p:txBody>
      </p:sp>
      <p:sp>
        <p:nvSpPr>
          <p:cNvPr id="309" name="TextBox 308"/>
          <p:cNvSpPr txBox="1"/>
          <p:nvPr/>
        </p:nvSpPr>
        <p:spPr>
          <a:xfrm>
            <a:off x="92085" y="666930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571" y="6887617"/>
            <a:ext cx="3260504" cy="30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140" y="6887617"/>
            <a:ext cx="3260504" cy="306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/>
          <a:srcRect l="1604" t="5294" r="44" b="6185"/>
          <a:stretch/>
        </p:blipFill>
        <p:spPr>
          <a:xfrm>
            <a:off x="718528" y="1363465"/>
            <a:ext cx="6008128" cy="127362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/>
          <a:srcRect l="1848" t="5946" b="6895"/>
          <a:stretch/>
        </p:blipFill>
        <p:spPr>
          <a:xfrm>
            <a:off x="730824" y="2649461"/>
            <a:ext cx="5995832" cy="125403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6"/>
          <a:srcRect l="1789" t="5974" b="7687"/>
          <a:stretch/>
        </p:blipFill>
        <p:spPr>
          <a:xfrm>
            <a:off x="727227" y="3927623"/>
            <a:ext cx="5999429" cy="124750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7"/>
          <a:srcRect l="1745" t="5680" b="7352"/>
          <a:stretch/>
        </p:blipFill>
        <p:spPr>
          <a:xfrm>
            <a:off x="724559" y="5224627"/>
            <a:ext cx="6002097" cy="1251285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 rot="16200000">
            <a:off x="6432" y="1794605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CCR5 WT</a:t>
            </a:r>
            <a:endParaRPr lang="fr-CH" sz="1200" dirty="0"/>
          </a:p>
        </p:txBody>
      </p:sp>
      <p:sp>
        <p:nvSpPr>
          <p:cNvPr id="60" name="TextBox 59"/>
          <p:cNvSpPr txBox="1"/>
          <p:nvPr/>
        </p:nvSpPr>
        <p:spPr>
          <a:xfrm rot="16200000">
            <a:off x="-13605" y="3014949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CCR5 </a:t>
            </a:r>
            <a:r>
              <a:rPr lang="fr-CH" sz="1200" dirty="0" smtClean="0">
                <a:latin typeface="Symbol" panose="05050102010706020507" pitchFamily="18" charset="2"/>
              </a:rPr>
              <a:t>D</a:t>
            </a:r>
            <a:r>
              <a:rPr lang="fr-CH" sz="1200" dirty="0" smtClean="0"/>
              <a:t>24</a:t>
            </a:r>
            <a:endParaRPr lang="fr-CH" sz="1200" dirty="0"/>
          </a:p>
        </p:txBody>
      </p:sp>
      <p:cxnSp>
        <p:nvCxnSpPr>
          <p:cNvPr id="267" name="Straight Arrow Connector 266"/>
          <p:cNvCxnSpPr/>
          <p:nvPr/>
        </p:nvCxnSpPr>
        <p:spPr>
          <a:xfrm flipH="1" flipV="1">
            <a:off x="706364" y="1369065"/>
            <a:ext cx="1149" cy="5040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 rot="16200000">
            <a:off x="6432" y="4474316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CCR5 WT</a:t>
            </a:r>
            <a:endParaRPr lang="fr-CH" sz="1200" dirty="0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-13605" y="5694660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CCR5 </a:t>
            </a:r>
            <a:r>
              <a:rPr lang="fr-CH" sz="1200" dirty="0" smtClean="0">
                <a:latin typeface="Symbol" panose="05050102010706020507" pitchFamily="18" charset="2"/>
              </a:rPr>
              <a:t>D</a:t>
            </a:r>
            <a:r>
              <a:rPr lang="fr-CH" sz="1200" dirty="0" smtClean="0"/>
              <a:t>24</a:t>
            </a:r>
            <a:endParaRPr lang="fr-CH" sz="1200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220125" y="1391458"/>
            <a:ext cx="0" cy="2419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20125" y="3993546"/>
            <a:ext cx="0" cy="24191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080727" y="1660849"/>
            <a:ext cx="236053" cy="4441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9" name="Rectangle 68"/>
          <p:cNvSpPr/>
          <p:nvPr/>
        </p:nvSpPr>
        <p:spPr>
          <a:xfrm>
            <a:off x="3627837" y="1660848"/>
            <a:ext cx="236053" cy="4441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0" name="Rectangle 69"/>
          <p:cNvSpPr/>
          <p:nvPr/>
        </p:nvSpPr>
        <p:spPr>
          <a:xfrm>
            <a:off x="5181988" y="1602218"/>
            <a:ext cx="236053" cy="4441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838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23300</TotalTime>
  <Words>42</Words>
  <Application>Microsoft Office PowerPoint</Application>
  <PresentationFormat>A4 Paper (210x297 mm)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Arial Unicode MS</vt:lpstr>
      <vt:lpstr>Browallia New</vt:lpstr>
      <vt:lpstr>Calibri</vt:lpstr>
      <vt:lpstr>Calibri Light</vt:lpstr>
      <vt:lpstr>Symbol</vt:lpstr>
      <vt:lpstr>Times New Roman</vt:lpstr>
      <vt:lpstr>Office Theme</vt:lpstr>
      <vt:lpstr>PowerPoint Presentation</vt:lpstr>
    </vt:vector>
  </TitlesOfParts>
  <Company>CRP-Santé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Mathieu Amand</dc:creator>
  <cp:lastModifiedBy>Carole Devaux</cp:lastModifiedBy>
  <cp:revision>304</cp:revision>
  <cp:lastPrinted>2019-04-05T16:18:11Z</cp:lastPrinted>
  <dcterms:created xsi:type="dcterms:W3CDTF">2018-02-15T14:42:25Z</dcterms:created>
  <dcterms:modified xsi:type="dcterms:W3CDTF">2019-04-26T15:25:12Z</dcterms:modified>
</cp:coreProperties>
</file>