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1268" y="-2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viewProps" Target="viewProps.xml"/>
   <Relationship Id="rId11" Type="http://schemas.openxmlformats.org/officeDocument/2006/relationships/theme" Target="theme/theme1.xml"/>
   <Relationship Id="rId12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slide" Target="slides/slide7.xml"/>
   <Relationship Id="rId9" Type="http://schemas.openxmlformats.org/officeDocument/2006/relationships/presProps" Target="presProps.xml"/>
</Relationships>
</file>

<file path=ppt/charts/_rels/chart1.xml.rels><?xml version = '1.0' encoding = 'UTF-8' standalone = 'yes'?>
<Relationships xmlns="http://schemas.openxmlformats.org/package/2006/relationships">
   <Relationship Id="rId1" Type="http://schemas.openxmlformats.org/officeDocument/2006/relationships/package" Target="../embeddings/Microsoft_Excel_Worksheet.xlsx"/>
</Relationships>
</file>

<file path=ppt/charts/_rels/chart2.xml.rels><?xml version = '1.0' encoding = 'UTF-8' standalone = 'yes'?>
<Relationships xmlns="http://schemas.openxmlformats.org/package/2006/relationships">
 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i="1"/>
            </a:pPr>
            <a:r>
              <a:rPr lang="en-US" i="1"/>
              <a:t>ESR1</a:t>
            </a:r>
          </a:p>
        </c:rich>
      </c:tx>
      <c:layout>
        <c:manualLayout>
          <c:xMode val="edge"/>
          <c:yMode val="edge"/>
          <c:x val="0.47872222222222222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7851393575803023"/>
          <c:y val="5.1400554097404488E-2"/>
          <c:w val="0.79093050868641424"/>
          <c:h val="0.7467322834645668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Sheet1!$N$3:$N$7</c:f>
                <c:numCache>
                  <c:formatCode>General</c:formatCode>
                  <c:ptCount val="5"/>
                  <c:pt idx="0">
                    <c:v>8.527526759689262E-2</c:v>
                  </c:pt>
                  <c:pt idx="1">
                    <c:v>0.14490990144704102</c:v>
                  </c:pt>
                  <c:pt idx="2">
                    <c:v>0.38108787090270513</c:v>
                  </c:pt>
                  <c:pt idx="3">
                    <c:v>0.11504823682138511</c:v>
                  </c:pt>
                  <c:pt idx="4">
                    <c:v>0.15639273715237287</c:v>
                  </c:pt>
                </c:numCache>
              </c:numRef>
            </c:plus>
            <c:minus>
              <c:numRef>
                <c:f>Sheet1!$N$3:$N$7</c:f>
                <c:numCache>
                  <c:formatCode>General</c:formatCode>
                  <c:ptCount val="5"/>
                  <c:pt idx="0">
                    <c:v>8.527526759689262E-2</c:v>
                  </c:pt>
                  <c:pt idx="1">
                    <c:v>0.14490990144704102</c:v>
                  </c:pt>
                  <c:pt idx="2">
                    <c:v>0.38108787090270513</c:v>
                  </c:pt>
                  <c:pt idx="3">
                    <c:v>0.11504823682138511</c:v>
                  </c:pt>
                  <c:pt idx="4">
                    <c:v>0.15639273715237287</c:v>
                  </c:pt>
                </c:numCache>
              </c:numRef>
            </c:minus>
          </c:errBars>
          <c:cat>
            <c:strRef>
              <c:f>Sheet1!$K$3:$K$7</c:f>
              <c:strCache>
                <c:ptCount val="5"/>
                <c:pt idx="0">
                  <c:v>Veh</c:v>
                </c:pt>
                <c:pt idx="1">
                  <c:v>BHT</c:v>
                </c:pt>
                <c:pt idx="2">
                  <c:v>DEA</c:v>
                </c:pt>
                <c:pt idx="3">
                  <c:v>MDEA</c:v>
                </c:pt>
                <c:pt idx="4">
                  <c:v>PCE</c:v>
                </c:pt>
              </c:strCache>
            </c:strRef>
          </c:cat>
          <c:val>
            <c:numRef>
              <c:f>Sheet1!$L$3:$L$7</c:f>
              <c:numCache>
                <c:formatCode>General</c:formatCode>
                <c:ptCount val="5"/>
                <c:pt idx="0">
                  <c:v>1</c:v>
                </c:pt>
                <c:pt idx="1">
                  <c:v>1.0485625336964928</c:v>
                </c:pt>
                <c:pt idx="2">
                  <c:v>2.3710050355649011</c:v>
                </c:pt>
                <c:pt idx="3">
                  <c:v>3.5278962272769534</c:v>
                </c:pt>
                <c:pt idx="4">
                  <c:v>3.8268224018130876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83-47FA-A3DC-5E619EDE8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338752"/>
        <c:axId val="125340288"/>
      </c:barChart>
      <c:catAx>
        <c:axId val="125338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5340288"/>
        <c:crosses val="autoZero"/>
        <c:auto val="1"/>
        <c:lblAlgn val="ctr"/>
        <c:lblOffset val="100"/>
        <c:noMultiLvlLbl val="0"/>
      </c:catAx>
      <c:valAx>
        <c:axId val="1253402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mRNA Expression</a:t>
                </a:r>
              </a:p>
            </c:rich>
          </c:tx>
          <c:layout>
            <c:manualLayout>
              <c:xMode val="edge"/>
              <c:yMode val="edge"/>
              <c:x val="2.7777777777777779E-3"/>
              <c:y val="5.1775153105861768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2533875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5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i="1"/>
            </a:pPr>
            <a:r>
              <a:rPr lang="en-US" i="1"/>
              <a:t>ESR2</a:t>
            </a:r>
          </a:p>
        </c:rich>
      </c:tx>
      <c:layout>
        <c:manualLayout>
          <c:xMode val="edge"/>
          <c:yMode val="edge"/>
          <c:x val="0.47872222222222222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3883134399866684"/>
          <c:y val="5.1400554097404488E-2"/>
          <c:w val="0.83061310044577752"/>
          <c:h val="0.7467322834645668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Sheet1!$N$3:$N$7</c:f>
                <c:numCache>
                  <c:formatCode>General</c:formatCode>
                  <c:ptCount val="5"/>
                  <c:pt idx="0">
                    <c:v>3.1430216679207368E-2</c:v>
                  </c:pt>
                  <c:pt idx="1">
                    <c:v>0.15977622260648566</c:v>
                  </c:pt>
                  <c:pt idx="2">
                    <c:v>3.06517902825525E-2</c:v>
                  </c:pt>
                  <c:pt idx="3">
                    <c:v>0.1865320763394237</c:v>
                  </c:pt>
                  <c:pt idx="4">
                    <c:v>9.5113862788020587E-2</c:v>
                  </c:pt>
                </c:numCache>
              </c:numRef>
            </c:plus>
            <c:minus>
              <c:numRef>
                <c:f>Sheet1!$N$3:$N$7</c:f>
                <c:numCache>
                  <c:formatCode>General</c:formatCode>
                  <c:ptCount val="5"/>
                  <c:pt idx="0">
                    <c:v>3.1430216679207368E-2</c:v>
                  </c:pt>
                  <c:pt idx="1">
                    <c:v>0.15977622260648566</c:v>
                  </c:pt>
                  <c:pt idx="2">
                    <c:v>3.06517902825525E-2</c:v>
                  </c:pt>
                  <c:pt idx="3">
                    <c:v>0.1865320763394237</c:v>
                  </c:pt>
                  <c:pt idx="4">
                    <c:v>9.5113862788020587E-2</c:v>
                  </c:pt>
                </c:numCache>
              </c:numRef>
            </c:minus>
          </c:errBars>
          <c:cat>
            <c:strRef>
              <c:f>Sheet1!$K$3:$K$7</c:f>
              <c:strCache>
                <c:ptCount val="5"/>
                <c:pt idx="0">
                  <c:v>Veh</c:v>
                </c:pt>
                <c:pt idx="1">
                  <c:v>BHT</c:v>
                </c:pt>
                <c:pt idx="2">
                  <c:v>DEA</c:v>
                </c:pt>
                <c:pt idx="3">
                  <c:v>MDEA</c:v>
                </c:pt>
                <c:pt idx="4">
                  <c:v>PCE</c:v>
                </c:pt>
              </c:strCache>
            </c:strRef>
          </c:cat>
          <c:val>
            <c:numRef>
              <c:f>Sheet1!$L$3:$L$7</c:f>
              <c:numCache>
                <c:formatCode>General</c:formatCode>
                <c:ptCount val="5"/>
                <c:pt idx="0">
                  <c:v>1</c:v>
                </c:pt>
                <c:pt idx="1">
                  <c:v>2.0085223029464441</c:v>
                </c:pt>
                <c:pt idx="2">
                  <c:v>2.154825960700995</c:v>
                </c:pt>
                <c:pt idx="3">
                  <c:v>2.4455367305372926</c:v>
                </c:pt>
                <c:pt idx="4">
                  <c:v>1.4434901450014452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6A-47CC-8DB1-D4AAC55813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275136"/>
        <c:axId val="125285120"/>
      </c:barChart>
      <c:catAx>
        <c:axId val="125275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5285120"/>
        <c:crosses val="autoZero"/>
        <c:auto val="1"/>
        <c:lblAlgn val="ctr"/>
        <c:lblOffset val="100"/>
        <c:noMultiLvlLbl val="0"/>
      </c:catAx>
      <c:valAx>
        <c:axId val="1252851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mRNA Expression</a:t>
                </a:r>
              </a:p>
            </c:rich>
          </c:tx>
          <c:layout>
            <c:manualLayout>
              <c:xMode val="edge"/>
              <c:yMode val="edge"/>
              <c:x val="2.7777777777777779E-3"/>
              <c:y val="7.9552946506686664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2527513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5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CE862-22BF-4CEE-BFF7-8E7885968C18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A4EF7-D77F-4C87-9310-A1BD2D683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034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CE862-22BF-4CEE-BFF7-8E7885968C18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A4EF7-D77F-4C87-9310-A1BD2D683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72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CE862-22BF-4CEE-BFF7-8E7885968C18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A4EF7-D77F-4C87-9310-A1BD2D683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95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CE862-22BF-4CEE-BFF7-8E7885968C18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A4EF7-D77F-4C87-9310-A1BD2D683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CE862-22BF-4CEE-BFF7-8E7885968C18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A4EF7-D77F-4C87-9310-A1BD2D683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92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CE862-22BF-4CEE-BFF7-8E7885968C18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A4EF7-D77F-4C87-9310-A1BD2D683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05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CE862-22BF-4CEE-BFF7-8E7885968C18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A4EF7-D77F-4C87-9310-A1BD2D683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047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CE862-22BF-4CEE-BFF7-8E7885968C18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A4EF7-D77F-4C87-9310-A1BD2D683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3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CE862-22BF-4CEE-BFF7-8E7885968C18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A4EF7-D77F-4C87-9310-A1BD2D683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9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CE862-22BF-4CEE-BFF7-8E7885968C18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A4EF7-D77F-4C87-9310-A1BD2D683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49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CE862-22BF-4CEE-BFF7-8E7885968C18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A4EF7-D77F-4C87-9310-A1BD2D683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606411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CE862-22BF-4CEE-BFF7-8E7885968C18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A4EF7-D77F-4C87-9310-A1BD2D683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0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10" Type="http://schemas.openxmlformats.org/officeDocument/2006/relationships/image" Target="../media/image6.tiff"/>
   <Relationship Id="rId11" Type="http://schemas.openxmlformats.org/officeDocument/2006/relationships/image" Target="../media/image7.png"/>
   <Relationship Id="rId12" Type="http://schemas.microsoft.com/office/2007/relationships/hdphoto" Target="../media/hdphoto4.wdp"/>
   <Relationship Id="rId13" Type="http://schemas.openxmlformats.org/officeDocument/2006/relationships/image" Target="../media/image8.tiff"/>
   <Relationship Id="rId14" Type="http://schemas.openxmlformats.org/officeDocument/2006/relationships/chart" Target="../charts/chart1.xml"/>
   <Relationship Id="rId15" Type="http://schemas.openxmlformats.org/officeDocument/2006/relationships/chart" Target="../charts/chart2.xml"/>
   <Relationship Id="rId16" Type="http://schemas.openxmlformats.org/officeDocument/2006/relationships/image" Target="../media/image9.png"/>
   <Relationship Id="rId17" Type="http://schemas.microsoft.com/office/2007/relationships/hdphoto" Target="../media/hdphoto5.wdp"/>
   <Relationship Id="rId18" Type="http://schemas.openxmlformats.org/officeDocument/2006/relationships/image" Target="../media/image10.tif"/>
   <Relationship Id="rId19" Type="http://schemas.openxmlformats.org/officeDocument/2006/relationships/image" Target="../media/image11.png"/>
   <Relationship Id="rId2" Type="http://schemas.openxmlformats.org/officeDocument/2006/relationships/image" Target="../media/image1.png"/>
   <Relationship Id="rId20" Type="http://schemas.microsoft.com/office/2007/relationships/hdphoto" Target="../media/hdphoto6.wdp"/>
   <Relationship Id="rId21" Type="http://schemas.openxmlformats.org/officeDocument/2006/relationships/image" Target="../media/image12.png"/>
   <Relationship Id="rId22" Type="http://schemas.microsoft.com/office/2007/relationships/hdphoto" Target="../media/hdphoto7.wdp"/>
   <Relationship Id="rId23" Type="http://schemas.openxmlformats.org/officeDocument/2006/relationships/image" Target="../media/image13.tif"/>
   <Relationship Id="rId24" Type="http://schemas.openxmlformats.org/officeDocument/2006/relationships/image" Target="../media/image14.png"/>
   <Relationship Id="rId25" Type="http://schemas.microsoft.com/office/2007/relationships/hdphoto" Target="../media/hdphoto8.wdp"/>
   <Relationship Id="rId26" Type="http://schemas.openxmlformats.org/officeDocument/2006/relationships/image" Target="../media/image15.png"/>
   <Relationship Id="rId27" Type="http://schemas.microsoft.com/office/2007/relationships/hdphoto" Target="../media/hdphoto9.wdp"/>
   <Relationship Id="rId28" Type="http://schemas.openxmlformats.org/officeDocument/2006/relationships/image" Target="../media/image16.png"/>
   <Relationship Id="rId29" Type="http://schemas.microsoft.com/office/2007/relationships/hdphoto" Target="../media/hdphoto10.wdp"/>
   <Relationship Id="rId3" Type="http://schemas.microsoft.com/office/2007/relationships/hdphoto" Target="../media/hdphoto1.wdp"/>
   <Relationship Id="rId4" Type="http://schemas.openxmlformats.org/officeDocument/2006/relationships/image" Target="../media/image2.tiff"/>
   <Relationship Id="rId5" Type="http://schemas.openxmlformats.org/officeDocument/2006/relationships/image" Target="../media/image3.png"/>
   <Relationship Id="rId6" Type="http://schemas.microsoft.com/office/2007/relationships/hdphoto" Target="../media/hdphoto2.wdp"/>
   <Relationship Id="rId7" Type="http://schemas.openxmlformats.org/officeDocument/2006/relationships/image" Target="../media/image4.tiff"/>
   <Relationship Id="rId8" Type="http://schemas.openxmlformats.org/officeDocument/2006/relationships/image" Target="../media/image5.png"/>
   <Relationship Id="rId9" Type="http://schemas.microsoft.com/office/2007/relationships/hdphoto" Target="../media/hdphoto3.wdp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7.tiff"/>
   <Relationship Id="rId3" Type="http://schemas.openxmlformats.org/officeDocument/2006/relationships/image" Target="../media/image18.tiff"/>
   <Relationship Id="rId4" Type="http://schemas.openxmlformats.org/officeDocument/2006/relationships/image" Target="../media/image19.tiff"/>
   <Relationship Id="rId5" Type="http://schemas.openxmlformats.org/officeDocument/2006/relationships/image" Target="../media/image20.emf"/>
   <Relationship Id="rId6" Type="http://schemas.openxmlformats.org/officeDocument/2006/relationships/image" Target="../media/image21.emf"/>
   <Relationship Id="rId7" Type="http://schemas.openxmlformats.org/officeDocument/2006/relationships/image" Target="../media/image22.emf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23.emf"/>
   <Relationship Id="rId3" Type="http://schemas.openxmlformats.org/officeDocument/2006/relationships/image" Target="../media/image24.emf"/>
   <Relationship Id="rId4" Type="http://schemas.openxmlformats.org/officeDocument/2006/relationships/image" Target="../media/image25.emf"/>
   <Relationship Id="rId5" Type="http://schemas.openxmlformats.org/officeDocument/2006/relationships/image" Target="../media/image26.emf"/>
   <Relationship Id="rId6" Type="http://schemas.openxmlformats.org/officeDocument/2006/relationships/image" Target="../media/image27.emf"/>
   <Relationship Id="rId7" Type="http://schemas.openxmlformats.org/officeDocument/2006/relationships/image" Target="../media/image28.emf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29.emf"/>
   <Relationship Id="rId3" Type="http://schemas.openxmlformats.org/officeDocument/2006/relationships/image" Target="../media/image30.emf"/>
   <Relationship Id="rId4" Type="http://schemas.openxmlformats.org/officeDocument/2006/relationships/image" Target="../media/image31.emf"/>
   <Relationship Id="rId5" Type="http://schemas.openxmlformats.org/officeDocument/2006/relationships/image" Target="../media/image32.emf"/>
   <Relationship Id="rId6" Type="http://schemas.openxmlformats.org/officeDocument/2006/relationships/image" Target="../media/image33.emf"/>
   <Relationship Id="rId7" Type="http://schemas.openxmlformats.org/officeDocument/2006/relationships/image" Target="../media/image34.emf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35.emf"/>
   <Relationship Id="rId3" Type="http://schemas.openxmlformats.org/officeDocument/2006/relationships/image" Target="../media/image36.emf"/>
   <Relationship Id="rId4" Type="http://schemas.openxmlformats.org/officeDocument/2006/relationships/image" Target="../media/image37.emf"/>
   <Relationship Id="rId5" Type="http://schemas.openxmlformats.org/officeDocument/2006/relationships/image" Target="../media/image38.emf"/>
   <Relationship Id="rId6" Type="http://schemas.openxmlformats.org/officeDocument/2006/relationships/image" Target="../media/image39.emf"/>
   <Relationship Id="rId7" Type="http://schemas.openxmlformats.org/officeDocument/2006/relationships/image" Target="../media/image40.emf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41.emf"/>
   <Relationship Id="rId3" Type="http://schemas.openxmlformats.org/officeDocument/2006/relationships/image" Target="../media/image42.emf"/>
   <Relationship Id="rId4" Type="http://schemas.openxmlformats.org/officeDocument/2006/relationships/image" Target="../media/image43.emf"/>
   <Relationship Id="rId5" Type="http://schemas.openxmlformats.org/officeDocument/2006/relationships/image" Target="../media/image44.emf"/>
   <Relationship Id="rId6" Type="http://schemas.openxmlformats.org/officeDocument/2006/relationships/image" Target="../media/image45.emf"/>
   <Relationship Id="rId7" Type="http://schemas.openxmlformats.org/officeDocument/2006/relationships/image" Target="../media/image46.emf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47.em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7256C4-5A17-4FD9-9103-3733E262DF7A}"/>
              </a:ext>
            </a:extLst>
          </p:cNvPr>
          <p:cNvSpPr txBox="1"/>
          <p:nvPr/>
        </p:nvSpPr>
        <p:spPr>
          <a:xfrm>
            <a:off x="-1" y="17898"/>
            <a:ext cx="1923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Supplemental Figure 1</a:t>
            </a:r>
          </a:p>
        </p:txBody>
      </p:sp>
      <p:pic>
        <p:nvPicPr>
          <p:cNvPr id="3" name="Picture 2" descr="U:\Westerns\Petrochemicals\ERa for ECC1 100 nM BHT and DEA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4" t="22935" r="3885" b="52506"/>
          <a:stretch/>
        </p:blipFill>
        <p:spPr bwMode="auto">
          <a:xfrm>
            <a:off x="582116" y="3816956"/>
            <a:ext cx="1920240" cy="4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U:\Westerns\Petrochemicals\b actin for ECC1 100 nM BHT and DEA.t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3" t="36793" r="5177" b="42818"/>
          <a:stretch/>
        </p:blipFill>
        <p:spPr bwMode="auto">
          <a:xfrm>
            <a:off x="582116" y="4264171"/>
            <a:ext cx="1920240" cy="3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7482" y="3891661"/>
            <a:ext cx="4571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ER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a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78" y="4304517"/>
            <a:ext cx="6190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-Actin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728078" y="3024233"/>
            <a:ext cx="73997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89370" y="3024233"/>
            <a:ext cx="6858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35948" y="3024233"/>
            <a:ext cx="29260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85741" y="2791272"/>
            <a:ext cx="417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Veh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8465" y="2791272"/>
            <a:ext cx="46839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BHT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72569" y="2791272"/>
            <a:ext cx="4700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13146E-5388-43F7-AADD-69FA2FE9C654}"/>
              </a:ext>
            </a:extLst>
          </p:cNvPr>
          <p:cNvSpPr txBox="1"/>
          <p:nvPr/>
        </p:nvSpPr>
        <p:spPr>
          <a:xfrm>
            <a:off x="-32004" y="243418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13146E-5388-43F7-AADD-69FA2FE9C654}"/>
              </a:ext>
            </a:extLst>
          </p:cNvPr>
          <p:cNvSpPr txBox="1"/>
          <p:nvPr/>
        </p:nvSpPr>
        <p:spPr>
          <a:xfrm>
            <a:off x="-32004" y="2630642"/>
            <a:ext cx="3722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</a:t>
            </a:r>
          </a:p>
        </p:txBody>
      </p:sp>
      <p:pic>
        <p:nvPicPr>
          <p:cNvPr id="2050" name="Picture 2" descr="U:\Westerns\Petrochemicals\ERa for ECC1 100 nM BHT and DEA 24 hr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53" t="28109" r="6514" b="57297"/>
          <a:stretch/>
        </p:blipFill>
        <p:spPr bwMode="auto">
          <a:xfrm>
            <a:off x="582116" y="3076720"/>
            <a:ext cx="1920353" cy="25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U:\Westerns\Petrochemicals\b actin for ECC1 100 nM BHT and DEA 24 hr.tif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3" t="38012" r="6907" b="43745"/>
          <a:stretch/>
        </p:blipFill>
        <p:spPr bwMode="auto">
          <a:xfrm>
            <a:off x="582116" y="3368024"/>
            <a:ext cx="1920240" cy="31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67482" y="3045188"/>
            <a:ext cx="4571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ER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a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78" y="3394980"/>
            <a:ext cx="6190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-Actin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41734" y="3202203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24hr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41734" y="4097743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48hr</a:t>
            </a:r>
          </a:p>
        </p:txBody>
      </p:sp>
      <p:pic>
        <p:nvPicPr>
          <p:cNvPr id="2052" name="Picture 4" descr="U:\Westerns\Petrochemicals\ERa for ECC1 100 nM PCE and MDEA 24 hr.tif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43" t="24824" r="25194" b="62152"/>
          <a:stretch/>
        </p:blipFill>
        <p:spPr bwMode="auto">
          <a:xfrm>
            <a:off x="3558178" y="3084943"/>
            <a:ext cx="1917512" cy="23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U:\Westerns\Petrochemicals\b actin for ECC1 100 nM PCE and MDEA 24 hr.tif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4" t="34785" r="25354" b="45649"/>
          <a:stretch/>
        </p:blipFill>
        <p:spPr bwMode="auto">
          <a:xfrm>
            <a:off x="3558178" y="3367011"/>
            <a:ext cx="1920240" cy="35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139923" y="3889756"/>
            <a:ext cx="4571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ER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a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78019" y="4302612"/>
            <a:ext cx="6190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-Actin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4700519" y="3022328"/>
            <a:ext cx="73997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961811" y="3022328"/>
            <a:ext cx="6858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608389" y="3022328"/>
            <a:ext cx="29260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558182" y="2789367"/>
            <a:ext cx="417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Veh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90906" y="2789367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89353" y="2789367"/>
            <a:ext cx="59663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MDEA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101008" y="3043283"/>
            <a:ext cx="4571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ER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a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39104" y="3393075"/>
            <a:ext cx="6190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-Actin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14175" y="3200298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24hr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14175" y="4095838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48hr</a:t>
            </a:r>
          </a:p>
        </p:txBody>
      </p:sp>
      <p:pic>
        <p:nvPicPr>
          <p:cNvPr id="2054" name="Picture 6" descr="U:\Westerns\Petrochemicals\ERa for ECC1 100 nM PCE and MDEA.tif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83" t="26002" r="5971" b="54459"/>
          <a:stretch/>
        </p:blipFill>
        <p:spPr bwMode="auto">
          <a:xfrm>
            <a:off x="3558178" y="3879365"/>
            <a:ext cx="1887640" cy="32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U:\Westerns\Petrochemicals\b actin for ECC1 100 nM PCE and MDEA.tif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4" t="37938" r="7866" b="43628"/>
          <a:stretch/>
        </p:blipFill>
        <p:spPr bwMode="auto">
          <a:xfrm>
            <a:off x="3558178" y="4248720"/>
            <a:ext cx="1889980" cy="31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5" name="Chart 44"/>
          <p:cNvGraphicFramePr>
            <a:graphicFrameLocks/>
          </p:cNvGraphicFramePr>
          <p:nvPr>
            <p:extLst/>
          </p:nvPr>
        </p:nvGraphicFramePr>
        <p:xfrm>
          <a:off x="-5885" y="508231"/>
          <a:ext cx="3200400" cy="2286000"/>
        </p:xfrm>
        <a:graphic>
          <a:graphicData uri="http://schemas.openxmlformats.org/drawingml/2006/chart">
            <c:chart xmlns:c="http://schemas.openxmlformats.org/drawingml/2006/chart" r:id="rId14"/>
          </a:graphicData>
        </a:graphic>
      </p:graphicFrame>
      <p:sp>
        <p:nvSpPr>
          <p:cNvPr id="42" name="TextBox 22"/>
          <p:cNvSpPr txBox="1"/>
          <p:nvPr/>
        </p:nvSpPr>
        <p:spPr>
          <a:xfrm>
            <a:off x="1661612" y="1057006"/>
            <a:ext cx="344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**</a:t>
            </a:r>
          </a:p>
        </p:txBody>
      </p:sp>
      <p:sp>
        <p:nvSpPr>
          <p:cNvPr id="43" name="TextBox 22"/>
          <p:cNvSpPr txBox="1"/>
          <p:nvPr/>
        </p:nvSpPr>
        <p:spPr>
          <a:xfrm>
            <a:off x="2178440" y="718452"/>
            <a:ext cx="344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**</a:t>
            </a:r>
          </a:p>
        </p:txBody>
      </p:sp>
      <p:sp>
        <p:nvSpPr>
          <p:cNvPr id="44" name="TextBox 22"/>
          <p:cNvSpPr txBox="1"/>
          <p:nvPr/>
        </p:nvSpPr>
        <p:spPr>
          <a:xfrm>
            <a:off x="2668719" y="609268"/>
            <a:ext cx="344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**</a:t>
            </a:r>
          </a:p>
        </p:txBody>
      </p:sp>
      <p:graphicFrame>
        <p:nvGraphicFramePr>
          <p:cNvPr id="46" name="Chart 45"/>
          <p:cNvGraphicFramePr>
            <a:graphicFrameLocks/>
          </p:cNvGraphicFramePr>
          <p:nvPr>
            <p:extLst/>
          </p:nvPr>
        </p:nvGraphicFramePr>
        <p:xfrm>
          <a:off x="3167432" y="508231"/>
          <a:ext cx="3200400" cy="2286000"/>
        </p:xfrm>
        <a:graphic>
          <a:graphicData uri="http://schemas.openxmlformats.org/drawingml/2006/chart">
            <c:chart xmlns:c="http://schemas.openxmlformats.org/drawingml/2006/chart" r:id="rId15"/>
          </a:graphicData>
        </a:graphic>
      </p:graphicFrame>
      <p:sp>
        <p:nvSpPr>
          <p:cNvPr id="47" name="TextBox 22"/>
          <p:cNvSpPr txBox="1"/>
          <p:nvPr/>
        </p:nvSpPr>
        <p:spPr>
          <a:xfrm>
            <a:off x="4249106" y="856056"/>
            <a:ext cx="344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**</a:t>
            </a:r>
          </a:p>
        </p:txBody>
      </p:sp>
      <p:sp>
        <p:nvSpPr>
          <p:cNvPr id="48" name="TextBox 22"/>
          <p:cNvSpPr txBox="1"/>
          <p:nvPr/>
        </p:nvSpPr>
        <p:spPr>
          <a:xfrm>
            <a:off x="4777478" y="848134"/>
            <a:ext cx="344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**</a:t>
            </a:r>
          </a:p>
        </p:txBody>
      </p:sp>
      <p:sp>
        <p:nvSpPr>
          <p:cNvPr id="49" name="TextBox 22"/>
          <p:cNvSpPr txBox="1"/>
          <p:nvPr/>
        </p:nvSpPr>
        <p:spPr>
          <a:xfrm>
            <a:off x="5288725" y="619482"/>
            <a:ext cx="344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**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9E3113F-C0B4-43F3-AD69-5DF1590908EF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51" t="27586" r="2138" b="51285"/>
          <a:stretch/>
        </p:blipFill>
        <p:spPr>
          <a:xfrm>
            <a:off x="582116" y="4761977"/>
            <a:ext cx="1926644" cy="3418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7AAAB26-D50B-43E8-9BE9-BED103D64BBB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26272" r="6376" b="48531"/>
          <a:stretch/>
        </p:blipFill>
        <p:spPr>
          <a:xfrm>
            <a:off x="582116" y="5662127"/>
            <a:ext cx="1905366" cy="43127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5EAA8E-2004-4C5C-9CA9-F85AAFEC3989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2" t="36145" r="5045" b="41245"/>
          <a:stretch/>
        </p:blipFill>
        <p:spPr>
          <a:xfrm>
            <a:off x="582116" y="5152461"/>
            <a:ext cx="1905366" cy="374201"/>
          </a:xfrm>
          <a:prstGeom prst="rect">
            <a:avLst/>
          </a:prstGeom>
        </p:spPr>
      </p:pic>
      <p:pic>
        <p:nvPicPr>
          <p:cNvPr id="2048" name="Picture 2047">
            <a:extLst>
              <a:ext uri="{FF2B5EF4-FFF2-40B4-BE49-F238E27FC236}">
                <a16:creationId xmlns:a16="http://schemas.microsoft.com/office/drawing/2014/main" id="{4363698C-0AF6-41E6-A7A8-13EC6E58EA31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82" t="43608" r="7032" b="32742"/>
          <a:stretch/>
        </p:blipFill>
        <p:spPr>
          <a:xfrm>
            <a:off x="582116" y="6142064"/>
            <a:ext cx="1898497" cy="403357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51C46EF8-ECDD-41A6-B00D-5E06AC6C5E6E}"/>
              </a:ext>
            </a:extLst>
          </p:cNvPr>
          <p:cNvSpPr txBox="1"/>
          <p:nvPr/>
        </p:nvSpPr>
        <p:spPr>
          <a:xfrm>
            <a:off x="178702" y="4801198"/>
            <a:ext cx="4459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ER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b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4D8CF49-CDA3-475F-B6BC-65DEEE08512E}"/>
              </a:ext>
            </a:extLst>
          </p:cNvPr>
          <p:cNvSpPr txBox="1"/>
          <p:nvPr/>
        </p:nvSpPr>
        <p:spPr>
          <a:xfrm>
            <a:off x="5578" y="5214054"/>
            <a:ext cx="6190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-Actin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7640904-B404-44DD-8B3F-2D6DF89BF7D4}"/>
              </a:ext>
            </a:extLst>
          </p:cNvPr>
          <p:cNvSpPr txBox="1"/>
          <p:nvPr/>
        </p:nvSpPr>
        <p:spPr>
          <a:xfrm>
            <a:off x="2458204" y="4991386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24hr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179A824-0AA4-4F54-9FB5-F3DD7073A2BC}"/>
              </a:ext>
            </a:extLst>
          </p:cNvPr>
          <p:cNvSpPr txBox="1"/>
          <p:nvPr/>
        </p:nvSpPr>
        <p:spPr>
          <a:xfrm>
            <a:off x="2458204" y="5967947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48hr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76B77BF-D97B-44E1-885C-95704473F841}"/>
              </a:ext>
            </a:extLst>
          </p:cNvPr>
          <p:cNvSpPr txBox="1"/>
          <p:nvPr/>
        </p:nvSpPr>
        <p:spPr>
          <a:xfrm>
            <a:off x="178702" y="5719220"/>
            <a:ext cx="4459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ER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b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291920F-09CF-449C-B74E-E58415A3E955}"/>
              </a:ext>
            </a:extLst>
          </p:cNvPr>
          <p:cNvSpPr txBox="1"/>
          <p:nvPr/>
        </p:nvSpPr>
        <p:spPr>
          <a:xfrm>
            <a:off x="5578" y="6132076"/>
            <a:ext cx="6190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-Actin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056" name="Picture 2055">
            <a:extLst>
              <a:ext uri="{FF2B5EF4-FFF2-40B4-BE49-F238E27FC236}">
                <a16:creationId xmlns:a16="http://schemas.microsoft.com/office/drawing/2014/main" id="{1EF0C835-313D-480C-9BFB-794D565FCBD9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1" t="26272" r="6060" b="55004"/>
          <a:stretch/>
        </p:blipFill>
        <p:spPr>
          <a:xfrm>
            <a:off x="3558178" y="4761977"/>
            <a:ext cx="1868807" cy="310967"/>
          </a:xfrm>
          <a:prstGeom prst="rect">
            <a:avLst/>
          </a:prstGeom>
        </p:spPr>
      </p:pic>
      <p:pic>
        <p:nvPicPr>
          <p:cNvPr id="2058" name="Picture 2057">
            <a:extLst>
              <a:ext uri="{FF2B5EF4-FFF2-40B4-BE49-F238E27FC236}">
                <a16:creationId xmlns:a16="http://schemas.microsoft.com/office/drawing/2014/main" id="{85D380E0-7207-4712-87CE-68A18CE4488E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08" t="39370" r="4665" b="38127"/>
          <a:stretch/>
        </p:blipFill>
        <p:spPr>
          <a:xfrm>
            <a:off x="3558178" y="5138457"/>
            <a:ext cx="1882315" cy="374963"/>
          </a:xfrm>
          <a:prstGeom prst="rect">
            <a:avLst/>
          </a:prstGeom>
        </p:spPr>
      </p:pic>
      <p:pic>
        <p:nvPicPr>
          <p:cNvPr id="2060" name="Picture 2059">
            <a:extLst>
              <a:ext uri="{FF2B5EF4-FFF2-40B4-BE49-F238E27FC236}">
                <a16:creationId xmlns:a16="http://schemas.microsoft.com/office/drawing/2014/main" id="{F34327B8-BA24-4461-B84A-840F40E22063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91" t="24782" r="7029" b="55310"/>
          <a:stretch/>
        </p:blipFill>
        <p:spPr>
          <a:xfrm>
            <a:off x="3558178" y="5662127"/>
            <a:ext cx="1882315" cy="336580"/>
          </a:xfrm>
          <a:prstGeom prst="rect">
            <a:avLst/>
          </a:prstGeom>
        </p:spPr>
      </p:pic>
      <p:pic>
        <p:nvPicPr>
          <p:cNvPr id="2062" name="Picture 2061">
            <a:extLst>
              <a:ext uri="{FF2B5EF4-FFF2-40B4-BE49-F238E27FC236}">
                <a16:creationId xmlns:a16="http://schemas.microsoft.com/office/drawing/2014/main" id="{0A353348-AB33-4FE6-8B45-FD127C854B92}"/>
              </a:ext>
            </a:extLst>
          </p:cNvPr>
          <p:cNvPicPr>
            <a:picLocks noChangeAspect="1"/>
          </p:cNvPicPr>
          <p:nvPr/>
        </p:nvPicPr>
        <p:blipFill rotWithShape="1"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31" t="38097" r="5384" b="37666"/>
          <a:stretch/>
        </p:blipFill>
        <p:spPr>
          <a:xfrm>
            <a:off x="3558178" y="6059700"/>
            <a:ext cx="1882315" cy="397854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1AC4BA3C-B757-4EC0-9B35-9732F4079D19}"/>
              </a:ext>
            </a:extLst>
          </p:cNvPr>
          <p:cNvSpPr txBox="1"/>
          <p:nvPr/>
        </p:nvSpPr>
        <p:spPr>
          <a:xfrm>
            <a:off x="5414175" y="4961625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24hr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9C47808-7E5A-4091-ADD6-43D3194F28AD}"/>
              </a:ext>
            </a:extLst>
          </p:cNvPr>
          <p:cNvSpPr txBox="1"/>
          <p:nvPr/>
        </p:nvSpPr>
        <p:spPr>
          <a:xfrm>
            <a:off x="5414175" y="5880313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48hr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8A54643-BEA5-470B-B87D-2C7A04530B06}"/>
              </a:ext>
            </a:extLst>
          </p:cNvPr>
          <p:cNvSpPr txBox="1"/>
          <p:nvPr/>
        </p:nvSpPr>
        <p:spPr>
          <a:xfrm>
            <a:off x="3162433" y="4773925"/>
            <a:ext cx="4459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ER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b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980EA3A-49B6-4183-94F0-9FACBC2DA8E5}"/>
              </a:ext>
            </a:extLst>
          </p:cNvPr>
          <p:cNvSpPr txBox="1"/>
          <p:nvPr/>
        </p:nvSpPr>
        <p:spPr>
          <a:xfrm>
            <a:off x="2989309" y="5186781"/>
            <a:ext cx="6190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-Actin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687CF38-3F46-4914-B368-30B231AA9711}"/>
              </a:ext>
            </a:extLst>
          </p:cNvPr>
          <p:cNvSpPr txBox="1"/>
          <p:nvPr/>
        </p:nvSpPr>
        <p:spPr>
          <a:xfrm>
            <a:off x="3162433" y="5691947"/>
            <a:ext cx="4459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ER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b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C1385FC-ED5C-4E3A-9F0C-F0B9910A6FCC}"/>
              </a:ext>
            </a:extLst>
          </p:cNvPr>
          <p:cNvSpPr txBox="1"/>
          <p:nvPr/>
        </p:nvSpPr>
        <p:spPr>
          <a:xfrm>
            <a:off x="2989309" y="6104803"/>
            <a:ext cx="6190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-Actin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117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ED81B7-2A9B-4A98-A8C0-19F9A5F702EE}"/>
              </a:ext>
            </a:extLst>
          </p:cNvPr>
          <p:cNvSpPr txBox="1"/>
          <p:nvPr/>
        </p:nvSpPr>
        <p:spPr>
          <a:xfrm>
            <a:off x="-1" y="17898"/>
            <a:ext cx="1923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Supplemental Figure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FB983E-FF0B-41B4-80B0-8A561CBBF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66103"/>
            <a:ext cx="2418849" cy="30175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C5CCE7-9923-4998-A28C-6B1789136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575" y="366103"/>
            <a:ext cx="2418849" cy="30175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4B5E3E-C5A7-4944-806F-D37C49B617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9151" y="366103"/>
            <a:ext cx="2418849" cy="30175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94D975-548F-4B69-A71F-78CA68068F0F}"/>
              </a:ext>
            </a:extLst>
          </p:cNvPr>
          <p:cNvSpPr txBox="1"/>
          <p:nvPr/>
        </p:nvSpPr>
        <p:spPr>
          <a:xfrm>
            <a:off x="-32004" y="243418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9E8AC7-E0A4-4E2A-9542-8291C812F485}"/>
              </a:ext>
            </a:extLst>
          </p:cNvPr>
          <p:cNvSpPr txBox="1"/>
          <p:nvPr/>
        </p:nvSpPr>
        <p:spPr>
          <a:xfrm>
            <a:off x="147534" y="3493063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05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-docked to the inactive form (1a52.pdb)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4D5F9F-3EBD-4E2B-9802-34C2DD6F9ECA}"/>
              </a:ext>
            </a:extLst>
          </p:cNvPr>
          <p:cNvSpPr txBox="1"/>
          <p:nvPr/>
        </p:nvSpPr>
        <p:spPr>
          <a:xfrm>
            <a:off x="4695946" y="3493063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Tamoxifen-docked to the antagonist form (3ert.pdb)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4BB87A-6039-4B7A-A080-89278176B6B5}"/>
              </a:ext>
            </a:extLst>
          </p:cNvPr>
          <p:cNvSpPr txBox="1"/>
          <p:nvPr/>
        </p:nvSpPr>
        <p:spPr>
          <a:xfrm>
            <a:off x="2519510" y="3493063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05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-docked to the agonist form (3uud.pdb)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952702-06E9-418F-B74A-6E29412418E2}"/>
              </a:ext>
            </a:extLst>
          </p:cNvPr>
          <p:cNvSpPr txBox="1"/>
          <p:nvPr/>
        </p:nvSpPr>
        <p:spPr>
          <a:xfrm>
            <a:off x="-28456" y="3918746"/>
            <a:ext cx="3722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CA92CB5-6362-44B4-ACF4-140AFCEF5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4443684"/>
            <a:ext cx="2037511" cy="2926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E80E6A0-FA42-4CCD-A1A8-BA24CB183D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6735" y="4443684"/>
            <a:ext cx="2149862" cy="29260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0BD1925-DFD4-4F7D-A173-D91E4E8D6E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1175" y="4443684"/>
            <a:ext cx="2169260" cy="29260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DD58D7A-A1E7-4A64-ACB8-DFC47251466F}"/>
              </a:ext>
            </a:extLst>
          </p:cNvPr>
          <p:cNvSpPr txBox="1"/>
          <p:nvPr/>
        </p:nvSpPr>
        <p:spPr>
          <a:xfrm>
            <a:off x="151077" y="73774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05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-docked to the inactive form (1a52.pdb)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38E89B-2DFE-4D6C-BDC8-7A295AD25945}"/>
              </a:ext>
            </a:extLst>
          </p:cNvPr>
          <p:cNvSpPr txBox="1"/>
          <p:nvPr/>
        </p:nvSpPr>
        <p:spPr>
          <a:xfrm>
            <a:off x="4699489" y="73774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05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-docked to the antagonist form (3ert.pdb)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9E9209-601E-45C7-B6B4-86A5EA11FC9B}"/>
              </a:ext>
            </a:extLst>
          </p:cNvPr>
          <p:cNvSpPr txBox="1"/>
          <p:nvPr/>
        </p:nvSpPr>
        <p:spPr>
          <a:xfrm>
            <a:off x="2523053" y="73774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05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-docked to the agonist form (3uud.pdb)</a:t>
            </a:r>
          </a:p>
        </p:txBody>
      </p:sp>
    </p:spTree>
    <p:extLst>
      <p:ext uri="{BB962C8B-B14F-4D97-AF65-F5344CB8AC3E}">
        <p14:creationId xmlns:p14="http://schemas.microsoft.com/office/powerpoint/2010/main" val="2245953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4DB22D-289F-4E8B-95AC-BBB086D6F25F}"/>
              </a:ext>
            </a:extLst>
          </p:cNvPr>
          <p:cNvSpPr txBox="1"/>
          <p:nvPr/>
        </p:nvSpPr>
        <p:spPr>
          <a:xfrm>
            <a:off x="-32004" y="243418"/>
            <a:ext cx="3834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F6602C-63A6-4A30-8E39-EA44976F28BA}"/>
              </a:ext>
            </a:extLst>
          </p:cNvPr>
          <p:cNvSpPr txBox="1"/>
          <p:nvPr/>
        </p:nvSpPr>
        <p:spPr>
          <a:xfrm>
            <a:off x="-28456" y="3918746"/>
            <a:ext cx="3834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FBA5A1-8AD7-4285-B5A6-E7C73F158463}"/>
              </a:ext>
            </a:extLst>
          </p:cNvPr>
          <p:cNvSpPr txBox="1"/>
          <p:nvPr/>
        </p:nvSpPr>
        <p:spPr>
          <a:xfrm>
            <a:off x="-1" y="17898"/>
            <a:ext cx="1923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Supplemental Figure 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E49D8B-CD49-4F01-A582-F16F19EFE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660" y="581972"/>
            <a:ext cx="2242416" cy="29260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1388FE-74C7-424A-9FD7-E04CEFB69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473" y="581972"/>
            <a:ext cx="2433665" cy="2926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75947C-A5DF-4425-BB16-B28B222FAD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62"/>
          <a:stretch/>
        </p:blipFill>
        <p:spPr>
          <a:xfrm>
            <a:off x="13435" y="551195"/>
            <a:ext cx="2121908" cy="29260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6E8124-0E6D-4310-82C4-F6C79828FDA5}"/>
              </a:ext>
            </a:extLst>
          </p:cNvPr>
          <p:cNvSpPr txBox="1"/>
          <p:nvPr/>
        </p:nvSpPr>
        <p:spPr>
          <a:xfrm>
            <a:off x="233373" y="32626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BPA-docked to the inactive form (1a52.pdb)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FB4B22-883B-4AC2-8DA5-4A322200A6B3}"/>
              </a:ext>
            </a:extLst>
          </p:cNvPr>
          <p:cNvSpPr txBox="1"/>
          <p:nvPr/>
        </p:nvSpPr>
        <p:spPr>
          <a:xfrm>
            <a:off x="4781785" y="32626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BPA-docked to the antagonist form (3ert.pdb)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592FAC-6C38-49F7-800C-5AA4E3FEC7D8}"/>
              </a:ext>
            </a:extLst>
          </p:cNvPr>
          <p:cNvSpPr txBox="1"/>
          <p:nvPr/>
        </p:nvSpPr>
        <p:spPr>
          <a:xfrm>
            <a:off x="2605349" y="32626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BPA-docked to the agonist form (3uud.pdb)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0FC19D8-954E-4987-AC98-D525AB3A45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27"/>
          <a:stretch/>
        </p:blipFill>
        <p:spPr>
          <a:xfrm>
            <a:off x="13435" y="4257300"/>
            <a:ext cx="2381693" cy="29260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3C41E6F-0038-4D3B-B5EB-D0B69CE9AA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8889" y="4177594"/>
            <a:ext cx="2381693" cy="2926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7B8292-5882-4F39-8D7F-D3B9CC0508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4464" y="4177594"/>
            <a:ext cx="2373536" cy="29260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8888BE8-7525-43EF-ABCB-9E1C86F441A6}"/>
              </a:ext>
            </a:extLst>
          </p:cNvPr>
          <p:cNvSpPr txBox="1"/>
          <p:nvPr/>
        </p:nvSpPr>
        <p:spPr>
          <a:xfrm>
            <a:off x="227848" y="661806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BPAF-docked to the inactive form (1a52.pdb)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6DFEEF-77A0-4272-BAC6-10BC2EF113DC}"/>
              </a:ext>
            </a:extLst>
          </p:cNvPr>
          <p:cNvSpPr txBox="1"/>
          <p:nvPr/>
        </p:nvSpPr>
        <p:spPr>
          <a:xfrm>
            <a:off x="4776260" y="661806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BPAF-docked to the antagonist form (3ert.pdb)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7F231B-D0E3-4950-A5BF-FA1957F15CD2}"/>
              </a:ext>
            </a:extLst>
          </p:cNvPr>
          <p:cNvSpPr txBox="1"/>
          <p:nvPr/>
        </p:nvSpPr>
        <p:spPr>
          <a:xfrm>
            <a:off x="2599824" y="661806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BPAF-docked to the agonist form (3uud.pdb)</a:t>
            </a:r>
          </a:p>
        </p:txBody>
      </p:sp>
    </p:spTree>
    <p:extLst>
      <p:ext uri="{BB962C8B-B14F-4D97-AF65-F5344CB8AC3E}">
        <p14:creationId xmlns:p14="http://schemas.microsoft.com/office/powerpoint/2010/main" val="349542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F2E93F-AC53-4C23-81AE-8388601D273E}"/>
              </a:ext>
            </a:extLst>
          </p:cNvPr>
          <p:cNvSpPr txBox="1"/>
          <p:nvPr/>
        </p:nvSpPr>
        <p:spPr>
          <a:xfrm>
            <a:off x="-1" y="17898"/>
            <a:ext cx="1923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Supplemental Figure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9B6750-7846-4750-BFFB-27ABE2847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66062"/>
            <a:ext cx="2581835" cy="29260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48D612-ABA0-46A4-B9D4-C0D8BE7D9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026" y="566062"/>
            <a:ext cx="2367815" cy="29260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545EA2-4D4F-41E5-921B-B3F1DC60A6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809" y="566062"/>
            <a:ext cx="2227450" cy="29260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DBA43A-F67E-46C7-B75D-5C94828F850A}"/>
              </a:ext>
            </a:extLst>
          </p:cNvPr>
          <p:cNvSpPr txBox="1"/>
          <p:nvPr/>
        </p:nvSpPr>
        <p:spPr>
          <a:xfrm>
            <a:off x="-32004" y="243418"/>
            <a:ext cx="3722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7C5C6E-6F2C-4C05-93CE-57D9257116B1}"/>
              </a:ext>
            </a:extLst>
          </p:cNvPr>
          <p:cNvSpPr txBox="1"/>
          <p:nvPr/>
        </p:nvSpPr>
        <p:spPr>
          <a:xfrm>
            <a:off x="-28456" y="3918746"/>
            <a:ext cx="3421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ADE348-7987-4497-84BD-14FDBD4B80E9}"/>
              </a:ext>
            </a:extLst>
          </p:cNvPr>
          <p:cNvSpPr txBox="1"/>
          <p:nvPr/>
        </p:nvSpPr>
        <p:spPr>
          <a:xfrm>
            <a:off x="233373" y="32626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BPS-docked to the inactive form (1a52.pdb)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4F6D6A-1793-4DB9-BF0C-FB8B265A3728}"/>
              </a:ext>
            </a:extLst>
          </p:cNvPr>
          <p:cNvSpPr txBox="1"/>
          <p:nvPr/>
        </p:nvSpPr>
        <p:spPr>
          <a:xfrm>
            <a:off x="4781785" y="32626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BPS-docked to the antagonist form (3ert.pdb)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BCCBDC-81A2-4107-B387-DA31845D607D}"/>
              </a:ext>
            </a:extLst>
          </p:cNvPr>
          <p:cNvSpPr txBox="1"/>
          <p:nvPr/>
        </p:nvSpPr>
        <p:spPr>
          <a:xfrm>
            <a:off x="2605349" y="32626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BPS-docked to the agonist form (3uud.pdb)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53F1BF6-57AB-400A-BD21-4508F8AF2F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4293876"/>
            <a:ext cx="2358973" cy="29260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B5689F-A35C-457B-BDB3-7D7D3B6199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6359" y="4293876"/>
            <a:ext cx="2444138" cy="2926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51DC6D-2243-47B8-A78B-5ECD6EB020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0282" y="4293876"/>
            <a:ext cx="2407718" cy="29260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0A3F550-DEC1-4C32-BA7C-46C57D6E85FE}"/>
              </a:ext>
            </a:extLst>
          </p:cNvPr>
          <p:cNvSpPr txBox="1"/>
          <p:nvPr/>
        </p:nvSpPr>
        <p:spPr>
          <a:xfrm>
            <a:off x="230325" y="6908107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Tamoxifen-docked to the inactive form (1a52.pdb)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6B9490-878A-4086-AFAA-C327D630BA0A}"/>
              </a:ext>
            </a:extLst>
          </p:cNvPr>
          <p:cNvSpPr txBox="1"/>
          <p:nvPr/>
        </p:nvSpPr>
        <p:spPr>
          <a:xfrm>
            <a:off x="4778737" y="6908107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Tamoxifen-docked to the antagonist form (3ert.pdb)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71610D-F52A-4788-B0EE-D96F949A90E8}"/>
              </a:ext>
            </a:extLst>
          </p:cNvPr>
          <p:cNvSpPr txBox="1"/>
          <p:nvPr/>
        </p:nvSpPr>
        <p:spPr>
          <a:xfrm>
            <a:off x="2602301" y="6908107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Tamooxifen</a:t>
            </a:r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-docked to the agonist form (3uud.pdb)</a:t>
            </a:r>
          </a:p>
        </p:txBody>
      </p:sp>
    </p:spTree>
    <p:extLst>
      <p:ext uri="{BB962C8B-B14F-4D97-AF65-F5344CB8AC3E}">
        <p14:creationId xmlns:p14="http://schemas.microsoft.com/office/powerpoint/2010/main" val="2666261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0984B42-FC47-485E-B5B5-773EA692D5C9}"/>
              </a:ext>
            </a:extLst>
          </p:cNvPr>
          <p:cNvSpPr txBox="1"/>
          <p:nvPr/>
        </p:nvSpPr>
        <p:spPr>
          <a:xfrm>
            <a:off x="-32004" y="243418"/>
            <a:ext cx="396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F87978-D568-4F3F-A7E5-2D6E74B5466C}"/>
              </a:ext>
            </a:extLst>
          </p:cNvPr>
          <p:cNvSpPr txBox="1"/>
          <p:nvPr/>
        </p:nvSpPr>
        <p:spPr>
          <a:xfrm>
            <a:off x="-28456" y="3918746"/>
            <a:ext cx="396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75E1BE-2442-4940-8F1E-ABFBB004E8EA}"/>
              </a:ext>
            </a:extLst>
          </p:cNvPr>
          <p:cNvSpPr txBox="1"/>
          <p:nvPr/>
        </p:nvSpPr>
        <p:spPr>
          <a:xfrm>
            <a:off x="-1" y="17898"/>
            <a:ext cx="1923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Supplemental Figure 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E10C48-FB3F-4D51-8854-A221EF0B12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7"/>
          <a:stretch/>
        </p:blipFill>
        <p:spPr>
          <a:xfrm>
            <a:off x="-2897" y="494265"/>
            <a:ext cx="2393107" cy="29260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87FD7F7-E76B-414B-98F0-D8AFFAFE7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847" y="494265"/>
            <a:ext cx="2256476" cy="2926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0C2748-C788-43F0-AFEA-9FAFD6B238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60"/>
          <a:stretch/>
        </p:blipFill>
        <p:spPr>
          <a:xfrm>
            <a:off x="4545322" y="494265"/>
            <a:ext cx="2312677" cy="2926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15C8A0-76E4-42C1-B396-A06D93129A34}"/>
              </a:ext>
            </a:extLst>
          </p:cNvPr>
          <p:cNvSpPr txBox="1"/>
          <p:nvPr/>
        </p:nvSpPr>
        <p:spPr>
          <a:xfrm>
            <a:off x="233373" y="32626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BHT-docked to the inactive form (1a52.pdb)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D63937-4CE8-43F1-AE94-6D14949ED9A9}"/>
              </a:ext>
            </a:extLst>
          </p:cNvPr>
          <p:cNvSpPr txBox="1"/>
          <p:nvPr/>
        </p:nvSpPr>
        <p:spPr>
          <a:xfrm>
            <a:off x="4781785" y="32626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BHT-docked to the antagonist form (3ert.pdb)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1B9058-0329-492C-8915-C5FF13E657A0}"/>
              </a:ext>
            </a:extLst>
          </p:cNvPr>
          <p:cNvSpPr txBox="1"/>
          <p:nvPr/>
        </p:nvSpPr>
        <p:spPr>
          <a:xfrm>
            <a:off x="2605349" y="32626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BHT-docked to the agonist form (3uud.pdb)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E46E744-A6BF-4AA0-A0CC-F074783994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54"/>
          <a:stretch/>
        </p:blipFill>
        <p:spPr>
          <a:xfrm>
            <a:off x="-2897" y="4198733"/>
            <a:ext cx="2256476" cy="29260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EFCFA4-1976-41E7-9DD2-13FC0BB8E22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12"/>
          <a:stretch/>
        </p:blipFill>
        <p:spPr>
          <a:xfrm>
            <a:off x="2288847" y="4198733"/>
            <a:ext cx="2393107" cy="29260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1345F6E-23DB-4107-AB45-B644300EA82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785"/>
          <a:stretch/>
        </p:blipFill>
        <p:spPr>
          <a:xfrm>
            <a:off x="4422074" y="4198733"/>
            <a:ext cx="2435925" cy="29260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9992C7-E187-4827-82D0-183633F660D6}"/>
              </a:ext>
            </a:extLst>
          </p:cNvPr>
          <p:cNvSpPr txBox="1"/>
          <p:nvPr/>
        </p:nvSpPr>
        <p:spPr>
          <a:xfrm>
            <a:off x="230325" y="6908107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PCE-docked to the inactive form (1a52.pdb)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FE10E6-B87C-441F-994E-5E89F8392AE8}"/>
              </a:ext>
            </a:extLst>
          </p:cNvPr>
          <p:cNvSpPr txBox="1"/>
          <p:nvPr/>
        </p:nvSpPr>
        <p:spPr>
          <a:xfrm>
            <a:off x="4778737" y="6908107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PCE-docked to the antagonist form (3ert.pdb)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9D96A2-DD31-4B95-BD81-53B45465A34A}"/>
              </a:ext>
            </a:extLst>
          </p:cNvPr>
          <p:cNvSpPr txBox="1"/>
          <p:nvPr/>
        </p:nvSpPr>
        <p:spPr>
          <a:xfrm>
            <a:off x="2602301" y="6908107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PCE-docked to the agonist form (3uud.pdb)</a:t>
            </a:r>
          </a:p>
        </p:txBody>
      </p:sp>
    </p:spTree>
    <p:extLst>
      <p:ext uri="{BB962C8B-B14F-4D97-AF65-F5344CB8AC3E}">
        <p14:creationId xmlns:p14="http://schemas.microsoft.com/office/powerpoint/2010/main" val="185995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F8CF49-90B1-4923-9BDC-5F4BF24D2382}"/>
              </a:ext>
            </a:extLst>
          </p:cNvPr>
          <p:cNvSpPr txBox="1"/>
          <p:nvPr/>
        </p:nvSpPr>
        <p:spPr>
          <a:xfrm>
            <a:off x="-32004" y="243418"/>
            <a:ext cx="316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6BD0E4-B5B1-4B70-A2F5-7C0129A7AA1D}"/>
              </a:ext>
            </a:extLst>
          </p:cNvPr>
          <p:cNvSpPr txBox="1"/>
          <p:nvPr/>
        </p:nvSpPr>
        <p:spPr>
          <a:xfrm>
            <a:off x="-28456" y="3918746"/>
            <a:ext cx="338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5D6933-61C9-4FA7-B1FF-E8EE7E9E3BF4}"/>
              </a:ext>
            </a:extLst>
          </p:cNvPr>
          <p:cNvSpPr txBox="1"/>
          <p:nvPr/>
        </p:nvSpPr>
        <p:spPr>
          <a:xfrm>
            <a:off x="-1" y="17898"/>
            <a:ext cx="1923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Supplemental Figure 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659148-A1F2-46F3-8C24-2D657F2FC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502" y="513395"/>
            <a:ext cx="2522125" cy="29260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3762DFE-9EB5-4CDA-9210-E64DC2E83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13395"/>
            <a:ext cx="2126847" cy="2926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1EAA7CD-2444-4B2F-B063-7B6152760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735" y="513395"/>
            <a:ext cx="2095004" cy="2926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4F5A8D-C6D4-4D2E-9551-0F8489C20F52}"/>
              </a:ext>
            </a:extLst>
          </p:cNvPr>
          <p:cNvSpPr txBox="1"/>
          <p:nvPr/>
        </p:nvSpPr>
        <p:spPr>
          <a:xfrm>
            <a:off x="233373" y="32626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MDEA-docked to the inactive form (1a52.pdb)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54F346-81D7-4ED0-8571-CC260C3CD5D8}"/>
              </a:ext>
            </a:extLst>
          </p:cNvPr>
          <p:cNvSpPr txBox="1"/>
          <p:nvPr/>
        </p:nvSpPr>
        <p:spPr>
          <a:xfrm>
            <a:off x="4781785" y="32626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MDEA-docked to the antagonist form (3ert.pdb)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E8450C-346F-4334-B2B0-20BDF1243307}"/>
              </a:ext>
            </a:extLst>
          </p:cNvPr>
          <p:cNvSpPr txBox="1"/>
          <p:nvPr/>
        </p:nvSpPr>
        <p:spPr>
          <a:xfrm>
            <a:off x="2605349" y="32626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MDEA-docked to the agonist form (3uud.pdb)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5F6656-AAEC-40FB-8FC3-8479973D95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2004" y="4180171"/>
            <a:ext cx="2200302" cy="29260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3B97701-906F-452D-989A-FE50AA77E98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64" t="-2530"/>
          <a:stretch/>
        </p:blipFill>
        <p:spPr>
          <a:xfrm>
            <a:off x="4322674" y="4180171"/>
            <a:ext cx="2555056" cy="30001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64CB00A-1E55-433C-A795-A91BE0D05AF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206"/>
          <a:stretch/>
        </p:blipFill>
        <p:spPr>
          <a:xfrm>
            <a:off x="2041462" y="4180171"/>
            <a:ext cx="2354337" cy="29260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0FAD9D-73CA-4AEC-9A54-042F60E2E4EC}"/>
              </a:ext>
            </a:extLst>
          </p:cNvPr>
          <p:cNvSpPr txBox="1"/>
          <p:nvPr/>
        </p:nvSpPr>
        <p:spPr>
          <a:xfrm>
            <a:off x="230325" y="6908107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DEA-docked to the inactive form (1a52.pdb)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7B2B5-CCF5-49FE-A653-F354472B4173}"/>
              </a:ext>
            </a:extLst>
          </p:cNvPr>
          <p:cNvSpPr txBox="1"/>
          <p:nvPr/>
        </p:nvSpPr>
        <p:spPr>
          <a:xfrm>
            <a:off x="4778737" y="6908107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DEA-docked to the antagonist form (3ert.pdb)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FCB3DB-B4C4-4329-89D3-FF321FE1B5E6}"/>
              </a:ext>
            </a:extLst>
          </p:cNvPr>
          <p:cNvSpPr txBox="1"/>
          <p:nvPr/>
        </p:nvSpPr>
        <p:spPr>
          <a:xfrm>
            <a:off x="2602301" y="6908107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DEA-docked to the agonist form (3uud.pdb)</a:t>
            </a:r>
          </a:p>
        </p:txBody>
      </p:sp>
    </p:spTree>
    <p:extLst>
      <p:ext uri="{BB962C8B-B14F-4D97-AF65-F5344CB8AC3E}">
        <p14:creationId xmlns:p14="http://schemas.microsoft.com/office/powerpoint/2010/main" val="650696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057E76-A121-4465-B4F8-3CE45DAE241A}"/>
              </a:ext>
            </a:extLst>
          </p:cNvPr>
          <p:cNvSpPr txBox="1"/>
          <p:nvPr/>
        </p:nvSpPr>
        <p:spPr>
          <a:xfrm>
            <a:off x="-32004" y="243418"/>
            <a:ext cx="396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191432-D96F-42CA-AB12-C05971680680}"/>
              </a:ext>
            </a:extLst>
          </p:cNvPr>
          <p:cNvSpPr txBox="1"/>
          <p:nvPr/>
        </p:nvSpPr>
        <p:spPr>
          <a:xfrm>
            <a:off x="-1" y="17898"/>
            <a:ext cx="1923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Supplemental Figure 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ED7C73-84A3-474A-A2D0-C4496AA4B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3" y="544368"/>
            <a:ext cx="2320363" cy="29260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6EE6F0-81A1-473D-94CF-C315CC0C249E}"/>
              </a:ext>
            </a:extLst>
          </p:cNvPr>
          <p:cNvSpPr txBox="1"/>
          <p:nvPr/>
        </p:nvSpPr>
        <p:spPr>
          <a:xfrm>
            <a:off x="233373" y="3262699"/>
            <a:ext cx="2061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ICI 182 780-docked to the inactive form (1a52.pdb)</a:t>
            </a:r>
          </a:p>
        </p:txBody>
      </p:sp>
    </p:spTree>
    <p:extLst>
      <p:ext uri="{BB962C8B-B14F-4D97-AF65-F5344CB8AC3E}">
        <p14:creationId xmlns:p14="http://schemas.microsoft.com/office/powerpoint/2010/main" val="654370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</TotalTime>
  <Words>403</Words>
  <Application>Microsoft Office PowerPoint</Application>
  <PresentationFormat>On-screen Show (4:3)</PresentationFormat>
  <Paragraphs>91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Symbol</vt:lpstr>
      <vt:lpstr>Times New Roman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  <Company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