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5" r:id="rId2"/>
    <p:sldId id="276" r:id="rId3"/>
    <p:sldId id="277" r:id="rId4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21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9" autoAdjust="0"/>
  </p:normalViewPr>
  <p:slideViewPr>
    <p:cSldViewPr>
      <p:cViewPr>
        <p:scale>
          <a:sx n="70" d="100"/>
          <a:sy n="70" d="100"/>
        </p:scale>
        <p:origin x="-1668" y="-354"/>
      </p:cViewPr>
      <p:guideLst>
        <p:guide orient="horz" pos="2880"/>
        <p:guide pos="216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D27E9F-B1F7-492A-B27C-0CB415164EF4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85E7094-B345-47A4-BED1-3C2C8E7AE58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543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97D0F-74B1-4421-9F9A-DA17640B107B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957A0-9E92-4799-82B6-08EAF24007B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63DC4-0E6F-42CB-B272-3BB39C271849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FC165-5D63-4466-A363-706FC27B647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F357C-BE49-4BA6-A43C-09FC5127CD95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01D14-F6D3-448C-9E90-3537BE841E2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13B21-1B8F-408E-ACED-4CFDC5BC8567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02908-D694-467D-9FBD-BF528F33E68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A31DB-5C7B-4980-BB54-500549545534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2B4A9-3DC1-4C82-A452-DF65D51846E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97974-7BE6-4817-B4AE-B858F2AAB4BF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32FD7-93B5-450C-8BD5-1E152D3304B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DE3C9-D3AE-495D-B053-65416BB469A2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56831-E6B6-4EAB-A0B3-16DAA6741C9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4B241-A9E7-42A9-A087-19F17B4CB9FB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44C48-BA50-4ED8-A5D3-6FA4AD36519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C56DA-908E-47D0-88D9-D3BB25347B4F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2A75A-C581-4649-9B9A-58B20D03B76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42F10-573C-4898-B7C0-8F1DDA71F11B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FD8E9-385C-4721-9FF7-28D00D13C30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943D0-114D-4ED2-98E5-D0847BCD6195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84501-7CCE-48D0-9ECD-858579EAFFB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3AF2C9-DAD8-459F-B4DA-FE6D8D882CEF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05A872-ECBE-43B6-A38F-1FC1C32AE38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03"/>
          <p:cNvSpPr txBox="1">
            <a:spLocks noChangeArrowheads="1"/>
          </p:cNvSpPr>
          <p:nvPr/>
        </p:nvSpPr>
        <p:spPr bwMode="auto">
          <a:xfrm>
            <a:off x="4572000" y="892314"/>
            <a:ext cx="1837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cs typeface="Arial" charset="0"/>
              </a:rPr>
              <a:t>Carlsen, et al. </a:t>
            </a:r>
            <a:endParaRPr lang="en-US" sz="1200" b="1" dirty="0" smtClean="0">
              <a:cs typeface="Arial" charset="0"/>
            </a:endParaRPr>
          </a:p>
          <a:p>
            <a:r>
              <a:rPr lang="en-US" sz="1200" b="1" dirty="0" smtClean="0">
                <a:cs typeface="Arial" charset="0"/>
              </a:rPr>
              <a:t>Supplemental Figure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3635514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Fig S1.  Neutrophil activation in response to </a:t>
            </a:r>
            <a:r>
              <a:rPr lang="en-US" sz="1000" b="1" i="1" dirty="0" smtClean="0"/>
              <a:t>L. braziliensis </a:t>
            </a:r>
            <a:r>
              <a:rPr lang="en-US" sz="1000" b="1" dirty="0" smtClean="0"/>
              <a:t>amastigotes and promastigotes. </a:t>
            </a:r>
            <a:r>
              <a:rPr lang="en-US" sz="1000" dirty="0"/>
              <a:t>Thioglycollate-induced </a:t>
            </a:r>
            <a:r>
              <a:rPr lang="en-US" sz="1000" dirty="0" smtClean="0"/>
              <a:t>neutrophil CD11b surface expression in resting neutrophils (Med) or in response to </a:t>
            </a:r>
            <a:r>
              <a:rPr lang="en-US" sz="1000" i="1" dirty="0" smtClean="0"/>
              <a:t>L. braziliensis </a:t>
            </a:r>
            <a:r>
              <a:rPr lang="en-US" sz="1000" dirty="0" smtClean="0"/>
              <a:t>amastigotes (Am) or metacyclic promastigotes.(Pm). Neutrophils were co-cultured with parasites for 4 h followed by flow cytometric analysis.  </a:t>
            </a:r>
            <a:endParaRPr lang="en-US" sz="1000" dirty="0" smtClean="0">
              <a:sym typeface="Symbol"/>
            </a:endParaRPr>
          </a:p>
        </p:txBody>
      </p:sp>
      <p:pic>
        <p:nvPicPr>
          <p:cNvPr id="1027" name="Picture 3" descr="C:\Users\Eric and Rache\Desktop\La vs Lb paper\CD11b\sup fig 1 7.5.14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7492" y="1636490"/>
            <a:ext cx="1944908" cy="1944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03"/>
          <p:cNvSpPr txBox="1">
            <a:spLocks noChangeArrowheads="1"/>
          </p:cNvSpPr>
          <p:nvPr/>
        </p:nvSpPr>
        <p:spPr bwMode="auto">
          <a:xfrm>
            <a:off x="4267200" y="381000"/>
            <a:ext cx="1837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cs typeface="Arial" charset="0"/>
              </a:rPr>
              <a:t>Carlsen, et al. </a:t>
            </a:r>
            <a:endParaRPr lang="en-US" sz="1200" b="1" dirty="0" smtClean="0">
              <a:cs typeface="Arial" charset="0"/>
            </a:endParaRPr>
          </a:p>
          <a:p>
            <a:r>
              <a:rPr lang="en-US" sz="1200" b="1" dirty="0" smtClean="0">
                <a:cs typeface="Arial" charset="0"/>
              </a:rPr>
              <a:t>Supplemental Figure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600" y="4091226"/>
            <a:ext cx="5715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Fig. S2. Neutrophil oxidative burst in cells exposed to </a:t>
            </a:r>
            <a:r>
              <a:rPr lang="en-US" sz="1000" b="1" i="1" dirty="0" smtClean="0"/>
              <a:t>L. braziliensis </a:t>
            </a:r>
            <a:r>
              <a:rPr lang="en-US" sz="1000" b="1" dirty="0" smtClean="0"/>
              <a:t>amastigotes or metacyclic promastigotes.</a:t>
            </a:r>
            <a:r>
              <a:rPr lang="en-US" sz="1000" dirty="0" smtClean="0"/>
              <a:t>   </a:t>
            </a:r>
            <a:r>
              <a:rPr lang="en-US" sz="1000" b="1" dirty="0" smtClean="0">
                <a:sym typeface="Symbol"/>
              </a:rPr>
              <a:t>(A)</a:t>
            </a:r>
            <a:r>
              <a:rPr lang="en-US" sz="1000" dirty="0" smtClean="0">
                <a:sym typeface="Symbol"/>
              </a:rPr>
              <a:t> Oxidative burst in total Ly6G</a:t>
            </a:r>
            <a:r>
              <a:rPr lang="en-US" sz="1000" baseline="30000" dirty="0" smtClean="0">
                <a:sym typeface="Symbol"/>
              </a:rPr>
              <a:t>+</a:t>
            </a:r>
            <a:r>
              <a:rPr lang="en-US" sz="1000" dirty="0" smtClean="0">
                <a:sym typeface="Symbol"/>
              </a:rPr>
              <a:t> neutrophils in medium alone (Med) or after infection with </a:t>
            </a:r>
            <a:r>
              <a:rPr lang="en-US" sz="1000" i="1" dirty="0" smtClean="0">
                <a:sym typeface="Symbol"/>
              </a:rPr>
              <a:t>L. braziliensis </a:t>
            </a:r>
            <a:r>
              <a:rPr lang="en-US" sz="1000" dirty="0" smtClean="0">
                <a:sym typeface="Symbol"/>
              </a:rPr>
              <a:t>amastigotes (Am) or metacyclic promastigotes (Pm).  </a:t>
            </a:r>
            <a:r>
              <a:rPr lang="en-US" sz="1000" b="1" dirty="0" smtClean="0">
                <a:sym typeface="Symbol"/>
              </a:rPr>
              <a:t>(B)</a:t>
            </a:r>
            <a:r>
              <a:rPr lang="en-US" sz="1000" dirty="0" smtClean="0">
                <a:sym typeface="Symbol"/>
              </a:rPr>
              <a:t> </a:t>
            </a:r>
            <a:r>
              <a:rPr lang="en-US" sz="1000" dirty="0" smtClean="0"/>
              <a:t>Oxidative burst in Ly6G</a:t>
            </a:r>
            <a:r>
              <a:rPr lang="en-US" sz="1000" baseline="30000" dirty="0" smtClean="0">
                <a:sym typeface="Symbol"/>
              </a:rPr>
              <a:t>+</a:t>
            </a:r>
            <a:r>
              <a:rPr lang="en-US" sz="1000" dirty="0" smtClean="0"/>
              <a:t> Rho123</a:t>
            </a:r>
            <a:r>
              <a:rPr lang="en-US" sz="1000" baseline="30000" dirty="0" smtClean="0">
                <a:sym typeface="Symbol"/>
              </a:rPr>
              <a:t>+</a:t>
            </a:r>
            <a:r>
              <a:rPr lang="en-US" sz="1000" dirty="0" smtClean="0"/>
              <a:t> neutrophils, demonstrating that the intensity of oxidative burst is greater in </a:t>
            </a:r>
            <a:r>
              <a:rPr lang="en-US" sz="1000" i="1" dirty="0" smtClean="0"/>
              <a:t>L. braziliensis</a:t>
            </a:r>
            <a:r>
              <a:rPr lang="en-US" sz="1000" dirty="0" smtClean="0"/>
              <a:t> amastigote-infected cells than promastigote-infected cells.</a:t>
            </a:r>
            <a:endParaRPr lang="en-US" sz="1000" dirty="0" smtClean="0">
              <a:sym typeface="Symbo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38118" y="1814921"/>
            <a:ext cx="3291082" cy="2092591"/>
            <a:chOff x="885825" y="1119515"/>
            <a:chExt cx="3291082" cy="2092591"/>
          </a:xfrm>
        </p:grpSpPr>
        <p:sp>
          <p:nvSpPr>
            <p:cNvPr id="7" name="TextBox 114"/>
            <p:cNvSpPr txBox="1">
              <a:spLocks noChangeArrowheads="1"/>
            </p:cNvSpPr>
            <p:nvPr/>
          </p:nvSpPr>
          <p:spPr bwMode="auto">
            <a:xfrm>
              <a:off x="885825" y="1119515"/>
              <a:ext cx="28725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cs typeface="Arial" charset="0"/>
                </a:rPr>
                <a:t>A</a:t>
              </a:r>
            </a:p>
          </p:txBody>
        </p:sp>
        <p:sp>
          <p:nvSpPr>
            <p:cNvPr id="10" name="TextBox 114"/>
            <p:cNvSpPr txBox="1">
              <a:spLocks noChangeArrowheads="1"/>
            </p:cNvSpPr>
            <p:nvPr/>
          </p:nvSpPr>
          <p:spPr bwMode="auto">
            <a:xfrm>
              <a:off x="2497137" y="1119515"/>
              <a:ext cx="28725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cs typeface="Arial" charset="0"/>
                </a:rPr>
                <a:t>B</a:t>
              </a:r>
            </a:p>
          </p:txBody>
        </p:sp>
        <p:pic>
          <p:nvPicPr>
            <p:cNvPr id="2052" name="Picture 4" descr="C:\Users\Eric and Rache\Desktop\La vs Lb paper\ROS\sup fig 2a 7.5.14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0000" y="1137600"/>
              <a:ext cx="1944905" cy="2074506"/>
            </a:xfrm>
            <a:prstGeom prst="rect">
              <a:avLst/>
            </a:prstGeom>
            <a:noFill/>
          </p:spPr>
        </p:pic>
        <p:pic>
          <p:nvPicPr>
            <p:cNvPr id="2053" name="Picture 5" descr="C:\Users\Eric and Rache\Desktop\La vs Lb paper\ROS\sup fig 2b 7.5.14.e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56000" y="1137600"/>
              <a:ext cx="1620907" cy="172891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03"/>
          <p:cNvSpPr txBox="1">
            <a:spLocks noChangeArrowheads="1"/>
          </p:cNvSpPr>
          <p:nvPr/>
        </p:nvSpPr>
        <p:spPr bwMode="auto">
          <a:xfrm>
            <a:off x="4267200" y="381000"/>
            <a:ext cx="1837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cs typeface="Arial" charset="0"/>
              </a:rPr>
              <a:t>Carlsen, et al. </a:t>
            </a:r>
            <a:endParaRPr lang="en-US" sz="1200" b="1" dirty="0" smtClean="0">
              <a:cs typeface="Arial" charset="0"/>
            </a:endParaRPr>
          </a:p>
          <a:p>
            <a:r>
              <a:rPr lang="en-US" sz="1200" b="1" dirty="0" smtClean="0">
                <a:cs typeface="Arial" charset="0"/>
              </a:rPr>
              <a:t>Supplemental Figure 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600" y="4243626"/>
            <a:ext cx="5715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Fig. S3. Neutrophil MPO release in response to </a:t>
            </a:r>
            <a:r>
              <a:rPr lang="en-US" sz="1000" b="1" dirty="0" err="1" smtClean="0"/>
              <a:t>degranulatory</a:t>
            </a:r>
            <a:r>
              <a:rPr lang="en-US" sz="1000" b="1" dirty="0" smtClean="0"/>
              <a:t> stimuli.</a:t>
            </a:r>
            <a:r>
              <a:rPr lang="en-US" sz="1000" dirty="0" smtClean="0"/>
              <a:t> </a:t>
            </a:r>
            <a:r>
              <a:rPr lang="en-US" sz="1000" b="1" dirty="0" smtClean="0">
                <a:sym typeface="Symbol"/>
              </a:rPr>
              <a:t>(A)</a:t>
            </a:r>
            <a:r>
              <a:rPr lang="en-US" sz="1000" dirty="0" smtClean="0">
                <a:sym typeface="Symbol"/>
              </a:rPr>
              <a:t> MPO activity in culture supernatants from resting neutrophils (Med) or from neutrophils treated with </a:t>
            </a:r>
            <a:r>
              <a:rPr lang="en-US" sz="1000" dirty="0" err="1" smtClean="0">
                <a:sym typeface="Symbol"/>
              </a:rPr>
              <a:t>cytochalasin</a:t>
            </a:r>
            <a:r>
              <a:rPr lang="en-US" sz="1000" dirty="0" smtClean="0">
                <a:sym typeface="Symbol"/>
              </a:rPr>
              <a:t> B and </a:t>
            </a:r>
            <a:r>
              <a:rPr lang="en-US" sz="1000" dirty="0" err="1" smtClean="0">
                <a:sym typeface="Symbol"/>
              </a:rPr>
              <a:t>fMLP</a:t>
            </a:r>
            <a:r>
              <a:rPr lang="en-US" sz="1000" dirty="0" smtClean="0">
                <a:sym typeface="Symbol"/>
              </a:rPr>
              <a:t>.  </a:t>
            </a:r>
            <a:r>
              <a:rPr lang="en-US" sz="1000" b="1" dirty="0" smtClean="0">
                <a:sym typeface="Symbol"/>
              </a:rPr>
              <a:t>(B) </a:t>
            </a:r>
            <a:r>
              <a:rPr lang="en-US" sz="1000" dirty="0" smtClean="0">
                <a:sym typeface="Symbol"/>
              </a:rPr>
              <a:t>Extent of MPO loss from the neutrophil interior in response to </a:t>
            </a:r>
            <a:r>
              <a:rPr lang="en-US" sz="1000" i="1" dirty="0" smtClean="0">
                <a:sym typeface="Symbol"/>
              </a:rPr>
              <a:t>L. braziliensis </a:t>
            </a:r>
            <a:r>
              <a:rPr lang="en-US" sz="1000" dirty="0" smtClean="0">
                <a:sym typeface="Symbol"/>
              </a:rPr>
              <a:t>amastigotes (Am) or metacyclic promastigotes (Pm). </a:t>
            </a:r>
            <a:r>
              <a:rPr lang="en-US" sz="1000" dirty="0" smtClean="0"/>
              <a:t>MPO values for each treatment are expressed as a percentage compared to the MFI of control neutrophils (Med).</a:t>
            </a:r>
            <a:endParaRPr lang="en-US" sz="1000" dirty="0" smtClean="0">
              <a:sym typeface="Symbo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10690" y="1924717"/>
            <a:ext cx="3418510" cy="2342483"/>
            <a:chOff x="762000" y="1114425"/>
            <a:chExt cx="3418510" cy="2342483"/>
          </a:xfrm>
        </p:grpSpPr>
        <p:sp>
          <p:nvSpPr>
            <p:cNvPr id="7" name="TextBox 114"/>
            <p:cNvSpPr txBox="1">
              <a:spLocks noChangeArrowheads="1"/>
            </p:cNvSpPr>
            <p:nvPr/>
          </p:nvSpPr>
          <p:spPr bwMode="auto">
            <a:xfrm>
              <a:off x="762000" y="1114425"/>
              <a:ext cx="28725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cs typeface="Arial" charset="0"/>
                </a:rPr>
                <a:t>A</a:t>
              </a:r>
            </a:p>
          </p:txBody>
        </p:sp>
        <p:sp>
          <p:nvSpPr>
            <p:cNvPr id="8" name="TextBox 114"/>
            <p:cNvSpPr txBox="1">
              <a:spLocks noChangeArrowheads="1"/>
            </p:cNvSpPr>
            <p:nvPr/>
          </p:nvSpPr>
          <p:spPr bwMode="auto">
            <a:xfrm>
              <a:off x="2144712" y="1114425"/>
              <a:ext cx="28725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cs typeface="Arial" charset="0"/>
                </a:rPr>
                <a:t>B</a:t>
              </a:r>
              <a:endParaRPr lang="en-US" sz="1100" b="1" dirty="0">
                <a:cs typeface="Arial" charset="0"/>
              </a:endParaRPr>
            </a:p>
          </p:txBody>
        </p:sp>
        <p:pic>
          <p:nvPicPr>
            <p:cNvPr id="3076" name="Picture 4" descr="C:\Users\Eric and Rache\Desktop\La vs Lb paper\MPO\MPO in supernatant data\raw sup mpo med and combo only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92000" y="1144800"/>
              <a:ext cx="1426507" cy="2312108"/>
            </a:xfrm>
            <a:prstGeom prst="rect">
              <a:avLst/>
            </a:prstGeom>
            <a:noFill/>
          </p:spPr>
        </p:pic>
        <p:pic>
          <p:nvPicPr>
            <p:cNvPr id="3077" name="Picture 5" descr="C:\Users\Eric and Rache\Desktop\La vs Lb paper\MPO\lb am vs pm MPO supplemental figure.e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2400" y="1144800"/>
              <a:ext cx="1988110" cy="190171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Microsoft Office PowerPoint</Application>
  <PresentationFormat>Bildschirmpräsentation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 Theme</vt:lpstr>
      <vt:lpstr>PowerPoint-Präsentation</vt:lpstr>
      <vt:lpstr>PowerPoint-Präsentation</vt:lpstr>
      <vt:lpstr>PowerPoint-Präsentation</vt:lpstr>
    </vt:vector>
  </TitlesOfParts>
  <Company>UTMB Galveston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UTMB</dc:creator>
  <cp:lastModifiedBy>jappertr</cp:lastModifiedBy>
  <cp:revision>748</cp:revision>
  <dcterms:created xsi:type="dcterms:W3CDTF">2012-04-30T17:55:14Z</dcterms:created>
  <dcterms:modified xsi:type="dcterms:W3CDTF">2015-01-09T08:00:08Z</dcterms:modified>
</cp:coreProperties>
</file>