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8" r:id="rId2"/>
    <p:sldId id="280" r:id="rId3"/>
    <p:sldId id="279" r:id="rId4"/>
    <p:sldId id="259" r:id="rId5"/>
    <p:sldId id="281" r:id="rId6"/>
    <p:sldId id="261" r:id="rId7"/>
    <p:sldId id="265" r:id="rId8"/>
    <p:sldId id="262" r:id="rId9"/>
    <p:sldId id="270" r:id="rId10"/>
    <p:sldId id="271" r:id="rId11"/>
    <p:sldId id="272" r:id="rId12"/>
    <p:sldId id="273" r:id="rId13"/>
    <p:sldId id="274" r:id="rId14"/>
    <p:sldId id="275" r:id="rId15"/>
    <p:sldId id="282" r:id="rId16"/>
    <p:sldId id="277" r:id="rId17"/>
    <p:sldId id="268" r:id="rId18"/>
    <p:sldId id="269" r:id="rId1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12" autoAdjust="0"/>
    <p:restoredTop sz="93793"/>
  </p:normalViewPr>
  <p:slideViewPr>
    <p:cSldViewPr snapToGrid="0" snapToObjects="1">
      <p:cViewPr varScale="1">
        <p:scale>
          <a:sx n="107" d="100"/>
          <a:sy n="107" d="100"/>
        </p:scale>
        <p:origin x="1816" y="1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C4424-4C18-084A-8037-F3336C3943B1}" type="datetimeFigureOut">
              <a:rPr lang="en-US" smtClean="0"/>
              <a:t>11/4/18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F4667-938A-284A-8BA2-DA1CBDB40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F4667-938A-284A-8BA2-DA1CBDB405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8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F703F-2C39-474B-82AA-B56315BCAA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53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F703F-2C39-474B-82AA-B56315BCAA0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4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28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33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5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7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3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8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7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1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4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9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3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85D6-3157-774F-AFB1-90579E82B8B5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4529E-75D7-C548-8E13-33C539BED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emf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11" Type="http://schemas.openxmlformats.org/officeDocument/2006/relationships/oleObject" Target="../embeddings/oleObject1.bin"/><Relationship Id="rId5" Type="http://schemas.openxmlformats.org/officeDocument/2006/relationships/image" Target="../media/image3.jpe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../media/image65.emf"/><Relationship Id="rId7" Type="http://schemas.openxmlformats.org/officeDocument/2006/relationships/image" Target="../media/image69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emf"/><Relationship Id="rId11" Type="http://schemas.openxmlformats.org/officeDocument/2006/relationships/image" Target="../media/image73.emf"/><Relationship Id="rId5" Type="http://schemas.openxmlformats.org/officeDocument/2006/relationships/image" Target="../media/image67.emf"/><Relationship Id="rId10" Type="http://schemas.openxmlformats.org/officeDocument/2006/relationships/image" Target="../media/image72.emf"/><Relationship Id="rId4" Type="http://schemas.openxmlformats.org/officeDocument/2006/relationships/image" Target="../media/image66.emf"/><Relationship Id="rId9" Type="http://schemas.openxmlformats.org/officeDocument/2006/relationships/image" Target="../media/image7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4.emf"/><Relationship Id="rId7" Type="http://schemas.openxmlformats.org/officeDocument/2006/relationships/image" Target="../media/image78.emf"/><Relationship Id="rId12" Type="http://schemas.openxmlformats.org/officeDocument/2006/relationships/image" Target="../media/image8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11" Type="http://schemas.openxmlformats.org/officeDocument/2006/relationships/image" Target="../media/image82.emf"/><Relationship Id="rId5" Type="http://schemas.openxmlformats.org/officeDocument/2006/relationships/image" Target="../media/image76.emf"/><Relationship Id="rId10" Type="http://schemas.openxmlformats.org/officeDocument/2006/relationships/image" Target="../media/image81.emf"/><Relationship Id="rId4" Type="http://schemas.openxmlformats.org/officeDocument/2006/relationships/image" Target="../media/image75.emf"/><Relationship Id="rId9" Type="http://schemas.openxmlformats.org/officeDocument/2006/relationships/image" Target="../media/image8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13" Type="http://schemas.openxmlformats.org/officeDocument/2006/relationships/image" Target="../media/image95.emf"/><Relationship Id="rId3" Type="http://schemas.openxmlformats.org/officeDocument/2006/relationships/image" Target="../media/image85.emf"/><Relationship Id="rId7" Type="http://schemas.openxmlformats.org/officeDocument/2006/relationships/image" Target="../media/image89.emf"/><Relationship Id="rId12" Type="http://schemas.openxmlformats.org/officeDocument/2006/relationships/image" Target="../media/image94.emf"/><Relationship Id="rId2" Type="http://schemas.openxmlformats.org/officeDocument/2006/relationships/image" Target="../media/image84.emf"/><Relationship Id="rId16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11" Type="http://schemas.openxmlformats.org/officeDocument/2006/relationships/image" Target="../media/image93.emf"/><Relationship Id="rId5" Type="http://schemas.openxmlformats.org/officeDocument/2006/relationships/image" Target="../media/image87.emf"/><Relationship Id="rId15" Type="http://schemas.openxmlformats.org/officeDocument/2006/relationships/image" Target="../media/image97.emf"/><Relationship Id="rId10" Type="http://schemas.openxmlformats.org/officeDocument/2006/relationships/image" Target="../media/image92.emf"/><Relationship Id="rId4" Type="http://schemas.openxmlformats.org/officeDocument/2006/relationships/image" Target="../media/image86.emf"/><Relationship Id="rId9" Type="http://schemas.openxmlformats.org/officeDocument/2006/relationships/image" Target="../media/image91.emf"/><Relationship Id="rId14" Type="http://schemas.openxmlformats.org/officeDocument/2006/relationships/image" Target="../media/image9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10" Type="http://schemas.openxmlformats.org/officeDocument/2006/relationships/image" Target="../media/image107.emf"/><Relationship Id="rId4" Type="http://schemas.openxmlformats.org/officeDocument/2006/relationships/image" Target="../media/image101.emf"/><Relationship Id="rId9" Type="http://schemas.openxmlformats.org/officeDocument/2006/relationships/image" Target="../media/image10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108.emf"/><Relationship Id="rId7" Type="http://schemas.openxmlformats.org/officeDocument/2006/relationships/image" Target="../media/image1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emf"/><Relationship Id="rId11" Type="http://schemas.openxmlformats.org/officeDocument/2006/relationships/image" Target="../media/image116.emf"/><Relationship Id="rId5" Type="http://schemas.openxmlformats.org/officeDocument/2006/relationships/image" Target="../media/image110.emf"/><Relationship Id="rId10" Type="http://schemas.openxmlformats.org/officeDocument/2006/relationships/image" Target="../media/image115.emf"/><Relationship Id="rId4" Type="http://schemas.openxmlformats.org/officeDocument/2006/relationships/image" Target="../media/image109.emf"/><Relationship Id="rId9" Type="http://schemas.openxmlformats.org/officeDocument/2006/relationships/image" Target="../media/image1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microsoft.com/office/2007/relationships/hdphoto" Target="../media/hdphoto8.wdp"/><Relationship Id="rId3" Type="http://schemas.openxmlformats.org/officeDocument/2006/relationships/image" Target="../media/image8.png"/><Relationship Id="rId7" Type="http://schemas.openxmlformats.org/officeDocument/2006/relationships/image" Target="../media/image10.emf"/><Relationship Id="rId12" Type="http://schemas.openxmlformats.org/officeDocument/2006/relationships/image" Target="../media/image14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11" Type="http://schemas.microsoft.com/office/2007/relationships/hdphoto" Target="../media/hdphoto7.wdp"/><Relationship Id="rId5" Type="http://schemas.openxmlformats.org/officeDocument/2006/relationships/image" Target="../media/image9.png"/><Relationship Id="rId15" Type="http://schemas.openxmlformats.org/officeDocument/2006/relationships/image" Target="../media/image16.jpg"/><Relationship Id="rId10" Type="http://schemas.openxmlformats.org/officeDocument/2006/relationships/image" Target="../media/image13.png"/><Relationship Id="rId4" Type="http://schemas.microsoft.com/office/2007/relationships/hdphoto" Target="../media/hdphoto5.wdp"/><Relationship Id="rId9" Type="http://schemas.openxmlformats.org/officeDocument/2006/relationships/image" Target="../media/image12.emf"/><Relationship Id="rId14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7.png"/><Relationship Id="rId12" Type="http://schemas.openxmlformats.org/officeDocument/2006/relationships/image" Target="../media/image3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png"/><Relationship Id="rId11" Type="http://schemas.openxmlformats.org/officeDocument/2006/relationships/image" Target="../media/image24.emf"/><Relationship Id="rId5" Type="http://schemas.openxmlformats.org/officeDocument/2006/relationships/image" Target="../media/image25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23.emf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microsoft.com/office/2007/relationships/hdphoto" Target="../media/hdphoto13.wdp"/><Relationship Id="rId3" Type="http://schemas.openxmlformats.org/officeDocument/2006/relationships/image" Target="../media/image32.png"/><Relationship Id="rId7" Type="http://schemas.microsoft.com/office/2007/relationships/hdphoto" Target="../media/hdphoto10.wdp"/><Relationship Id="rId12" Type="http://schemas.openxmlformats.org/officeDocument/2006/relationships/image" Target="../media/image37.png"/><Relationship Id="rId17" Type="http://schemas.microsoft.com/office/2007/relationships/hdphoto" Target="../media/hdphoto15.wdp"/><Relationship Id="rId2" Type="http://schemas.openxmlformats.org/officeDocument/2006/relationships/image" Target="../media/image31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microsoft.com/office/2007/relationships/hdphoto" Target="../media/hdphoto12.wdp"/><Relationship Id="rId5" Type="http://schemas.openxmlformats.org/officeDocument/2006/relationships/image" Target="../media/image33.png"/><Relationship Id="rId15" Type="http://schemas.microsoft.com/office/2007/relationships/hdphoto" Target="../media/hdphoto14.wdp"/><Relationship Id="rId10" Type="http://schemas.openxmlformats.org/officeDocument/2006/relationships/image" Target="../media/image36.png"/><Relationship Id="rId4" Type="http://schemas.microsoft.com/office/2007/relationships/hdphoto" Target="../media/hdphoto9.wdp"/><Relationship Id="rId9" Type="http://schemas.microsoft.com/office/2007/relationships/hdphoto" Target="../media/hdphoto11.wdp"/><Relationship Id="rId1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1.jpeg"/><Relationship Id="rId7" Type="http://schemas.microsoft.com/office/2007/relationships/hdphoto" Target="../media/hdphoto16.wdp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13" Type="http://schemas.openxmlformats.org/officeDocument/2006/relationships/image" Target="../media/image58.jpg"/><Relationship Id="rId18" Type="http://schemas.openxmlformats.org/officeDocument/2006/relationships/image" Target="../media/image63.jpg"/><Relationship Id="rId3" Type="http://schemas.openxmlformats.org/officeDocument/2006/relationships/image" Target="../media/image49.jpg"/><Relationship Id="rId7" Type="http://schemas.microsoft.com/office/2007/relationships/hdphoto" Target="../media/hdphoto18.wdp"/><Relationship Id="rId12" Type="http://schemas.openxmlformats.org/officeDocument/2006/relationships/image" Target="../media/image57.jpg"/><Relationship Id="rId17" Type="http://schemas.openxmlformats.org/officeDocument/2006/relationships/image" Target="../media/image62.jpg"/><Relationship Id="rId2" Type="http://schemas.openxmlformats.org/officeDocument/2006/relationships/image" Target="../media/image48.jpg"/><Relationship Id="rId16" Type="http://schemas.openxmlformats.org/officeDocument/2006/relationships/image" Target="../media/image6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56.jpg"/><Relationship Id="rId5" Type="http://schemas.openxmlformats.org/officeDocument/2006/relationships/image" Target="../media/image51.jpg"/><Relationship Id="rId15" Type="http://schemas.openxmlformats.org/officeDocument/2006/relationships/image" Target="../media/image60.jpg"/><Relationship Id="rId10" Type="http://schemas.openxmlformats.org/officeDocument/2006/relationships/image" Target="../media/image55.jpg"/><Relationship Id="rId4" Type="http://schemas.openxmlformats.org/officeDocument/2006/relationships/image" Target="../media/image50.jpg"/><Relationship Id="rId9" Type="http://schemas.openxmlformats.org/officeDocument/2006/relationships/image" Target="../media/image54.jpg"/><Relationship Id="rId14" Type="http://schemas.openxmlformats.org/officeDocument/2006/relationships/image" Target="../media/image5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351" y="5002116"/>
            <a:ext cx="6025533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S1</a:t>
            </a:r>
            <a:r>
              <a:rPr lang="en-US" sz="1200" dirty="0">
                <a:latin typeface="Cambria"/>
                <a:cs typeface="Cambria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200" dirty="0">
                <a:latin typeface="Cambria"/>
                <a:cs typeface="Cambria"/>
              </a:rPr>
              <a:t>CD34/HSPCs and EpoCD34/HSPCs were untreated or treated with TNFα for two minutes. (a) </a:t>
            </a:r>
            <a:r>
              <a:rPr lang="en-US" sz="1200" dirty="0" err="1">
                <a:latin typeface="Cambria"/>
                <a:cs typeface="Cambria"/>
              </a:rPr>
              <a:t>Ceramides</a:t>
            </a:r>
            <a:r>
              <a:rPr lang="en-US" sz="1200" dirty="0">
                <a:latin typeface="Cambria"/>
                <a:cs typeface="Cambria"/>
              </a:rPr>
              <a:t> were stained with an anti-</a:t>
            </a:r>
            <a:r>
              <a:rPr lang="en-US" sz="1200" dirty="0" err="1">
                <a:latin typeface="Cambria"/>
                <a:cs typeface="Cambria"/>
              </a:rPr>
              <a:t>ceramide</a:t>
            </a:r>
            <a:r>
              <a:rPr lang="en-US" sz="1200" dirty="0">
                <a:latin typeface="Cambria"/>
                <a:cs typeface="Cambria"/>
              </a:rPr>
              <a:t> antibody coupled with a fluorescent secondary antibody (red) and nuclei with 4',6-diamidino-2-phenylindole (DAPI) and observed with a 20X objective. Each picture is representative of three independent experiments. (b) Numeration of </a:t>
            </a:r>
            <a:r>
              <a:rPr lang="en-US" sz="1200" dirty="0" err="1">
                <a:latin typeface="Cambria"/>
                <a:cs typeface="Cambria"/>
              </a:rPr>
              <a:t>ceramide</a:t>
            </a:r>
            <a:r>
              <a:rPr lang="en-US" sz="1200" dirty="0">
                <a:latin typeface="Cambria"/>
                <a:cs typeface="Cambria"/>
              </a:rPr>
              <a:t> producing cells. Bars represent the mean ± SD of three independent experiments. A Student’s t-test show the statistical significance *P&lt;0.05. 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(c) Mass spectrometry analysis of indicated ceramide species produced after 2 minutes in untreated and TNFα-treated EpoCD34/HSPCs, relative to untreated CD34/HSPCs. </a:t>
            </a:r>
          </a:p>
        </p:txBody>
      </p:sp>
      <p:pic>
        <p:nvPicPr>
          <p:cNvPr id="3" name="Picture 2" descr="tnf 40x 1 DAPI2, TxRed2,.jpg"/>
          <p:cNvPicPr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63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633" y="616636"/>
            <a:ext cx="1368000" cy="10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7339" y="344460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a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11679" y="578123"/>
            <a:ext cx="2870955" cy="2211339"/>
            <a:chOff x="1466698" y="784729"/>
            <a:chExt cx="2870955" cy="2211339"/>
          </a:xfrm>
        </p:grpSpPr>
        <p:pic>
          <p:nvPicPr>
            <p:cNvPr id="6" name="Picture 5" descr="epo 40x 2 DAPI2, TxRed2,.jpg"/>
            <p:cNvPicPr>
              <a:picLocks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1305"/>
            <a:stretch/>
          </p:blipFill>
          <p:spPr>
            <a:xfrm>
              <a:off x="1591781" y="1916068"/>
              <a:ext cx="1368000" cy="1080000"/>
            </a:xfrm>
            <a:prstGeom prst="rect">
              <a:avLst/>
            </a:prstGeom>
          </p:spPr>
        </p:pic>
        <p:pic>
          <p:nvPicPr>
            <p:cNvPr id="7" name="Picture 6" descr="et 40x 1 DAPI2, TxRed2,.jpg"/>
            <p:cNvPicPr>
              <a:picLocks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9112"/>
            <a:stretch/>
          </p:blipFill>
          <p:spPr>
            <a:xfrm>
              <a:off x="2969653" y="1916068"/>
              <a:ext cx="1368000" cy="1080000"/>
            </a:xfrm>
            <a:prstGeom prst="rect">
              <a:avLst/>
            </a:prstGeom>
          </p:spPr>
        </p:pic>
        <p:pic>
          <p:nvPicPr>
            <p:cNvPr id="8" name="Picture 7" descr="c40x 2 DAPI2, TxRed2,.jpg"/>
            <p:cNvPicPr>
              <a:picLocks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1335"/>
            <a:stretch/>
          </p:blipFill>
          <p:spPr>
            <a:xfrm>
              <a:off x="1591780" y="818345"/>
              <a:ext cx="1368000" cy="1080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522786" y="784729"/>
              <a:ext cx="110311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  <a:latin typeface="Arial Narrow"/>
                  <a:cs typeface="Arial Narrow"/>
                </a:rPr>
                <a:t>Untreated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69653" y="785746"/>
              <a:ext cx="748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FFFFFF"/>
                  </a:solidFill>
                  <a:latin typeface="Arial Narrow"/>
                  <a:cs typeface="Arial Narrow"/>
                </a:rPr>
                <a:t>TNFα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66698" y="1880488"/>
              <a:ext cx="8741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rgbClr val="FFFFFF"/>
                  </a:solidFill>
                  <a:latin typeface="Arial Narrow"/>
                  <a:cs typeface="Arial Narrow"/>
                </a:rPr>
                <a:t>Untreated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784082" y="1014408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 Narrow"/>
                <a:cs typeface="Arial Narrow"/>
              </a:rPr>
              <a:t>CD34/HSPC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80513" y="2157759"/>
            <a:ext cx="8155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 Narrow"/>
                <a:cs typeface="Arial Narrow"/>
              </a:rPr>
              <a:t>EpoCD34/HSPC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04761" y="1673545"/>
            <a:ext cx="7489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latin typeface="Arial Narrow"/>
                <a:cs typeface="Arial Narrow"/>
              </a:rPr>
              <a:t>TNFα</a:t>
            </a:r>
          </a:p>
        </p:txBody>
      </p:sp>
      <p:graphicFrame>
        <p:nvGraphicFramePr>
          <p:cNvPr id="1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755529"/>
              </p:ext>
            </p:extLst>
          </p:nvPr>
        </p:nvGraphicFramePr>
        <p:xfrm>
          <a:off x="4262658" y="295133"/>
          <a:ext cx="1836738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" name="Prism Project" r:id="rId11" imgW="1836000" imgH="1980000" progId="Prism5.Document">
                  <p:embed/>
                </p:oleObj>
              </mc:Choice>
              <mc:Fallback>
                <p:oleObj name="Prism Project" r:id="rId11" imgW="1836000" imgH="1980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2658" y="295133"/>
                        <a:ext cx="1836738" cy="197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817208" y="755978"/>
            <a:ext cx="3180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*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77902" y="1000095"/>
            <a:ext cx="3180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*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4779795" y="886079"/>
            <a:ext cx="431999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315440" y="1127107"/>
            <a:ext cx="4320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715706" y="1829932"/>
            <a:ext cx="1271022" cy="152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Arial Narrow"/>
              <a:cs typeface="Arial Narro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6538" y="1825167"/>
            <a:ext cx="416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88043" y="1803696"/>
            <a:ext cx="29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58972" y="1803696"/>
            <a:ext cx="29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806530" y="1982332"/>
            <a:ext cx="840236" cy="1603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latin typeface="Arial Narrow"/>
              <a:cs typeface="Arial Narro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33054" y="1803538"/>
            <a:ext cx="29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69283" y="1803538"/>
            <a:ext cx="29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92032" y="1980655"/>
            <a:ext cx="1135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EpoCD34/HSPC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79545" y="1980655"/>
            <a:ext cx="9826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CD34/HSPC 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699992" y="1990786"/>
            <a:ext cx="5400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69633" y="1988495"/>
            <a:ext cx="5400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49901" y="344460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Arial Narrow"/>
                <a:cs typeface="Arial Narrow"/>
              </a:rPr>
              <a:t>b</a:t>
            </a:r>
            <a:endParaRPr lang="en-US" sz="1200" dirty="0">
              <a:latin typeface="Arial Narrow"/>
              <a:cs typeface="Arial Narrow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58854" y="3026837"/>
            <a:ext cx="24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1105503" y="3075261"/>
            <a:ext cx="2696800" cy="1812609"/>
            <a:chOff x="1105503" y="3075261"/>
            <a:chExt cx="2696800" cy="1812609"/>
          </a:xfrm>
        </p:grpSpPr>
        <p:grpSp>
          <p:nvGrpSpPr>
            <p:cNvPr id="32" name="Group 31"/>
            <p:cNvGrpSpPr/>
            <p:nvPr/>
          </p:nvGrpSpPr>
          <p:grpSpPr>
            <a:xfrm>
              <a:off x="1105503" y="3272609"/>
              <a:ext cx="2696800" cy="1615261"/>
              <a:chOff x="470260" y="926174"/>
              <a:chExt cx="2696800" cy="1615261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1640929" y="1865665"/>
                <a:ext cx="6145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solidFill>
                      <a:srgbClr val="FFFFFF"/>
                    </a:solidFill>
                    <a:latin typeface="Arial Narrow"/>
                    <a:cs typeface="Arial Narrow"/>
                  </a:rPr>
                  <a:t>TNFα</a:t>
                </a:r>
              </a:p>
            </p:txBody>
          </p:sp>
          <p:pic>
            <p:nvPicPr>
              <p:cNvPr id="34" name="Picture 33" descr="quantif ceramide.pdf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1395" y="927953"/>
                <a:ext cx="2135012" cy="1613482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 rot="16200000">
                <a:off x="-67883" y="1564343"/>
                <a:ext cx="12917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% relative to CD34/HSPCs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616291" y="965659"/>
                <a:ext cx="255755" cy="2340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 Narrow"/>
                  <a:cs typeface="Arial Narrow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412904" y="926174"/>
                <a:ext cx="754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Untreated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291737" y="1026201"/>
                <a:ext cx="59888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TNFα</a:t>
                </a: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1791917" y="3075261"/>
              <a:ext cx="1135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91917" y="3190680"/>
              <a:ext cx="1135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2 minutes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047101" y="403716"/>
            <a:ext cx="1135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2 minutes</a:t>
            </a:r>
          </a:p>
        </p:txBody>
      </p:sp>
    </p:spTree>
    <p:extLst>
      <p:ext uri="{BB962C8B-B14F-4D97-AF65-F5344CB8AC3E}">
        <p14:creationId xmlns:p14="http://schemas.microsoft.com/office/powerpoint/2010/main" val="3701253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-151951" y="582115"/>
            <a:ext cx="2535566" cy="1609060"/>
            <a:chOff x="-257165" y="255414"/>
            <a:chExt cx="2535566" cy="1609060"/>
          </a:xfrm>
        </p:grpSpPr>
        <p:pic>
          <p:nvPicPr>
            <p:cNvPr id="49" name="Picture 48" descr="sphk1 et24h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466" y="349186"/>
              <a:ext cx="1862935" cy="1414011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1632640" y="1100541"/>
              <a:ext cx="42397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*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-257165" y="1649030"/>
              <a:ext cx="10355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Arial Narrow"/>
                  <a:cs typeface="Arial Narrow"/>
                </a:rPr>
                <a:t>TNFα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30768" y="1645182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632204" y="1645182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61825" y="255414"/>
              <a:ext cx="12909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24h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164878" y="407814"/>
              <a:ext cx="51542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SphK1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-373130" y="3021254"/>
            <a:ext cx="6028804" cy="1538805"/>
            <a:chOff x="-373130" y="3021254"/>
            <a:chExt cx="6028804" cy="1538805"/>
          </a:xfrm>
        </p:grpSpPr>
        <p:grpSp>
          <p:nvGrpSpPr>
            <p:cNvPr id="106" name="Group 105"/>
            <p:cNvGrpSpPr/>
            <p:nvPr/>
          </p:nvGrpSpPr>
          <p:grpSpPr>
            <a:xfrm>
              <a:off x="-373130" y="3029124"/>
              <a:ext cx="2575419" cy="1530935"/>
              <a:chOff x="1572831" y="313722"/>
              <a:chExt cx="2575419" cy="1530935"/>
            </a:xfrm>
          </p:grpSpPr>
          <p:pic>
            <p:nvPicPr>
              <p:cNvPr id="28" name="Picture 27" descr="a gl cd34 ebs j4.pdf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6251" y="323198"/>
                <a:ext cx="1871999" cy="1439999"/>
              </a:xfrm>
              <a:prstGeom prst="rect">
                <a:avLst/>
              </a:prstGeom>
            </p:spPr>
          </p:pic>
          <p:grpSp>
            <p:nvGrpSpPr>
              <p:cNvPr id="105" name="Group 104"/>
              <p:cNvGrpSpPr/>
              <p:nvPr/>
            </p:nvGrpSpPr>
            <p:grpSpPr>
              <a:xfrm>
                <a:off x="1572831" y="1629213"/>
                <a:ext cx="2219566" cy="215444"/>
                <a:chOff x="1572831" y="1629213"/>
                <a:chExt cx="2219566" cy="215444"/>
              </a:xfrm>
            </p:grpSpPr>
            <p:sp>
              <p:nvSpPr>
                <p:cNvPr id="58" name="TextBox 57"/>
                <p:cNvSpPr txBox="1"/>
                <p:nvPr/>
              </p:nvSpPr>
              <p:spPr>
                <a:xfrm>
                  <a:off x="1572831" y="1629213"/>
                  <a:ext cx="103553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 err="1">
                      <a:latin typeface="Arial Narrow"/>
                      <a:cs typeface="Arial Narrow"/>
                    </a:rPr>
                    <a:t>bSMase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2799840" y="1629213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3491507" y="1629213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61" name="TextBox 60"/>
              <p:cNvSpPr txBox="1"/>
              <p:nvPr/>
            </p:nvSpPr>
            <p:spPr>
              <a:xfrm>
                <a:off x="3462939" y="1389072"/>
                <a:ext cx="42397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**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876786" y="313722"/>
                <a:ext cx="12714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077308" y="485367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α-globin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2081553" y="3029124"/>
              <a:ext cx="1872000" cy="1523240"/>
              <a:chOff x="4341456" y="318257"/>
              <a:chExt cx="1872000" cy="1523240"/>
            </a:xfrm>
          </p:grpSpPr>
          <p:pic>
            <p:nvPicPr>
              <p:cNvPr id="12" name="Picture 11" descr="b globin ebs 4j.pdf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41456" y="335019"/>
                <a:ext cx="1872000" cy="1416538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826008" y="161835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   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556751" y="1626053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    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515713" y="1273656"/>
                <a:ext cx="42397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**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4904660" y="318257"/>
                <a:ext cx="126311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5144259" y="485367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β-globin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3783675" y="3021254"/>
              <a:ext cx="1871999" cy="1521167"/>
              <a:chOff x="415466" y="2185213"/>
              <a:chExt cx="1871999" cy="1521167"/>
            </a:xfrm>
          </p:grpSpPr>
          <p:pic>
            <p:nvPicPr>
              <p:cNvPr id="3" name="Picture 2" descr="g gl ebs 4 j.pdf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466" y="2185213"/>
                <a:ext cx="1871999" cy="1437969"/>
              </a:xfrm>
              <a:prstGeom prst="rect">
                <a:avLst/>
              </a:prstGeom>
            </p:spPr>
          </p:pic>
          <p:grpSp>
            <p:nvGrpSpPr>
              <p:cNvPr id="112" name="Group 111"/>
              <p:cNvGrpSpPr/>
              <p:nvPr/>
            </p:nvGrpSpPr>
            <p:grpSpPr>
              <a:xfrm>
                <a:off x="915553" y="3490936"/>
                <a:ext cx="1012095" cy="215444"/>
                <a:chOff x="915553" y="3490936"/>
                <a:chExt cx="1012095" cy="215444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>
                  <a:off x="915553" y="3490936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1626758" y="3490936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1606056" y="3253090"/>
                <a:ext cx="42397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**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907726" y="2193083"/>
                <a:ext cx="132247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147325" y="2345483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err="1">
                    <a:latin typeface="Arial Narrow"/>
                    <a:ea typeface="Lucida Grande"/>
                    <a:cs typeface="Arial Narrow"/>
                  </a:rPr>
                  <a:t>γ</a:t>
                </a:r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237750" y="4759108"/>
            <a:ext cx="6772789" cy="1799451"/>
            <a:chOff x="237750" y="4759108"/>
            <a:chExt cx="6772789" cy="1799451"/>
          </a:xfrm>
        </p:grpSpPr>
        <p:grpSp>
          <p:nvGrpSpPr>
            <p:cNvPr id="118" name="Group 117"/>
            <p:cNvGrpSpPr/>
            <p:nvPr/>
          </p:nvGrpSpPr>
          <p:grpSpPr>
            <a:xfrm>
              <a:off x="237750" y="4759108"/>
              <a:ext cx="2360704" cy="1799451"/>
              <a:chOff x="2205703" y="2108628"/>
              <a:chExt cx="2360704" cy="1799451"/>
            </a:xfrm>
          </p:grpSpPr>
          <p:pic>
            <p:nvPicPr>
              <p:cNvPr id="33" name="Picture 32" descr="a-gl cd34 4j etg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05703" y="2185212"/>
                <a:ext cx="2360704" cy="1437969"/>
              </a:xfrm>
              <a:prstGeom prst="rect">
                <a:avLst/>
              </a:prstGeom>
            </p:spPr>
          </p:pic>
          <p:sp>
            <p:nvSpPr>
              <p:cNvPr id="87" name="TextBox 86"/>
              <p:cNvSpPr txBox="1"/>
              <p:nvPr/>
            </p:nvSpPr>
            <p:spPr>
              <a:xfrm>
                <a:off x="2676282" y="3492879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099432" y="3497028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676282" y="3674586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113756" y="3680451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4001953" y="3490936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3554725" y="3501159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3554725" y="3692635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001939" y="3680451"/>
                <a:ext cx="3675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093979" y="3071103"/>
                <a:ext cx="20207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553209" y="2733534"/>
                <a:ext cx="20207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$</a:t>
                </a: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2805749" y="2108628"/>
                <a:ext cx="134009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3064788" y="2282890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α-globin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2463069" y="4759108"/>
              <a:ext cx="2376000" cy="1775063"/>
              <a:chOff x="4445024" y="2101329"/>
              <a:chExt cx="2376000" cy="1775063"/>
            </a:xfrm>
          </p:grpSpPr>
          <p:pic>
            <p:nvPicPr>
              <p:cNvPr id="30" name="Picture 29" descr="b-gl etgw 4j.pdf"/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45024" y="2165675"/>
                <a:ext cx="2376000" cy="1441335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5344903" y="3118136"/>
                <a:ext cx="20207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916617" y="3457760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5356227" y="3457760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4916617" y="3660948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365996" y="3660948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6253015" y="3457760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15377" y="3457760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5815377" y="3660948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243246" y="3660948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5002045" y="2101329"/>
                <a:ext cx="133493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5292736" y="2282890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β-globin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4634539" y="4759108"/>
              <a:ext cx="2376000" cy="1760465"/>
              <a:chOff x="311222" y="4144020"/>
              <a:chExt cx="2376000" cy="1760465"/>
            </a:xfrm>
          </p:grpSpPr>
          <p:pic>
            <p:nvPicPr>
              <p:cNvPr id="31" name="Picture 30" descr="g-gl etg 4j.pdf"/>
              <p:cNvPicPr>
                <a:picLocks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1222" y="4207429"/>
                <a:ext cx="2376000" cy="1438913"/>
              </a:xfrm>
              <a:prstGeom prst="rect">
                <a:avLst/>
              </a:prstGeom>
            </p:spPr>
          </p:pic>
          <p:sp>
            <p:nvSpPr>
              <p:cNvPr id="119" name="TextBox 118"/>
              <p:cNvSpPr txBox="1"/>
              <p:nvPr/>
            </p:nvSpPr>
            <p:spPr>
              <a:xfrm>
                <a:off x="883573" y="4144020"/>
                <a:ext cx="130208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1130471" y="4287284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err="1">
                    <a:latin typeface="Arial Narrow"/>
                    <a:ea typeface="Lucida Grande"/>
                    <a:cs typeface="Arial Narrow"/>
                  </a:rPr>
                  <a:t>γ</a:t>
                </a:r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733864" y="5485853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173474" y="5485853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733864" y="5689041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1183243" y="5689041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2109338" y="5485853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632624" y="5485853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632624" y="5689041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099569" y="5689041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-189437" y="6927807"/>
            <a:ext cx="7164793" cy="1732848"/>
            <a:chOff x="-189437" y="6927807"/>
            <a:chExt cx="7164793" cy="1732848"/>
          </a:xfrm>
        </p:grpSpPr>
        <p:grpSp>
          <p:nvGrpSpPr>
            <p:cNvPr id="150" name="Group 149"/>
            <p:cNvGrpSpPr/>
            <p:nvPr/>
          </p:nvGrpSpPr>
          <p:grpSpPr>
            <a:xfrm>
              <a:off x="-189437" y="6927807"/>
              <a:ext cx="3001846" cy="1732848"/>
              <a:chOff x="3116358" y="4168335"/>
              <a:chExt cx="3001846" cy="1732848"/>
            </a:xfrm>
          </p:grpSpPr>
          <p:pic>
            <p:nvPicPr>
              <p:cNvPr id="18" name="Picture 17" descr="a-gl etd 4j.pdf"/>
              <p:cNvPicPr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42204" y="4187891"/>
                <a:ext cx="2376000" cy="1439998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644728" y="4927764"/>
                <a:ext cx="2442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090198" y="4933629"/>
                <a:ext cx="2442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116358" y="5511858"/>
                <a:ext cx="10355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TNFα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192924" y="5492320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642303" y="550208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116358" y="5685739"/>
                <a:ext cx="10355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 err="1">
                    <a:latin typeface="Arial Narrow"/>
                    <a:cs typeface="Arial Narrow"/>
                  </a:rPr>
                  <a:t>Desipramine</a:t>
                </a:r>
                <a:endParaRPr lang="en-US" sz="8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92924" y="56857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652072" y="56857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539103" y="5482551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81915" y="550208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081915" y="56857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529334" y="56857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4362099" y="4168335"/>
                <a:ext cx="139847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4672817" y="4332686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α-globin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70" name="Group 169"/>
            <p:cNvGrpSpPr/>
            <p:nvPr/>
          </p:nvGrpSpPr>
          <p:grpSpPr>
            <a:xfrm>
              <a:off x="2506813" y="6927807"/>
              <a:ext cx="2376000" cy="1686898"/>
              <a:chOff x="954405" y="6213785"/>
              <a:chExt cx="2376000" cy="1686898"/>
            </a:xfrm>
          </p:grpSpPr>
          <p:pic>
            <p:nvPicPr>
              <p:cNvPr id="2" name="Picture 1" descr="b-gl etd 4j.pdf"/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54405" y="6225736"/>
                <a:ext cx="2376000" cy="1439998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859256" y="6993201"/>
                <a:ext cx="2442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304726" y="7126063"/>
                <a:ext cx="2442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1575071" y="6213785"/>
                <a:ext cx="137921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 96h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1818211" y="6378136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β-globin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1420622" y="7491820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850463" y="750158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420622" y="76852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860232" y="76852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2766801" y="7482051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299844" y="750158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2299844" y="76852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2757032" y="7685239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4599356" y="6927807"/>
              <a:ext cx="2376000" cy="1693074"/>
              <a:chOff x="3734947" y="6213785"/>
              <a:chExt cx="2376000" cy="1693074"/>
            </a:xfrm>
          </p:grpSpPr>
          <p:pic>
            <p:nvPicPr>
              <p:cNvPr id="152" name="Picture 151" descr="g-gl etdes 4j.pdf"/>
              <p:cNvPicPr>
                <a:picLocks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34947" y="6225736"/>
                <a:ext cx="2376000" cy="1438973"/>
              </a:xfrm>
              <a:prstGeom prst="rect">
                <a:avLst/>
              </a:prstGeom>
            </p:spPr>
          </p:pic>
          <p:sp>
            <p:nvSpPr>
              <p:cNvPr id="155" name="TextBox 154"/>
              <p:cNvSpPr txBox="1"/>
              <p:nvPr/>
            </p:nvSpPr>
            <p:spPr>
              <a:xfrm>
                <a:off x="4341353" y="6213785"/>
                <a:ext cx="14029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4661841" y="6378136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err="1">
                    <a:latin typeface="Arial Narrow"/>
                    <a:ea typeface="Lucida Grande"/>
                    <a:cs typeface="Arial Narrow"/>
                  </a:rPr>
                  <a:t>γ</a:t>
                </a:r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-globin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4191612" y="7497996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4631222" y="750776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4191612" y="769141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4640991" y="769141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5547560" y="7488227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5080603" y="750776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5080603" y="769141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5537791" y="769141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4642303" y="7018164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5084172" y="7100660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588768" y="239584"/>
            <a:ext cx="12306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 Narrow"/>
                <a:cs typeface="Arial Narrow"/>
              </a:rPr>
              <a:t>Quantification Fig 1d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17255" y="2622236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 Narrow"/>
                <a:cs typeface="Arial Narrow"/>
              </a:rPr>
              <a:t>Quantification Fig 1g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05040" y="2450626"/>
            <a:ext cx="6176234" cy="0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51471" y="8701838"/>
            <a:ext cx="6544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Cambria"/>
                <a:cs typeface="Cambria"/>
              </a:rPr>
              <a:t>Supplementary Figure S11: </a:t>
            </a:r>
            <a:r>
              <a:rPr lang="en-US" sz="1200" dirty="0">
                <a:latin typeface="Cambria"/>
                <a:cs typeface="Cambria"/>
              </a:rPr>
              <a:t>Western Blot quantifications. Bars represent the mean ± SD of three independent experiments. Student’s t-test  or  one-way </a:t>
            </a:r>
            <a:r>
              <a:rPr lang="en-US" sz="1200" dirty="0" err="1">
                <a:latin typeface="Cambria"/>
                <a:cs typeface="Cambria"/>
              </a:rPr>
              <a:t>Anova</a:t>
            </a:r>
            <a:r>
              <a:rPr lang="en-US" sz="1200" dirty="0">
                <a:latin typeface="Cambria"/>
                <a:cs typeface="Cambria"/>
              </a:rPr>
              <a:t> with repeated measures followed by </a:t>
            </a:r>
            <a:r>
              <a:rPr lang="en-US" sz="1200" dirty="0" err="1">
                <a:latin typeface="Cambria"/>
                <a:cs typeface="Cambria"/>
              </a:rPr>
              <a:t>Dunnett’s</a:t>
            </a:r>
            <a:r>
              <a:rPr lang="en-US" sz="1200" dirty="0">
                <a:latin typeface="Cambria"/>
                <a:cs typeface="Cambria"/>
              </a:rPr>
              <a:t> post-hoc test show the statistical significance *P&lt;0.05, **P&lt;0.01, ***P&lt;0.001. </a:t>
            </a:r>
          </a:p>
          <a:p>
            <a:pPr algn="just"/>
            <a:r>
              <a:rPr lang="en-US" sz="1200" dirty="0">
                <a:latin typeface="Cambria"/>
                <a:cs typeface="Cambria"/>
              </a:rPr>
              <a:t>HSPC: Hematopoietic stem and progenitor cells, </a:t>
            </a:r>
            <a:r>
              <a:rPr lang="en-US" sz="1200" dirty="0" err="1">
                <a:latin typeface="Cambria"/>
                <a:cs typeface="Cambria"/>
              </a:rPr>
              <a:t>Epo</a:t>
            </a:r>
            <a:r>
              <a:rPr lang="en-US" sz="1200" dirty="0">
                <a:latin typeface="Cambria"/>
                <a:cs typeface="Cambria"/>
              </a:rPr>
              <a:t>: Erythropoietin, </a:t>
            </a:r>
            <a:r>
              <a:rPr lang="en-US" sz="1200" dirty="0" err="1">
                <a:latin typeface="Cambria"/>
                <a:cs typeface="Cambria"/>
              </a:rPr>
              <a:t>bSMase</a:t>
            </a:r>
            <a:r>
              <a:rPr lang="en-US" sz="1200" dirty="0">
                <a:latin typeface="Cambria"/>
                <a:cs typeface="Cambria"/>
              </a:rPr>
              <a:t>: bacterial </a:t>
            </a:r>
            <a:r>
              <a:rPr lang="en-US" sz="1200" dirty="0" err="1">
                <a:latin typeface="Cambria"/>
                <a:cs typeface="Cambria"/>
              </a:rPr>
              <a:t>sphingomyelinase</a:t>
            </a:r>
            <a:r>
              <a:rPr lang="en-US" sz="1200" dirty="0">
                <a:latin typeface="Cambria"/>
                <a:cs typeface="Cambria"/>
              </a:rPr>
              <a:t>.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-88425" y="6127666"/>
            <a:ext cx="691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-88425" y="6328913"/>
            <a:ext cx="6914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GW4869</a:t>
            </a:r>
          </a:p>
        </p:txBody>
      </p:sp>
    </p:spTree>
    <p:extLst>
      <p:ext uri="{BB962C8B-B14F-4D97-AF65-F5344CB8AC3E}">
        <p14:creationId xmlns:p14="http://schemas.microsoft.com/office/powerpoint/2010/main" val="3177601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4250" y="2774171"/>
            <a:ext cx="6778739" cy="1985221"/>
            <a:chOff x="-154525" y="2692094"/>
            <a:chExt cx="6890822" cy="1985221"/>
          </a:xfrm>
        </p:grpSpPr>
        <p:grpSp>
          <p:nvGrpSpPr>
            <p:cNvPr id="198" name="Group 197"/>
            <p:cNvGrpSpPr/>
            <p:nvPr/>
          </p:nvGrpSpPr>
          <p:grpSpPr>
            <a:xfrm>
              <a:off x="4360297" y="2692094"/>
              <a:ext cx="2376000" cy="1981861"/>
              <a:chOff x="3801329" y="2525873"/>
              <a:chExt cx="2376000" cy="1981861"/>
            </a:xfrm>
          </p:grpSpPr>
          <p:pic>
            <p:nvPicPr>
              <p:cNvPr id="105" name="Picture 104" descr="GATA-1 cd34 etg 4j.pdf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01329" y="2820506"/>
                <a:ext cx="2376000" cy="1440000"/>
              </a:xfrm>
              <a:prstGeom prst="rect">
                <a:avLst/>
              </a:prstGeom>
            </p:spPr>
          </p:pic>
          <p:grpSp>
            <p:nvGrpSpPr>
              <p:cNvPr id="167" name="Group 166"/>
              <p:cNvGrpSpPr/>
              <p:nvPr/>
            </p:nvGrpSpPr>
            <p:grpSpPr>
              <a:xfrm>
                <a:off x="4199773" y="4123970"/>
                <a:ext cx="1741619" cy="383764"/>
                <a:chOff x="4199773" y="4123970"/>
                <a:chExt cx="1741619" cy="383764"/>
              </a:xfrm>
            </p:grpSpPr>
            <p:sp>
              <p:nvSpPr>
                <p:cNvPr id="108" name="TextBox 107"/>
                <p:cNvSpPr txBox="1"/>
                <p:nvPr/>
              </p:nvSpPr>
              <p:spPr>
                <a:xfrm>
                  <a:off x="4199773" y="4125913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4636094" y="4130062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4199773" y="4274241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4642495" y="4280106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5542686" y="4123970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4" name="TextBox 113"/>
                <p:cNvSpPr txBox="1"/>
                <p:nvPr/>
              </p:nvSpPr>
              <p:spPr>
                <a:xfrm>
                  <a:off x="5083072" y="4134193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5083072" y="4292290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5533534" y="4280106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165" name="TextBox 164"/>
              <p:cNvSpPr txBox="1"/>
              <p:nvPr/>
            </p:nvSpPr>
            <p:spPr>
              <a:xfrm>
                <a:off x="4381526" y="2525873"/>
                <a:ext cx="129833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4648058" y="2674558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GATA-1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-154525" y="2692094"/>
              <a:ext cx="2814903" cy="1985221"/>
              <a:chOff x="389537" y="4850371"/>
              <a:chExt cx="2814903" cy="1985221"/>
            </a:xfrm>
          </p:grpSpPr>
          <p:pic>
            <p:nvPicPr>
              <p:cNvPr id="91" name="Picture 90" descr="GATA-2 ETG 4j.pdf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8440" y="5160544"/>
                <a:ext cx="2376000" cy="1439998"/>
              </a:xfrm>
              <a:prstGeom prst="rect">
                <a:avLst/>
              </a:prstGeom>
            </p:spPr>
          </p:pic>
          <p:sp>
            <p:nvSpPr>
              <p:cNvPr id="103" name="TextBox 102"/>
              <p:cNvSpPr txBox="1"/>
              <p:nvPr/>
            </p:nvSpPr>
            <p:spPr>
              <a:xfrm>
                <a:off x="1742299" y="5220463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191708" y="5879421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$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435165" y="4850371"/>
                <a:ext cx="13419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1707978" y="5002771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GATA-2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grpSp>
            <p:nvGrpSpPr>
              <p:cNvPr id="171" name="Group 170"/>
              <p:cNvGrpSpPr/>
              <p:nvPr/>
            </p:nvGrpSpPr>
            <p:grpSpPr>
              <a:xfrm>
                <a:off x="389537" y="6432698"/>
                <a:ext cx="2643154" cy="402894"/>
                <a:chOff x="3298238" y="4123970"/>
                <a:chExt cx="2643154" cy="402894"/>
              </a:xfrm>
            </p:grpSpPr>
            <p:sp>
              <p:nvSpPr>
                <p:cNvPr id="172" name="TextBox 171"/>
                <p:cNvSpPr txBox="1"/>
                <p:nvPr/>
              </p:nvSpPr>
              <p:spPr>
                <a:xfrm>
                  <a:off x="3298238" y="4153321"/>
                  <a:ext cx="84642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TNFα</a:t>
                  </a:r>
                </a:p>
              </p:txBody>
            </p:sp>
            <p:sp>
              <p:nvSpPr>
                <p:cNvPr id="173" name="TextBox 172"/>
                <p:cNvSpPr txBox="1"/>
                <p:nvPr/>
              </p:nvSpPr>
              <p:spPr>
                <a:xfrm>
                  <a:off x="4199773" y="4125913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4636094" y="4130062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3298238" y="4311420"/>
                  <a:ext cx="84642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GW4869</a:t>
                  </a:r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4199773" y="4274241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77" name="TextBox 176"/>
                <p:cNvSpPr txBox="1"/>
                <p:nvPr/>
              </p:nvSpPr>
              <p:spPr>
                <a:xfrm>
                  <a:off x="4642495" y="4280106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5542686" y="4123970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5083072" y="4134193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5083072" y="4292290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5533534" y="4280106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grpSp>
          <p:nvGrpSpPr>
            <p:cNvPr id="218" name="Group 217"/>
            <p:cNvGrpSpPr/>
            <p:nvPr/>
          </p:nvGrpSpPr>
          <p:grpSpPr>
            <a:xfrm>
              <a:off x="2322689" y="2692094"/>
              <a:ext cx="2376000" cy="1972725"/>
              <a:chOff x="3827153" y="4863096"/>
              <a:chExt cx="2376000" cy="1972725"/>
            </a:xfrm>
          </p:grpSpPr>
          <p:pic>
            <p:nvPicPr>
              <p:cNvPr id="77" name="Picture 76" descr="Cd34 PU-1 etg 4j.pdf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27153" y="5180071"/>
                <a:ext cx="2376000" cy="1440077"/>
              </a:xfrm>
              <a:prstGeom prst="rect">
                <a:avLst/>
              </a:prstGeom>
            </p:spPr>
          </p:pic>
          <p:sp>
            <p:nvSpPr>
              <p:cNvPr id="78" name="TextBox 77"/>
              <p:cNvSpPr txBox="1"/>
              <p:nvPr/>
            </p:nvSpPr>
            <p:spPr>
              <a:xfrm>
                <a:off x="4701134" y="5220362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155822" y="5949157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$</a:t>
                </a: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4511207" y="4863096"/>
                <a:ext cx="14371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4850796" y="5011907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PU.1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grpSp>
            <p:nvGrpSpPr>
              <p:cNvPr id="186" name="Group 185"/>
              <p:cNvGrpSpPr/>
              <p:nvPr/>
            </p:nvGrpSpPr>
            <p:grpSpPr>
              <a:xfrm>
                <a:off x="4257496" y="6452057"/>
                <a:ext cx="1741619" cy="383764"/>
                <a:chOff x="4199773" y="4123970"/>
                <a:chExt cx="1741619" cy="383764"/>
              </a:xfrm>
            </p:grpSpPr>
            <p:sp>
              <p:nvSpPr>
                <p:cNvPr id="188" name="TextBox 187"/>
                <p:cNvSpPr txBox="1"/>
                <p:nvPr/>
              </p:nvSpPr>
              <p:spPr>
                <a:xfrm>
                  <a:off x="4199773" y="4125913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89" name="TextBox 188"/>
                <p:cNvSpPr txBox="1"/>
                <p:nvPr/>
              </p:nvSpPr>
              <p:spPr>
                <a:xfrm>
                  <a:off x="4636094" y="4130062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91" name="TextBox 190"/>
                <p:cNvSpPr txBox="1"/>
                <p:nvPr/>
              </p:nvSpPr>
              <p:spPr>
                <a:xfrm>
                  <a:off x="4199773" y="4274241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92" name="TextBox 191"/>
                <p:cNvSpPr txBox="1"/>
                <p:nvPr/>
              </p:nvSpPr>
              <p:spPr>
                <a:xfrm>
                  <a:off x="4642495" y="4280106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93" name="TextBox 192"/>
                <p:cNvSpPr txBox="1"/>
                <p:nvPr/>
              </p:nvSpPr>
              <p:spPr>
                <a:xfrm>
                  <a:off x="5542686" y="4123970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5083072" y="4134193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5083072" y="4292290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5533534" y="4280106"/>
                  <a:ext cx="39870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</p:grpSp>
      <p:grpSp>
        <p:nvGrpSpPr>
          <p:cNvPr id="7" name="Group 6"/>
          <p:cNvGrpSpPr/>
          <p:nvPr/>
        </p:nvGrpSpPr>
        <p:grpSpPr>
          <a:xfrm>
            <a:off x="-7379" y="4932881"/>
            <a:ext cx="6489279" cy="1716610"/>
            <a:chOff x="45215" y="5031284"/>
            <a:chExt cx="6489279" cy="1716610"/>
          </a:xfrm>
        </p:grpSpPr>
        <p:grpSp>
          <p:nvGrpSpPr>
            <p:cNvPr id="201" name="Group 200"/>
            <p:cNvGrpSpPr/>
            <p:nvPr/>
          </p:nvGrpSpPr>
          <p:grpSpPr>
            <a:xfrm>
              <a:off x="4662495" y="5031284"/>
              <a:ext cx="1871999" cy="1716610"/>
              <a:chOff x="377249" y="7232411"/>
              <a:chExt cx="1871999" cy="1716610"/>
            </a:xfrm>
          </p:grpSpPr>
          <p:pic>
            <p:nvPicPr>
              <p:cNvPr id="123" name="Picture 122" descr="GATA-1 ebs 4j.pdf"/>
              <p:cNvPicPr>
                <a:picLocks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7249" y="7421355"/>
                <a:ext cx="1871999" cy="1439999"/>
              </a:xfrm>
              <a:prstGeom prst="rect">
                <a:avLst/>
              </a:prstGeom>
            </p:spPr>
          </p:pic>
          <p:grpSp>
            <p:nvGrpSpPr>
              <p:cNvPr id="118" name="Group 117"/>
              <p:cNvGrpSpPr/>
              <p:nvPr/>
            </p:nvGrpSpPr>
            <p:grpSpPr>
              <a:xfrm>
                <a:off x="863105" y="8723808"/>
                <a:ext cx="1007600" cy="225213"/>
                <a:chOff x="1031425" y="4863318"/>
                <a:chExt cx="1060320" cy="225213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1031425" y="4863318"/>
                  <a:ext cx="30088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1790856" y="4873087"/>
                  <a:ext cx="30088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122" name="TextBox 121"/>
              <p:cNvSpPr txBox="1"/>
              <p:nvPr/>
            </p:nvSpPr>
            <p:spPr>
              <a:xfrm>
                <a:off x="1587234" y="7703823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682039" y="7232411"/>
                <a:ext cx="14440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1020593" y="7384811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GATA-1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209" name="Group 208"/>
            <p:cNvGrpSpPr/>
            <p:nvPr/>
          </p:nvGrpSpPr>
          <p:grpSpPr>
            <a:xfrm>
              <a:off x="45215" y="5031284"/>
              <a:ext cx="2568049" cy="1674446"/>
              <a:chOff x="1580545" y="7269395"/>
              <a:chExt cx="2568049" cy="1674446"/>
            </a:xfrm>
          </p:grpSpPr>
          <p:pic>
            <p:nvPicPr>
              <p:cNvPr id="204" name="Picture 203" descr="GATA-2 ebs 4j.pdf"/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6596" y="7475129"/>
                <a:ext cx="1871998" cy="1413633"/>
              </a:xfrm>
              <a:prstGeom prst="rect">
                <a:avLst/>
              </a:prstGeom>
            </p:spPr>
          </p:pic>
          <p:sp>
            <p:nvSpPr>
              <p:cNvPr id="202" name="TextBox 201"/>
              <p:cNvSpPr txBox="1"/>
              <p:nvPr/>
            </p:nvSpPr>
            <p:spPr>
              <a:xfrm>
                <a:off x="2560897" y="7269395"/>
                <a:ext cx="13370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2834044" y="7421795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GATA-2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1580545" y="8719894"/>
                <a:ext cx="98405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 err="1">
                    <a:latin typeface="Arial Narrow"/>
                    <a:cs typeface="Arial Narrow"/>
                  </a:rPr>
                  <a:t>bSMase</a:t>
                </a:r>
                <a:endParaRPr lang="en-US" sz="8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2754799" y="8718628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3476469" y="8728397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3490477" y="7616255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  <p:grpSp>
          <p:nvGrpSpPr>
            <p:cNvPr id="217" name="Group 216"/>
            <p:cNvGrpSpPr/>
            <p:nvPr/>
          </p:nvGrpSpPr>
          <p:grpSpPr>
            <a:xfrm>
              <a:off x="2714079" y="5031284"/>
              <a:ext cx="1871998" cy="1697880"/>
              <a:chOff x="4441521" y="7116676"/>
              <a:chExt cx="1871998" cy="1697880"/>
            </a:xfrm>
          </p:grpSpPr>
          <p:pic>
            <p:nvPicPr>
              <p:cNvPr id="210" name="Picture 209" descr="PU1 ebs 4j.pdf"/>
              <p:cNvPicPr>
                <a:picLocks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41521" y="7317403"/>
                <a:ext cx="1871998" cy="1430629"/>
              </a:xfrm>
              <a:prstGeom prst="rect">
                <a:avLst/>
              </a:prstGeom>
            </p:spPr>
          </p:pic>
          <p:sp>
            <p:nvSpPr>
              <p:cNvPr id="211" name="TextBox 210"/>
              <p:cNvSpPr txBox="1"/>
              <p:nvPr/>
            </p:nvSpPr>
            <p:spPr>
              <a:xfrm>
                <a:off x="5675144" y="7494338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4964107" y="8589343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5676641" y="8599112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4822210" y="7116676"/>
                <a:ext cx="13219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5081348" y="7269076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PU.1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-146486" y="503629"/>
            <a:ext cx="7175441" cy="2122369"/>
            <a:chOff x="-231787" y="85216"/>
            <a:chExt cx="7274640" cy="2122369"/>
          </a:xfrm>
        </p:grpSpPr>
        <p:grpSp>
          <p:nvGrpSpPr>
            <p:cNvPr id="117" name="Group 116"/>
            <p:cNvGrpSpPr/>
            <p:nvPr/>
          </p:nvGrpSpPr>
          <p:grpSpPr>
            <a:xfrm>
              <a:off x="4666853" y="85216"/>
              <a:ext cx="2376000" cy="2121282"/>
              <a:chOff x="896153" y="231796"/>
              <a:chExt cx="2376000" cy="2121282"/>
            </a:xfrm>
          </p:grpSpPr>
          <p:pic>
            <p:nvPicPr>
              <p:cNvPr id="2" name="Picture 1" descr="gata-1 etc2dh 4j.pdf"/>
              <p:cNvPicPr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6153" y="513942"/>
                <a:ext cx="2376000" cy="1440000"/>
              </a:xfrm>
              <a:prstGeom prst="rect">
                <a:avLst/>
              </a:prstGeom>
            </p:spPr>
          </p:pic>
          <p:grpSp>
            <p:nvGrpSpPr>
              <p:cNvPr id="26" name="Group 25"/>
              <p:cNvGrpSpPr/>
              <p:nvPr/>
            </p:nvGrpSpPr>
            <p:grpSpPr>
              <a:xfrm>
                <a:off x="1313249" y="1823821"/>
                <a:ext cx="1698271" cy="529257"/>
                <a:chOff x="1313249" y="1823821"/>
                <a:chExt cx="1698271" cy="529257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1313249" y="1825764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743154" y="1829913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313249" y="1974092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752290" y="1979957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704071" y="1823821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2232179" y="1834044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2223043" y="1992141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694935" y="2137634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1313249" y="2137634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1752290" y="2137634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232179" y="2137634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704071" y="1981918"/>
                  <a:ext cx="3074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</p:grpSp>
          <p:sp>
            <p:nvSpPr>
              <p:cNvPr id="124" name="TextBox 123"/>
              <p:cNvSpPr txBox="1"/>
              <p:nvPr/>
            </p:nvSpPr>
            <p:spPr>
              <a:xfrm>
                <a:off x="1485967" y="231796"/>
                <a:ext cx="13419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1766964" y="384196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GATA-1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618094" y="85216"/>
              <a:ext cx="2376000" cy="2122369"/>
              <a:chOff x="1077153" y="2508225"/>
              <a:chExt cx="2376000" cy="2122369"/>
            </a:xfrm>
          </p:grpSpPr>
          <p:pic>
            <p:nvPicPr>
              <p:cNvPr id="58" name="Picture 57" descr="PU.1 etc2DH 4j.pdf"/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7153" y="2797852"/>
                <a:ext cx="2376000" cy="1440000"/>
              </a:xfrm>
              <a:prstGeom prst="rect">
                <a:avLst/>
              </a:prstGeom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1939432" y="2823191"/>
                <a:ext cx="1833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491255" y="4103280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1930296" y="4107429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1491255" y="4251608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939432" y="4257473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2882077" y="4101337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410185" y="4111560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2401049" y="4269657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2872941" y="4415150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1491255" y="4415150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939432" y="4415150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2410185" y="4415150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2882077" y="4259434"/>
                <a:ext cx="30744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1744529" y="2508225"/>
                <a:ext cx="138911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2046064" y="2660625"/>
                <a:ext cx="75615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ea typeface="Lucida Grande"/>
                    <a:cs typeface="Arial Narrow"/>
                  </a:rPr>
                  <a:t>PU.1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-231787" y="85216"/>
              <a:ext cx="3165590" cy="2105022"/>
              <a:chOff x="3493758" y="235326"/>
              <a:chExt cx="3165590" cy="2105022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4283349" y="235326"/>
                <a:ext cx="2375999" cy="2104320"/>
                <a:chOff x="3584591" y="235326"/>
                <a:chExt cx="2375999" cy="2104320"/>
              </a:xfrm>
            </p:grpSpPr>
            <p:pic>
              <p:nvPicPr>
                <p:cNvPr id="42" name="Picture 41" descr="GATA2 ec2dh 4j.pdf"/>
                <p:cNvPicPr>
                  <a:picLocks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84591" y="523078"/>
                  <a:ext cx="2375999" cy="1439998"/>
                </a:xfrm>
                <a:prstGeom prst="rect">
                  <a:avLst/>
                </a:prstGeom>
              </p:spPr>
            </p:pic>
            <p:grpSp>
              <p:nvGrpSpPr>
                <p:cNvPr id="126" name="Group 125"/>
                <p:cNvGrpSpPr/>
                <p:nvPr/>
              </p:nvGrpSpPr>
              <p:grpSpPr>
                <a:xfrm>
                  <a:off x="4049750" y="1810389"/>
                  <a:ext cx="1698271" cy="529257"/>
                  <a:chOff x="1313249" y="1823821"/>
                  <a:chExt cx="1698271" cy="529257"/>
                </a:xfrm>
              </p:grpSpPr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1313249" y="1825764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29" name="TextBox 128"/>
                  <p:cNvSpPr txBox="1"/>
                  <p:nvPr/>
                </p:nvSpPr>
                <p:spPr>
                  <a:xfrm>
                    <a:off x="1743154" y="1829913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+</a:t>
                    </a:r>
                  </a:p>
                </p:txBody>
              </p:sp>
              <p:sp>
                <p:nvSpPr>
                  <p:cNvPr id="131" name="TextBox 130"/>
                  <p:cNvSpPr txBox="1"/>
                  <p:nvPr/>
                </p:nvSpPr>
                <p:spPr>
                  <a:xfrm>
                    <a:off x="1313249" y="1974092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32" name="TextBox 131"/>
                  <p:cNvSpPr txBox="1"/>
                  <p:nvPr/>
                </p:nvSpPr>
                <p:spPr>
                  <a:xfrm>
                    <a:off x="1752290" y="1979957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33" name="TextBox 132"/>
                  <p:cNvSpPr txBox="1"/>
                  <p:nvPr/>
                </p:nvSpPr>
                <p:spPr>
                  <a:xfrm>
                    <a:off x="2704071" y="1823821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34" name="TextBox 133"/>
                  <p:cNvSpPr txBox="1"/>
                  <p:nvPr/>
                </p:nvSpPr>
                <p:spPr>
                  <a:xfrm>
                    <a:off x="2232179" y="1834044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35" name="TextBox 134"/>
                  <p:cNvSpPr txBox="1"/>
                  <p:nvPr/>
                </p:nvSpPr>
                <p:spPr>
                  <a:xfrm>
                    <a:off x="2223043" y="1992141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+</a:t>
                    </a:r>
                  </a:p>
                </p:txBody>
              </p:sp>
              <p:sp>
                <p:nvSpPr>
                  <p:cNvPr id="136" name="TextBox 135"/>
                  <p:cNvSpPr txBox="1"/>
                  <p:nvPr/>
                </p:nvSpPr>
                <p:spPr>
                  <a:xfrm>
                    <a:off x="2694935" y="2137634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+</a:t>
                    </a:r>
                  </a:p>
                </p:txBody>
              </p:sp>
              <p:sp>
                <p:nvSpPr>
                  <p:cNvPr id="138" name="TextBox 137"/>
                  <p:cNvSpPr txBox="1"/>
                  <p:nvPr/>
                </p:nvSpPr>
                <p:spPr>
                  <a:xfrm>
                    <a:off x="1313249" y="2137634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39" name="TextBox 138"/>
                  <p:cNvSpPr txBox="1"/>
                  <p:nvPr/>
                </p:nvSpPr>
                <p:spPr>
                  <a:xfrm>
                    <a:off x="1752290" y="2137634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2232179" y="2137634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  <p:sp>
                <p:nvSpPr>
                  <p:cNvPr id="141" name="TextBox 140"/>
                  <p:cNvSpPr txBox="1"/>
                  <p:nvPr/>
                </p:nvSpPr>
                <p:spPr>
                  <a:xfrm>
                    <a:off x="2704071" y="1981918"/>
                    <a:ext cx="30744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 dirty="0">
                        <a:latin typeface="Arial Narrow"/>
                        <a:cs typeface="Arial Narrow"/>
                      </a:rPr>
                      <a:t>-</a:t>
                    </a:r>
                  </a:p>
                </p:txBody>
              </p:sp>
            </p:grpSp>
            <p:sp>
              <p:nvSpPr>
                <p:cNvPr id="142" name="TextBox 141"/>
                <p:cNvSpPr txBox="1"/>
                <p:nvPr/>
              </p:nvSpPr>
              <p:spPr>
                <a:xfrm>
                  <a:off x="4207943" y="235326"/>
                  <a:ext cx="129833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EpoCD34/HSPC 96h</a:t>
                  </a: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4452585" y="387726"/>
                  <a:ext cx="75615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Arial Narrow"/>
                      <a:ea typeface="Lucida Grande"/>
                      <a:cs typeface="Arial Narrow"/>
                    </a:rPr>
                    <a:t>GATA-2</a:t>
                  </a:r>
                  <a:endParaRPr lang="en-US" sz="800" dirty="0">
                    <a:latin typeface="Arial Narrow"/>
                    <a:cs typeface="Arial Narrow"/>
                  </a:endParaRPr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4482889" y="669873"/>
                  <a:ext cx="2442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>
                      <a:latin typeface="Arial Narrow"/>
                      <a:cs typeface="Arial Narrow"/>
                    </a:rPr>
                    <a:t>*</a:t>
                  </a:r>
                </a:p>
              </p:txBody>
            </p:sp>
          </p:grpSp>
          <p:sp>
            <p:nvSpPr>
              <p:cNvPr id="146" name="TextBox 145"/>
              <p:cNvSpPr txBox="1"/>
              <p:nvPr/>
            </p:nvSpPr>
            <p:spPr>
              <a:xfrm>
                <a:off x="3631766" y="1813034"/>
                <a:ext cx="10581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TNFα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3631766" y="1971133"/>
                <a:ext cx="10581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C2-ceramide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3493758" y="2124904"/>
                <a:ext cx="11877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 err="1">
                    <a:latin typeface="Arial Narrow"/>
                    <a:cs typeface="Arial Narrow"/>
                  </a:rPr>
                  <a:t>Dihydroceramide</a:t>
                </a:r>
                <a:endParaRPr lang="en-US" sz="800" b="1" dirty="0">
                  <a:latin typeface="Arial Narrow"/>
                  <a:cs typeface="Arial Narrow"/>
                </a:endParaRPr>
              </a:p>
            </p:txBody>
          </p:sp>
        </p:grpSp>
      </p:grpSp>
      <p:sp>
        <p:nvSpPr>
          <p:cNvPr id="197" name="TextBox 196"/>
          <p:cNvSpPr txBox="1"/>
          <p:nvPr/>
        </p:nvSpPr>
        <p:spPr>
          <a:xfrm>
            <a:off x="299596" y="106503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 Narrow"/>
                <a:cs typeface="Arial Narrow"/>
              </a:rPr>
              <a:t>Quantification Fig 2f</a:t>
            </a:r>
          </a:p>
        </p:txBody>
      </p:sp>
      <p:grpSp>
        <p:nvGrpSpPr>
          <p:cNvPr id="219" name="Group 218"/>
          <p:cNvGrpSpPr/>
          <p:nvPr/>
        </p:nvGrpSpPr>
        <p:grpSpPr>
          <a:xfrm>
            <a:off x="1664078" y="6889557"/>
            <a:ext cx="2991735" cy="1914661"/>
            <a:chOff x="-133456" y="300304"/>
            <a:chExt cx="2991735" cy="1914661"/>
          </a:xfrm>
        </p:grpSpPr>
        <p:pic>
          <p:nvPicPr>
            <p:cNvPr id="220" name="Picture 219" descr="LC3 CD34 ETGW 4j.pdf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222" y="341010"/>
              <a:ext cx="2303057" cy="1439998"/>
            </a:xfrm>
            <a:prstGeom prst="rect">
              <a:avLst/>
            </a:prstGeom>
          </p:spPr>
        </p:pic>
        <p:sp>
          <p:nvSpPr>
            <p:cNvPr id="221" name="TextBox 220"/>
            <p:cNvSpPr txBox="1"/>
            <p:nvPr/>
          </p:nvSpPr>
          <p:spPr>
            <a:xfrm>
              <a:off x="-133456" y="1816185"/>
              <a:ext cx="10355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Arial Narrow"/>
                  <a:cs typeface="Arial Narrow"/>
                </a:rPr>
                <a:t>TNFα</a:t>
              </a: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77983" y="1809358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1452730" y="1809358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-133456" y="1999521"/>
              <a:ext cx="10355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Arial Narrow"/>
                  <a:cs typeface="Arial Narrow"/>
                </a:rPr>
                <a:t>GW4869</a:t>
              </a: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877983" y="197184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469012" y="197184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2061670" y="1809358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2061670" y="1981609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-131505" y="1647883"/>
              <a:ext cx="10355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err="1">
                  <a:latin typeface="Arial Narrow"/>
                  <a:cs typeface="Arial Narrow"/>
                </a:rPr>
                <a:t>Baf</a:t>
              </a:r>
              <a:r>
                <a:rPr lang="en-US" sz="800" b="1" dirty="0">
                  <a:latin typeface="Arial Narrow"/>
                  <a:cs typeface="Arial Narrow"/>
                </a:rPr>
                <a:t> A1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877983" y="165087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1157709" y="1655019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469012" y="165649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1774482" y="1660639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2077952" y="165649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2364215" y="1660639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1165524" y="1809358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1165524" y="197184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2364215" y="1809358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2364215" y="1981609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1774482" y="1809358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1782623" y="1971840"/>
              <a:ext cx="3008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1162252" y="300304"/>
              <a:ext cx="132455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24H</a:t>
              </a: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1465305" y="452704"/>
              <a:ext cx="51542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LC3</a:t>
              </a:r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272320" y="6818817"/>
            <a:ext cx="122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 Narrow"/>
                <a:cs typeface="Arial Narrow"/>
              </a:rPr>
              <a:t>Quantification Fig 3a</a:t>
            </a:r>
          </a:p>
        </p:txBody>
      </p:sp>
      <p:cxnSp>
        <p:nvCxnSpPr>
          <p:cNvPr id="245" name="Straight Connector 244"/>
          <p:cNvCxnSpPr/>
          <p:nvPr/>
        </p:nvCxnSpPr>
        <p:spPr>
          <a:xfrm>
            <a:off x="333918" y="6773861"/>
            <a:ext cx="6176234" cy="0"/>
          </a:xfrm>
          <a:prstGeom prst="line">
            <a:avLst/>
          </a:prstGeom>
          <a:ln w="31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151471" y="8903098"/>
            <a:ext cx="6544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Cambria"/>
                <a:cs typeface="Cambria"/>
              </a:rPr>
              <a:t>Supplementary Figure S11: </a:t>
            </a:r>
            <a:r>
              <a:rPr lang="en-US" sz="1200" dirty="0">
                <a:latin typeface="Cambria"/>
                <a:cs typeface="Cambria"/>
              </a:rPr>
              <a:t>Western Blot quantifications. Bars represent the mean ± SD of three independent experiments. Student’s t-test  or  one-way </a:t>
            </a:r>
            <a:r>
              <a:rPr lang="en-US" sz="1200" dirty="0" err="1">
                <a:latin typeface="Cambria"/>
                <a:cs typeface="Cambria"/>
              </a:rPr>
              <a:t>Anova</a:t>
            </a:r>
            <a:r>
              <a:rPr lang="en-US" sz="1200" dirty="0">
                <a:latin typeface="Cambria"/>
                <a:cs typeface="Cambria"/>
              </a:rPr>
              <a:t> with repeated measures followed by </a:t>
            </a:r>
            <a:r>
              <a:rPr lang="en-US" sz="1200" dirty="0" err="1">
                <a:latin typeface="Cambria"/>
                <a:cs typeface="Cambria"/>
              </a:rPr>
              <a:t>Dunnett’s</a:t>
            </a:r>
            <a:r>
              <a:rPr lang="en-US" sz="1200" dirty="0">
                <a:latin typeface="Cambria"/>
                <a:cs typeface="Cambria"/>
              </a:rPr>
              <a:t> post-hoc test show the statistical significance *P&lt;0.05, **P&lt;0.01, ***P&lt;0.001. </a:t>
            </a:r>
          </a:p>
          <a:p>
            <a:pPr algn="just"/>
            <a:r>
              <a:rPr lang="en-US" sz="1200" dirty="0">
                <a:latin typeface="Cambria"/>
                <a:cs typeface="Cambria"/>
              </a:rPr>
              <a:t>HSPC: Hematopoietic stem and progenitor cells, </a:t>
            </a:r>
            <a:r>
              <a:rPr lang="en-US" sz="1200" dirty="0" err="1">
                <a:latin typeface="Cambria"/>
                <a:cs typeface="Cambria"/>
              </a:rPr>
              <a:t>Epo</a:t>
            </a:r>
            <a:r>
              <a:rPr lang="en-US" sz="1200" dirty="0">
                <a:latin typeface="Cambria"/>
                <a:cs typeface="Cambria"/>
              </a:rPr>
              <a:t>: Erythropoietin, </a:t>
            </a:r>
            <a:r>
              <a:rPr lang="en-US" sz="1200" dirty="0" err="1">
                <a:latin typeface="Cambria"/>
                <a:cs typeface="Cambria"/>
              </a:rPr>
              <a:t>bSMase</a:t>
            </a:r>
            <a:r>
              <a:rPr lang="en-US" sz="1200" dirty="0">
                <a:latin typeface="Cambria"/>
                <a:cs typeface="Cambria"/>
              </a:rPr>
              <a:t>: bacterial </a:t>
            </a:r>
            <a:r>
              <a:rPr lang="en-US" sz="1200" dirty="0" err="1">
                <a:latin typeface="Cambria"/>
                <a:cs typeface="Cambria"/>
              </a:rPr>
              <a:t>sphingomyelinase</a:t>
            </a:r>
            <a:r>
              <a:rPr lang="en-US" sz="1200" dirty="0">
                <a:latin typeface="Cambria"/>
                <a:cs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7446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227671" y="438719"/>
            <a:ext cx="7148495" cy="1812708"/>
            <a:chOff x="-227671" y="438719"/>
            <a:chExt cx="7148495" cy="1812708"/>
          </a:xfrm>
        </p:grpSpPr>
        <p:grpSp>
          <p:nvGrpSpPr>
            <p:cNvPr id="82" name="Group 81"/>
            <p:cNvGrpSpPr/>
            <p:nvPr/>
          </p:nvGrpSpPr>
          <p:grpSpPr>
            <a:xfrm>
              <a:off x="-227671" y="438719"/>
              <a:ext cx="2243208" cy="1812708"/>
              <a:chOff x="2486811" y="82913"/>
              <a:chExt cx="2243208" cy="1812708"/>
            </a:xfrm>
          </p:grpSpPr>
          <p:pic>
            <p:nvPicPr>
              <p:cNvPr id="19" name="Picture 18" descr="p-pi3k cd34 et 4j.pdf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58020" y="341010"/>
                <a:ext cx="1871999" cy="144345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4083146" y="452704"/>
                <a:ext cx="27505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2486811" y="1660639"/>
                <a:ext cx="1959306" cy="234982"/>
                <a:chOff x="1156614" y="1110859"/>
                <a:chExt cx="1623174" cy="234982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1156614" y="1130397"/>
                  <a:ext cx="59794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TNFα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1887412" y="1110859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2478898" y="1120628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>
              <a:xfrm>
                <a:off x="3193322" y="82913"/>
                <a:ext cx="132787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496374" y="265461"/>
                <a:ext cx="5154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P-PI3K</a:t>
                </a: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761433" y="438719"/>
              <a:ext cx="1871999" cy="1799952"/>
              <a:chOff x="4606185" y="73144"/>
              <a:chExt cx="1871999" cy="1799952"/>
            </a:xfrm>
          </p:grpSpPr>
          <p:pic>
            <p:nvPicPr>
              <p:cNvPr id="12" name="Picture 11" descr="pi3k cd34 et 4j.pdf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6185" y="344460"/>
                <a:ext cx="1871999" cy="1440000"/>
              </a:xfrm>
              <a:prstGeom prst="rect">
                <a:avLst/>
              </a:prstGeom>
            </p:spPr>
          </p:pic>
          <p:sp>
            <p:nvSpPr>
              <p:cNvPr id="75" name="TextBox 74"/>
              <p:cNvSpPr txBox="1"/>
              <p:nvPr/>
            </p:nvSpPr>
            <p:spPr>
              <a:xfrm>
                <a:off x="4971451" y="73144"/>
                <a:ext cx="12939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5394077" y="248869"/>
                <a:ext cx="5154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PI3K</a:t>
                </a:r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5125614" y="1647883"/>
                <a:ext cx="1057634" cy="225213"/>
                <a:chOff x="1887412" y="1110859"/>
                <a:chExt cx="876190" cy="225213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1887412" y="1110859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2462712" y="1120628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grpSp>
          <p:nvGrpSpPr>
            <p:cNvPr id="93" name="Group 92"/>
            <p:cNvGrpSpPr/>
            <p:nvPr/>
          </p:nvGrpSpPr>
          <p:grpSpPr>
            <a:xfrm>
              <a:off x="3423281" y="438719"/>
              <a:ext cx="1871999" cy="1793674"/>
              <a:chOff x="575226" y="2491195"/>
              <a:chExt cx="1871999" cy="1793674"/>
            </a:xfrm>
          </p:grpSpPr>
          <p:pic>
            <p:nvPicPr>
              <p:cNvPr id="56" name="Picture 55" descr="p-akt cd34 et 4j.pdf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5226" y="2769999"/>
                <a:ext cx="1871999" cy="1440000"/>
              </a:xfrm>
              <a:prstGeom prst="rect">
                <a:avLst/>
              </a:prstGeom>
            </p:spPr>
          </p:pic>
          <p:sp>
            <p:nvSpPr>
              <p:cNvPr id="83" name="TextBox 82"/>
              <p:cNvSpPr txBox="1"/>
              <p:nvPr/>
            </p:nvSpPr>
            <p:spPr>
              <a:xfrm>
                <a:off x="965500" y="2491195"/>
                <a:ext cx="13577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359992" y="2651754"/>
                <a:ext cx="5154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P-AKT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1096783" y="4059656"/>
                <a:ext cx="363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791218" y="4069425"/>
                <a:ext cx="363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5048825" y="438719"/>
              <a:ext cx="1871999" cy="1790183"/>
              <a:chOff x="2458185" y="2491195"/>
              <a:chExt cx="1871999" cy="1790183"/>
            </a:xfrm>
          </p:grpSpPr>
          <p:pic>
            <p:nvPicPr>
              <p:cNvPr id="65" name="Picture 64" descr="akt cd34 et 4j.pdf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58185" y="2769999"/>
                <a:ext cx="1871999" cy="1436509"/>
              </a:xfrm>
              <a:prstGeom prst="rect">
                <a:avLst/>
              </a:prstGeom>
            </p:spPr>
          </p:pic>
          <p:sp>
            <p:nvSpPr>
              <p:cNvPr id="88" name="TextBox 87"/>
              <p:cNvSpPr txBox="1"/>
              <p:nvPr/>
            </p:nvSpPr>
            <p:spPr>
              <a:xfrm>
                <a:off x="2743860" y="2491195"/>
                <a:ext cx="142898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177429" y="2643595"/>
                <a:ext cx="5154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AKT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983462" y="4056165"/>
                <a:ext cx="363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677897" y="4065934"/>
                <a:ext cx="363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-267626" y="4825085"/>
            <a:ext cx="7271046" cy="1775148"/>
            <a:chOff x="-267626" y="5136329"/>
            <a:chExt cx="7271046" cy="1775148"/>
          </a:xfrm>
        </p:grpSpPr>
        <p:grpSp>
          <p:nvGrpSpPr>
            <p:cNvPr id="106" name="Group 105"/>
            <p:cNvGrpSpPr/>
            <p:nvPr/>
          </p:nvGrpSpPr>
          <p:grpSpPr>
            <a:xfrm>
              <a:off x="-267626" y="5136329"/>
              <a:ext cx="2263910" cy="1773902"/>
              <a:chOff x="3929187" y="2507458"/>
              <a:chExt cx="2263910" cy="1773902"/>
            </a:xfrm>
          </p:grpSpPr>
          <p:pic>
            <p:nvPicPr>
              <p:cNvPr id="46" name="Picture 45" descr="p-mtormtor et 4j.pdf"/>
              <p:cNvPicPr>
                <a:picLocks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21098" y="2760230"/>
                <a:ext cx="1871999" cy="1440000"/>
              </a:xfrm>
              <a:prstGeom prst="rect">
                <a:avLst/>
              </a:prstGeom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5499194" y="3029858"/>
                <a:ext cx="4493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**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4784145" y="2507458"/>
                <a:ext cx="130957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881050" y="2694379"/>
                <a:ext cx="93254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</a:t>
                </a:r>
                <a:r>
                  <a:rPr lang="en-US" sz="800" dirty="0" err="1">
                    <a:latin typeface="Arial Narrow"/>
                    <a:cs typeface="Arial Narrow"/>
                  </a:rPr>
                  <a:t>mTOR</a:t>
                </a:r>
                <a:r>
                  <a:rPr lang="en-US" sz="800" dirty="0">
                    <a:latin typeface="Arial Narrow"/>
                    <a:cs typeface="Arial Narrow"/>
                  </a:rPr>
                  <a:t>/</a:t>
                </a:r>
                <a:r>
                  <a:rPr lang="en-US" sz="800" dirty="0" err="1">
                    <a:latin typeface="Arial Narrow"/>
                    <a:cs typeface="Arial Narrow"/>
                  </a:rPr>
                  <a:t>mTOR</a:t>
                </a:r>
                <a:endParaRPr lang="en-US" sz="800" dirty="0">
                  <a:latin typeface="Arial Narrow"/>
                  <a:cs typeface="Arial Narrow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929187" y="4065916"/>
                <a:ext cx="72176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TNFα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840628" y="4046378"/>
                <a:ext cx="363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5535063" y="4056147"/>
                <a:ext cx="363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1792925" y="5136329"/>
              <a:ext cx="1874536" cy="1775148"/>
              <a:chOff x="576303" y="4370025"/>
              <a:chExt cx="1874536" cy="1775148"/>
            </a:xfrm>
          </p:grpSpPr>
          <p:pic>
            <p:nvPicPr>
              <p:cNvPr id="99" name="Picture 98" descr="p-ulk1 et 4j.pdf"/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6303" y="4627498"/>
                <a:ext cx="1874536" cy="1442805"/>
              </a:xfrm>
              <a:prstGeom prst="rect">
                <a:avLst/>
              </a:prstGeom>
            </p:spPr>
          </p:pic>
          <p:sp>
            <p:nvSpPr>
              <p:cNvPr id="100" name="TextBox 99"/>
              <p:cNvSpPr txBox="1"/>
              <p:nvPr/>
            </p:nvSpPr>
            <p:spPr>
              <a:xfrm>
                <a:off x="1016409" y="4370025"/>
                <a:ext cx="12757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286651" y="4556946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P-ULK1</a:t>
                </a:r>
              </a:p>
            </p:txBody>
          </p:sp>
          <p:grpSp>
            <p:nvGrpSpPr>
              <p:cNvPr id="107" name="Group 106"/>
              <p:cNvGrpSpPr/>
              <p:nvPr/>
            </p:nvGrpSpPr>
            <p:grpSpPr>
              <a:xfrm>
                <a:off x="1095890" y="5919960"/>
                <a:ext cx="1067403" cy="225213"/>
                <a:chOff x="1095890" y="5910191"/>
                <a:chExt cx="1067403" cy="225213"/>
              </a:xfrm>
            </p:grpSpPr>
            <p:sp>
              <p:nvSpPr>
                <p:cNvPr id="103" name="TextBox 102"/>
                <p:cNvSpPr txBox="1"/>
                <p:nvPr/>
              </p:nvSpPr>
              <p:spPr>
                <a:xfrm>
                  <a:off x="1095890" y="5910191"/>
                  <a:ext cx="3631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1800094" y="5919960"/>
                  <a:ext cx="3631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grpSp>
          <p:nvGrpSpPr>
            <p:cNvPr id="125" name="Group 124"/>
            <p:cNvGrpSpPr/>
            <p:nvPr/>
          </p:nvGrpSpPr>
          <p:grpSpPr>
            <a:xfrm>
              <a:off x="3463678" y="5136329"/>
              <a:ext cx="1872000" cy="1754682"/>
              <a:chOff x="2441107" y="4387663"/>
              <a:chExt cx="1872000" cy="1754682"/>
            </a:xfrm>
          </p:grpSpPr>
          <p:pic>
            <p:nvPicPr>
              <p:cNvPr id="108" name="Picture 107" descr="p-atg13 et 4j.pdf"/>
              <p:cNvPicPr>
                <a:picLocks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41107" y="4627498"/>
                <a:ext cx="1872000" cy="1439999"/>
              </a:xfrm>
              <a:prstGeom prst="rect">
                <a:avLst/>
              </a:prstGeom>
            </p:spPr>
          </p:pic>
          <p:sp>
            <p:nvSpPr>
              <p:cNvPr id="109" name="TextBox 108"/>
              <p:cNvSpPr txBox="1"/>
              <p:nvPr/>
            </p:nvSpPr>
            <p:spPr>
              <a:xfrm>
                <a:off x="3659332" y="5290865"/>
                <a:ext cx="2975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889744" y="4387663"/>
                <a:ext cx="13439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3147014" y="4574584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P-Atg13</a:t>
                </a:r>
              </a:p>
            </p:txBody>
          </p:sp>
          <p:grpSp>
            <p:nvGrpSpPr>
              <p:cNvPr id="112" name="Group 111"/>
              <p:cNvGrpSpPr/>
              <p:nvPr/>
            </p:nvGrpSpPr>
            <p:grpSpPr>
              <a:xfrm>
                <a:off x="2966553" y="5917132"/>
                <a:ext cx="1067403" cy="225213"/>
                <a:chOff x="1095890" y="5910191"/>
                <a:chExt cx="1067403" cy="225213"/>
              </a:xfrm>
            </p:grpSpPr>
            <p:sp>
              <p:nvSpPr>
                <p:cNvPr id="114" name="TextBox 113"/>
                <p:cNvSpPr txBox="1"/>
                <p:nvPr/>
              </p:nvSpPr>
              <p:spPr>
                <a:xfrm>
                  <a:off x="1095890" y="5910191"/>
                  <a:ext cx="3631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1800094" y="5919960"/>
                  <a:ext cx="3631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grpSp>
          <p:nvGrpSpPr>
            <p:cNvPr id="126" name="Group 125"/>
            <p:cNvGrpSpPr/>
            <p:nvPr/>
          </p:nvGrpSpPr>
          <p:grpSpPr>
            <a:xfrm>
              <a:off x="5131421" y="5136329"/>
              <a:ext cx="1871999" cy="1731055"/>
              <a:chOff x="4373465" y="4405301"/>
              <a:chExt cx="1871999" cy="1731055"/>
            </a:xfrm>
          </p:grpSpPr>
          <p:pic>
            <p:nvPicPr>
              <p:cNvPr id="117" name="Picture 116" descr="atg13 cd34 et 4j .pdf"/>
              <p:cNvPicPr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73465" y="4626371"/>
                <a:ext cx="1871999" cy="1440000"/>
              </a:xfrm>
              <a:prstGeom prst="rect">
                <a:avLst/>
              </a:prstGeom>
            </p:spPr>
          </p:pic>
          <p:grpSp>
            <p:nvGrpSpPr>
              <p:cNvPr id="118" name="Group 117"/>
              <p:cNvGrpSpPr/>
              <p:nvPr/>
            </p:nvGrpSpPr>
            <p:grpSpPr>
              <a:xfrm>
                <a:off x="4865026" y="5911143"/>
                <a:ext cx="1077172" cy="225213"/>
                <a:chOff x="1095890" y="5910191"/>
                <a:chExt cx="1077172" cy="225213"/>
              </a:xfrm>
            </p:grpSpPr>
            <p:sp>
              <p:nvSpPr>
                <p:cNvPr id="120" name="TextBox 119"/>
                <p:cNvSpPr txBox="1"/>
                <p:nvPr/>
              </p:nvSpPr>
              <p:spPr>
                <a:xfrm>
                  <a:off x="1095890" y="5910191"/>
                  <a:ext cx="3631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1809863" y="5919960"/>
                  <a:ext cx="36319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122" name="TextBox 121"/>
              <p:cNvSpPr txBox="1"/>
              <p:nvPr/>
            </p:nvSpPr>
            <p:spPr>
              <a:xfrm>
                <a:off x="4646545" y="4405301"/>
                <a:ext cx="12663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 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4924455" y="4592222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Atg13</a:t>
                </a: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544832" y="4796093"/>
                <a:ext cx="4493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**</a:t>
                </a:r>
              </a:p>
            </p:txBody>
          </p:sp>
        </p:grpSp>
      </p:grpSp>
      <p:sp>
        <p:nvSpPr>
          <p:cNvPr id="153" name="TextBox 152"/>
          <p:cNvSpPr txBox="1"/>
          <p:nvPr/>
        </p:nvSpPr>
        <p:spPr>
          <a:xfrm>
            <a:off x="299596" y="106503"/>
            <a:ext cx="1224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 Narrow"/>
                <a:cs typeface="Arial Narrow"/>
              </a:rPr>
              <a:t>Quantification Fig 4a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-442942" y="2716965"/>
            <a:ext cx="7369276" cy="1632813"/>
            <a:chOff x="-442942" y="2585882"/>
            <a:chExt cx="7369276" cy="1632813"/>
          </a:xfrm>
        </p:grpSpPr>
        <p:pic>
          <p:nvPicPr>
            <p:cNvPr id="3" name="Picture 2" descr="ppi3k ebs 4j.pdf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710" y="2695884"/>
              <a:ext cx="1871999" cy="1440000"/>
            </a:xfrm>
            <a:prstGeom prst="rect">
              <a:avLst/>
            </a:prstGeom>
          </p:spPr>
        </p:pic>
        <p:pic>
          <p:nvPicPr>
            <p:cNvPr id="132" name="Picture 131" descr="pi3k ebs 4j.pdf"/>
            <p:cNvPicPr>
              <a:picLocks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0176" y="2691658"/>
              <a:ext cx="1871999" cy="1438267"/>
            </a:xfrm>
            <a:prstGeom prst="rect">
              <a:avLst/>
            </a:prstGeom>
          </p:spPr>
        </p:pic>
        <p:sp>
          <p:nvSpPr>
            <p:cNvPr id="127" name="TextBox 126"/>
            <p:cNvSpPr txBox="1"/>
            <p:nvPr/>
          </p:nvSpPr>
          <p:spPr>
            <a:xfrm>
              <a:off x="526156" y="2585882"/>
              <a:ext cx="12657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805322" y="2779900"/>
              <a:ext cx="5913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P-PI3K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-442942" y="3993482"/>
              <a:ext cx="2130203" cy="225213"/>
              <a:chOff x="-246054" y="4882856"/>
              <a:chExt cx="2241659" cy="225213"/>
            </a:xfrm>
          </p:grpSpPr>
          <p:sp>
            <p:nvSpPr>
              <p:cNvPr id="138" name="TextBox 137"/>
              <p:cNvSpPr txBox="1"/>
              <p:nvPr/>
            </p:nvSpPr>
            <p:spPr>
              <a:xfrm>
                <a:off x="-246054" y="4882856"/>
                <a:ext cx="10355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 err="1">
                    <a:latin typeface="Arial Narrow"/>
                    <a:cs typeface="Arial Narrow"/>
                  </a:rPr>
                  <a:t>bSMase</a:t>
                </a:r>
                <a:endParaRPr lang="en-US" sz="8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963461" y="4882856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1694715" y="489262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sp>
          <p:nvSpPr>
            <p:cNvPr id="130" name="TextBox 129"/>
            <p:cNvSpPr txBox="1"/>
            <p:nvPr/>
          </p:nvSpPr>
          <p:spPr>
            <a:xfrm>
              <a:off x="2169403" y="2585882"/>
              <a:ext cx="13732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456592" y="2779900"/>
              <a:ext cx="5913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PI3K</a:t>
              </a: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2315901" y="3986541"/>
              <a:ext cx="980825" cy="225213"/>
              <a:chOff x="963462" y="4882856"/>
              <a:chExt cx="1032143" cy="225213"/>
            </a:xfrm>
          </p:grpSpPr>
          <p:sp>
            <p:nvSpPr>
              <p:cNvPr id="135" name="TextBox 134"/>
              <p:cNvSpPr txBox="1"/>
              <p:nvPr/>
            </p:nvSpPr>
            <p:spPr>
              <a:xfrm>
                <a:off x="963462" y="4882856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1694714" y="4892625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sp>
          <p:nvSpPr>
            <p:cNvPr id="141" name="TextBox 140"/>
            <p:cNvSpPr txBox="1"/>
            <p:nvPr/>
          </p:nvSpPr>
          <p:spPr>
            <a:xfrm>
              <a:off x="3016691" y="3473623"/>
              <a:ext cx="2704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3437533" y="2585882"/>
              <a:ext cx="1871999" cy="1617983"/>
              <a:chOff x="4684588" y="6597796"/>
              <a:chExt cx="1871999" cy="1617983"/>
            </a:xfrm>
          </p:grpSpPr>
          <p:pic>
            <p:nvPicPr>
              <p:cNvPr id="145" name="Picture 144" descr="p-akt ebs 4j.pdf"/>
              <p:cNvPicPr>
                <a:picLocks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84588" y="6699909"/>
                <a:ext cx="1871999" cy="1439998"/>
              </a:xfrm>
              <a:prstGeom prst="rect">
                <a:avLst/>
              </a:prstGeom>
            </p:spPr>
          </p:pic>
          <p:sp>
            <p:nvSpPr>
              <p:cNvPr id="143" name="TextBox 142"/>
              <p:cNvSpPr txBox="1"/>
              <p:nvPr/>
            </p:nvSpPr>
            <p:spPr>
              <a:xfrm>
                <a:off x="5132400" y="6597796"/>
                <a:ext cx="134578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solidFill>
                      <a:srgbClr val="000000"/>
                    </a:solidFill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5380013" y="6783925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P-AKT</a:t>
                </a:r>
              </a:p>
            </p:txBody>
          </p:sp>
          <p:grpSp>
            <p:nvGrpSpPr>
              <p:cNvPr id="146" name="Group 145"/>
              <p:cNvGrpSpPr/>
              <p:nvPr/>
            </p:nvGrpSpPr>
            <p:grpSpPr>
              <a:xfrm>
                <a:off x="5204662" y="7990566"/>
                <a:ext cx="980825" cy="225213"/>
                <a:chOff x="963461" y="4882856"/>
                <a:chExt cx="1032144" cy="225213"/>
              </a:xfrm>
            </p:grpSpPr>
            <p:sp>
              <p:nvSpPr>
                <p:cNvPr id="148" name="TextBox 147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150" name="TextBox 149"/>
              <p:cNvSpPr txBox="1"/>
              <p:nvPr/>
            </p:nvSpPr>
            <p:spPr>
              <a:xfrm>
                <a:off x="5876966" y="7516073"/>
                <a:ext cx="4493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**</a:t>
                </a:r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5054336" y="2585882"/>
              <a:ext cx="1871998" cy="1624894"/>
              <a:chOff x="572070" y="366824"/>
              <a:chExt cx="1871998" cy="1624894"/>
            </a:xfrm>
          </p:grpSpPr>
          <p:pic>
            <p:nvPicPr>
              <p:cNvPr id="155" name="Picture 154" descr="AKT EbS 4j.pdf"/>
              <p:cNvPicPr>
                <a:picLocks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2070" y="462426"/>
                <a:ext cx="1871998" cy="1439999"/>
              </a:xfrm>
              <a:prstGeom prst="rect">
                <a:avLst/>
              </a:prstGeom>
            </p:spPr>
          </p:pic>
          <p:sp>
            <p:nvSpPr>
              <p:cNvPr id="156" name="TextBox 155"/>
              <p:cNvSpPr txBox="1"/>
              <p:nvPr/>
            </p:nvSpPr>
            <p:spPr>
              <a:xfrm>
                <a:off x="884350" y="366824"/>
                <a:ext cx="13919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1173513" y="519224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AKT</a:t>
                </a:r>
              </a:p>
            </p:txBody>
          </p:sp>
          <p:grpSp>
            <p:nvGrpSpPr>
              <p:cNvPr id="158" name="Group 157"/>
              <p:cNvGrpSpPr/>
              <p:nvPr/>
            </p:nvGrpSpPr>
            <p:grpSpPr>
              <a:xfrm>
                <a:off x="1093954" y="1766505"/>
                <a:ext cx="980825" cy="225213"/>
                <a:chOff x="963461" y="4882856"/>
                <a:chExt cx="1032144" cy="225213"/>
              </a:xfrm>
            </p:grpSpPr>
            <p:sp>
              <p:nvSpPr>
                <p:cNvPr id="160" name="TextBox 159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</p:grpSp>
      <p:grpSp>
        <p:nvGrpSpPr>
          <p:cNvPr id="2" name="Group 1"/>
          <p:cNvGrpSpPr/>
          <p:nvPr/>
        </p:nvGrpSpPr>
        <p:grpSpPr>
          <a:xfrm>
            <a:off x="250128" y="7075539"/>
            <a:ext cx="5755581" cy="1734626"/>
            <a:chOff x="250128" y="7075539"/>
            <a:chExt cx="5755581" cy="1734626"/>
          </a:xfrm>
        </p:grpSpPr>
        <p:sp>
          <p:nvSpPr>
            <p:cNvPr id="190" name="TextBox 189"/>
            <p:cNvSpPr txBox="1"/>
            <p:nvPr/>
          </p:nvSpPr>
          <p:spPr>
            <a:xfrm>
              <a:off x="250128" y="8594587"/>
              <a:ext cx="96072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err="1">
                  <a:latin typeface="Arial Narrow"/>
                  <a:cs typeface="Arial Narrow"/>
                </a:rPr>
                <a:t>bSMase</a:t>
              </a:r>
              <a:endParaRPr lang="en-US" sz="800" b="1" dirty="0">
                <a:latin typeface="Arial Narrow"/>
                <a:cs typeface="Arial Narrow"/>
              </a:endParaRPr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4178082" y="7075539"/>
              <a:ext cx="1827627" cy="1734626"/>
              <a:chOff x="2381714" y="2062921"/>
              <a:chExt cx="1871999" cy="1734626"/>
            </a:xfrm>
          </p:grpSpPr>
          <p:pic>
            <p:nvPicPr>
              <p:cNvPr id="181" name="Picture 180" descr="atg13 ebs 4j.pdf"/>
              <p:cNvPicPr>
                <a:picLocks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81714" y="2279658"/>
                <a:ext cx="1871999" cy="1439449"/>
              </a:xfrm>
              <a:prstGeom prst="rect">
                <a:avLst/>
              </a:prstGeom>
            </p:spPr>
          </p:pic>
          <p:sp>
            <p:nvSpPr>
              <p:cNvPr id="182" name="TextBox 181"/>
              <p:cNvSpPr txBox="1"/>
              <p:nvPr/>
            </p:nvSpPr>
            <p:spPr>
              <a:xfrm>
                <a:off x="2777549" y="2062921"/>
                <a:ext cx="132911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3169650" y="2220038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Atg13</a:t>
                </a: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2895649" y="3572334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3590544" y="3582103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>
              <a:off x="2588017" y="7075539"/>
              <a:ext cx="1827626" cy="1730091"/>
              <a:chOff x="530036" y="2093457"/>
              <a:chExt cx="1871998" cy="1730091"/>
            </a:xfrm>
          </p:grpSpPr>
          <p:pic>
            <p:nvPicPr>
              <p:cNvPr id="174" name="Picture 173" descr="p-atg13 ebs 4j.pdf"/>
              <p:cNvPicPr>
                <a:picLocks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0036" y="2309419"/>
                <a:ext cx="1871998" cy="1435581"/>
              </a:xfrm>
              <a:prstGeom prst="rect">
                <a:avLst/>
              </a:prstGeom>
            </p:spPr>
          </p:pic>
          <p:sp>
            <p:nvSpPr>
              <p:cNvPr id="175" name="TextBox 174"/>
              <p:cNvSpPr txBox="1"/>
              <p:nvPr/>
            </p:nvSpPr>
            <p:spPr>
              <a:xfrm>
                <a:off x="986953" y="2093457"/>
                <a:ext cx="14074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1229646" y="2250574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P-Atg13</a:t>
                </a:r>
              </a:p>
            </p:txBody>
          </p:sp>
          <p:grpSp>
            <p:nvGrpSpPr>
              <p:cNvPr id="177" name="Group 176"/>
              <p:cNvGrpSpPr/>
              <p:nvPr/>
            </p:nvGrpSpPr>
            <p:grpSpPr>
              <a:xfrm>
                <a:off x="1048383" y="3598335"/>
                <a:ext cx="980825" cy="225213"/>
                <a:chOff x="963461" y="4882856"/>
                <a:chExt cx="1032144" cy="225213"/>
              </a:xfrm>
            </p:grpSpPr>
            <p:sp>
              <p:nvSpPr>
                <p:cNvPr id="179" name="TextBox 178"/>
                <p:cNvSpPr txBox="1"/>
                <p:nvPr/>
              </p:nvSpPr>
              <p:spPr>
                <a:xfrm>
                  <a:off x="963461" y="4882856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1694715" y="4892625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178" name="TextBox 177"/>
              <p:cNvSpPr txBox="1"/>
              <p:nvPr/>
            </p:nvSpPr>
            <p:spPr>
              <a:xfrm>
                <a:off x="1753439" y="3055432"/>
                <a:ext cx="2704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951397" y="7075539"/>
              <a:ext cx="1829968" cy="1734492"/>
              <a:chOff x="4310732" y="257226"/>
              <a:chExt cx="1874397" cy="1734492"/>
            </a:xfrm>
          </p:grpSpPr>
          <p:grpSp>
            <p:nvGrpSpPr>
              <p:cNvPr id="167" name="Group 166"/>
              <p:cNvGrpSpPr/>
              <p:nvPr/>
            </p:nvGrpSpPr>
            <p:grpSpPr>
              <a:xfrm>
                <a:off x="4820909" y="1766505"/>
                <a:ext cx="980825" cy="225213"/>
                <a:chOff x="963461" y="4882856"/>
                <a:chExt cx="1032144" cy="225213"/>
              </a:xfrm>
            </p:grpSpPr>
            <p:sp>
              <p:nvSpPr>
                <p:cNvPr id="172" name="TextBox 171"/>
                <p:cNvSpPr txBox="1"/>
                <p:nvPr/>
              </p:nvSpPr>
              <p:spPr>
                <a:xfrm>
                  <a:off x="963461" y="4882856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73" name="TextBox 172"/>
                <p:cNvSpPr txBox="1"/>
                <p:nvPr/>
              </p:nvSpPr>
              <p:spPr>
                <a:xfrm>
                  <a:off x="1694715" y="4892625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grpSp>
            <p:nvGrpSpPr>
              <p:cNvPr id="168" name="Group 167"/>
              <p:cNvGrpSpPr/>
              <p:nvPr/>
            </p:nvGrpSpPr>
            <p:grpSpPr>
              <a:xfrm>
                <a:off x="4310732" y="257226"/>
                <a:ext cx="1874397" cy="1665519"/>
                <a:chOff x="4310732" y="257226"/>
                <a:chExt cx="1874397" cy="1665519"/>
              </a:xfrm>
            </p:grpSpPr>
            <p:pic>
              <p:nvPicPr>
                <p:cNvPr id="169" name="Picture 168" descr="p-ulk1 ebs 4j.pdf"/>
                <p:cNvPicPr>
                  <a:picLocks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10732" y="482745"/>
                  <a:ext cx="1874397" cy="1440000"/>
                </a:xfrm>
                <a:prstGeom prst="rect">
                  <a:avLst/>
                </a:prstGeom>
              </p:spPr>
            </p:pic>
            <p:sp>
              <p:nvSpPr>
                <p:cNvPr id="170" name="TextBox 169"/>
                <p:cNvSpPr txBox="1"/>
                <p:nvPr/>
              </p:nvSpPr>
              <p:spPr>
                <a:xfrm>
                  <a:off x="4641338" y="257226"/>
                  <a:ext cx="130868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EpoCD34/HSPC 96h</a:t>
                  </a:r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4951811" y="414343"/>
                  <a:ext cx="59139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dirty="0">
                      <a:latin typeface="Arial Narrow"/>
                      <a:cs typeface="Arial Narrow"/>
                    </a:rPr>
                    <a:t>P-ULK1</a:t>
                  </a:r>
                </a:p>
              </p:txBody>
            </p:sp>
          </p:grpSp>
        </p:grpSp>
        <p:sp>
          <p:nvSpPr>
            <p:cNvPr id="134" name="TextBox 133"/>
            <p:cNvSpPr txBox="1"/>
            <p:nvPr/>
          </p:nvSpPr>
          <p:spPr>
            <a:xfrm>
              <a:off x="2151563" y="7306293"/>
              <a:ext cx="2975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</p:grpSp>
      <p:sp>
        <p:nvSpPr>
          <p:cNvPr id="142" name="TextBox 141"/>
          <p:cNvSpPr txBox="1"/>
          <p:nvPr/>
        </p:nvSpPr>
        <p:spPr>
          <a:xfrm>
            <a:off x="3013337" y="5142811"/>
            <a:ext cx="2975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*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654734" y="745543"/>
            <a:ext cx="2750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*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151471" y="8903098"/>
            <a:ext cx="6544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Cambria"/>
                <a:cs typeface="Cambria"/>
              </a:rPr>
              <a:t>Supplementary Figure S11: </a:t>
            </a:r>
            <a:r>
              <a:rPr lang="en-US" sz="1200" dirty="0">
                <a:latin typeface="Cambria"/>
                <a:cs typeface="Cambria"/>
              </a:rPr>
              <a:t>Western Blot quantifications. Bars represent the mean ± SD of three independent experiments. Student’s t-test  or  one-way </a:t>
            </a:r>
            <a:r>
              <a:rPr lang="en-US" sz="1200" dirty="0" err="1">
                <a:latin typeface="Cambria"/>
                <a:cs typeface="Cambria"/>
              </a:rPr>
              <a:t>Anova</a:t>
            </a:r>
            <a:r>
              <a:rPr lang="en-US" sz="1200" dirty="0">
                <a:latin typeface="Cambria"/>
                <a:cs typeface="Cambria"/>
              </a:rPr>
              <a:t> with repeated measures followed by </a:t>
            </a:r>
            <a:r>
              <a:rPr lang="en-US" sz="1200" dirty="0" err="1">
                <a:latin typeface="Cambria"/>
                <a:cs typeface="Cambria"/>
              </a:rPr>
              <a:t>Dunnett’s</a:t>
            </a:r>
            <a:r>
              <a:rPr lang="en-US" sz="1200" dirty="0">
                <a:latin typeface="Cambria"/>
                <a:cs typeface="Cambria"/>
              </a:rPr>
              <a:t> post-hoc test show the statistical significance *P&lt;0.05, **P&lt;0.01, ***P&lt;0.001. </a:t>
            </a:r>
          </a:p>
          <a:p>
            <a:pPr algn="just"/>
            <a:r>
              <a:rPr lang="en-US" sz="1200" dirty="0">
                <a:latin typeface="Cambria"/>
                <a:cs typeface="Cambria"/>
              </a:rPr>
              <a:t>HSPC: Hematopoietic stem and progenitor cells, </a:t>
            </a:r>
            <a:r>
              <a:rPr lang="en-US" sz="1200" dirty="0" err="1">
                <a:latin typeface="Cambria"/>
                <a:cs typeface="Cambria"/>
              </a:rPr>
              <a:t>Epo</a:t>
            </a:r>
            <a:r>
              <a:rPr lang="en-US" sz="1200" dirty="0">
                <a:latin typeface="Cambria"/>
                <a:cs typeface="Cambria"/>
              </a:rPr>
              <a:t>: Erythropoietin, </a:t>
            </a:r>
            <a:r>
              <a:rPr lang="en-US" sz="1200" dirty="0" err="1">
                <a:latin typeface="Cambria"/>
                <a:cs typeface="Cambria"/>
              </a:rPr>
              <a:t>bSMase</a:t>
            </a:r>
            <a:r>
              <a:rPr lang="en-US" sz="1200" dirty="0">
                <a:latin typeface="Cambria"/>
                <a:cs typeface="Cambria"/>
              </a:rPr>
              <a:t>: bacterial </a:t>
            </a:r>
            <a:r>
              <a:rPr lang="en-US" sz="1200" dirty="0" err="1">
                <a:latin typeface="Cambria"/>
                <a:cs typeface="Cambria"/>
              </a:rPr>
              <a:t>sphingomyelinase</a:t>
            </a:r>
            <a:r>
              <a:rPr lang="en-US" sz="1200" dirty="0">
                <a:latin typeface="Cambria"/>
                <a:cs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5397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52789" y="461354"/>
            <a:ext cx="6404937" cy="4464921"/>
            <a:chOff x="-52789" y="770252"/>
            <a:chExt cx="6404937" cy="4464921"/>
          </a:xfrm>
        </p:grpSpPr>
        <p:pic>
          <p:nvPicPr>
            <p:cNvPr id="180" name="Picture 179" descr="rubicon cd34 j0et24h.pdf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82598" y="3438075"/>
              <a:ext cx="2048555" cy="1291687"/>
            </a:xfrm>
            <a:prstGeom prst="rect">
              <a:avLst/>
            </a:prstGeom>
          </p:spPr>
        </p:pic>
        <p:grpSp>
          <p:nvGrpSpPr>
            <p:cNvPr id="123" name="Group 122"/>
            <p:cNvGrpSpPr/>
            <p:nvPr/>
          </p:nvGrpSpPr>
          <p:grpSpPr>
            <a:xfrm>
              <a:off x="-52789" y="770252"/>
              <a:ext cx="2726220" cy="2147139"/>
              <a:chOff x="-319880" y="4029971"/>
              <a:chExt cx="2726220" cy="2147139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862862" y="4029971"/>
                <a:ext cx="11215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CD34/HSPC 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1116808" y="4182371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Beclin1</a:t>
                </a:r>
              </a:p>
            </p:txBody>
          </p:sp>
          <p:pic>
            <p:nvPicPr>
              <p:cNvPr id="87" name="Picture 86" descr="beclin1 j0et24h.pdf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5167" y="4405314"/>
                <a:ext cx="2031173" cy="1270000"/>
              </a:xfrm>
              <a:prstGeom prst="rect">
                <a:avLst/>
              </a:prstGeom>
            </p:spPr>
          </p:pic>
          <p:sp>
            <p:nvSpPr>
              <p:cNvPr id="88" name="TextBox 87"/>
              <p:cNvSpPr txBox="1"/>
              <p:nvPr/>
            </p:nvSpPr>
            <p:spPr>
              <a:xfrm>
                <a:off x="1289567" y="4447298"/>
                <a:ext cx="3096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grpSp>
            <p:nvGrpSpPr>
              <p:cNvPr id="103" name="Group 102"/>
              <p:cNvGrpSpPr/>
              <p:nvPr/>
            </p:nvGrpSpPr>
            <p:grpSpPr>
              <a:xfrm>
                <a:off x="-319880" y="5522181"/>
                <a:ext cx="2435654" cy="654929"/>
                <a:chOff x="-319880" y="5522181"/>
                <a:chExt cx="2435654" cy="654929"/>
              </a:xfrm>
            </p:grpSpPr>
            <p:sp>
              <p:nvSpPr>
                <p:cNvPr id="89" name="TextBox 88"/>
                <p:cNvSpPr txBox="1"/>
                <p:nvPr/>
              </p:nvSpPr>
              <p:spPr>
                <a:xfrm>
                  <a:off x="656807" y="5961666"/>
                  <a:ext cx="5188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0h</a:t>
                  </a: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1378789" y="5961666"/>
                  <a:ext cx="63845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24h</a:t>
                  </a: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-319880" y="5522181"/>
                  <a:ext cx="98405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 err="1">
                      <a:latin typeface="Arial Narrow"/>
                      <a:cs typeface="Arial Narrow"/>
                    </a:rPr>
                    <a:t>Epo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775269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1304954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1822317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780725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1310410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1827773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-59888" y="5709718"/>
                  <a:ext cx="72176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TNFα</a:t>
                  </a:r>
                </a:p>
              </p:txBody>
            </p:sp>
            <p:cxnSp>
              <p:nvCxnSpPr>
                <p:cNvPr id="101" name="Straight Connector 100"/>
                <p:cNvCxnSpPr/>
                <p:nvPr/>
              </p:nvCxnSpPr>
              <p:spPr>
                <a:xfrm flipH="1">
                  <a:off x="1289567" y="5943138"/>
                  <a:ext cx="82620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695659" y="5943138"/>
                  <a:ext cx="39420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1" name="Group 140"/>
            <p:cNvGrpSpPr/>
            <p:nvPr/>
          </p:nvGrpSpPr>
          <p:grpSpPr>
            <a:xfrm>
              <a:off x="2462133" y="770252"/>
              <a:ext cx="2052000" cy="2164300"/>
              <a:chOff x="2282980" y="4012810"/>
              <a:chExt cx="2052000" cy="2164300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2799566" y="4012810"/>
                <a:ext cx="11215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CD34/HSPC </a:t>
                </a: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957413" y="4167773"/>
                <a:ext cx="7828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Atg5-Atg12</a:t>
                </a: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2432049" y="5539624"/>
                <a:ext cx="1627728" cy="637486"/>
                <a:chOff x="2432049" y="5539624"/>
                <a:chExt cx="1627728" cy="637486"/>
              </a:xfrm>
            </p:grpSpPr>
            <p:sp>
              <p:nvSpPr>
                <p:cNvPr id="109" name="TextBox 108"/>
                <p:cNvSpPr txBox="1"/>
                <p:nvPr/>
              </p:nvSpPr>
              <p:spPr>
                <a:xfrm>
                  <a:off x="2432049" y="5961666"/>
                  <a:ext cx="56570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0h</a:t>
                  </a: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3244671" y="5961666"/>
                  <a:ext cx="67333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24h</a:t>
                  </a: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2729768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3248957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14" name="TextBox 113"/>
                <p:cNvSpPr txBox="1"/>
                <p:nvPr/>
              </p:nvSpPr>
              <p:spPr>
                <a:xfrm>
                  <a:off x="3766320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2735224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3254413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3771776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cxnSp>
              <p:nvCxnSpPr>
                <p:cNvPr id="119" name="Straight Connector 118"/>
                <p:cNvCxnSpPr/>
                <p:nvPr/>
              </p:nvCxnSpPr>
              <p:spPr>
                <a:xfrm flipH="1">
                  <a:off x="3233570" y="5943138"/>
                  <a:ext cx="82620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flipH="1">
                  <a:off x="2650158" y="5943138"/>
                  <a:ext cx="39420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21" name="Picture 120" descr="atg5.atg12 joet24h.pdf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2980" y="4362875"/>
                <a:ext cx="2052000" cy="1295998"/>
              </a:xfrm>
              <a:prstGeom prst="rect">
                <a:avLst/>
              </a:prstGeom>
            </p:spPr>
          </p:pic>
        </p:grpSp>
        <p:grpSp>
          <p:nvGrpSpPr>
            <p:cNvPr id="158" name="Group 157"/>
            <p:cNvGrpSpPr/>
            <p:nvPr/>
          </p:nvGrpSpPr>
          <p:grpSpPr>
            <a:xfrm>
              <a:off x="4300148" y="770252"/>
              <a:ext cx="2052000" cy="2147893"/>
              <a:chOff x="4188698" y="4008225"/>
              <a:chExt cx="2052000" cy="2147893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4715118" y="4008225"/>
                <a:ext cx="11215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CD34/HSPC </a:t>
                </a: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020814" y="4144218"/>
                <a:ext cx="4949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Atg7</a:t>
                </a:r>
              </a:p>
            </p:txBody>
          </p:sp>
          <p:grpSp>
            <p:nvGrpSpPr>
              <p:cNvPr id="126" name="Group 125"/>
              <p:cNvGrpSpPr/>
              <p:nvPr/>
            </p:nvGrpSpPr>
            <p:grpSpPr>
              <a:xfrm>
                <a:off x="4496367" y="5518632"/>
                <a:ext cx="1478962" cy="637486"/>
                <a:chOff x="2580815" y="5539624"/>
                <a:chExt cx="1478962" cy="637486"/>
              </a:xfrm>
            </p:grpSpPr>
            <p:sp>
              <p:nvSpPr>
                <p:cNvPr id="127" name="TextBox 126"/>
                <p:cNvSpPr txBox="1"/>
                <p:nvPr/>
              </p:nvSpPr>
              <p:spPr>
                <a:xfrm>
                  <a:off x="2580815" y="5961666"/>
                  <a:ext cx="55419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0h</a:t>
                  </a: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3358907" y="5961666"/>
                  <a:ext cx="5286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24h</a:t>
                  </a: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2729768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3248957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3766320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>
                  <a:off x="2735224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3254413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>
                  <a:off x="3771776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cxnSp>
              <p:nvCxnSpPr>
                <p:cNvPr id="137" name="Straight Connector 136"/>
                <p:cNvCxnSpPr/>
                <p:nvPr/>
              </p:nvCxnSpPr>
              <p:spPr>
                <a:xfrm flipH="1">
                  <a:off x="3233570" y="5943138"/>
                  <a:ext cx="82620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flipH="1">
                  <a:off x="2650158" y="5943138"/>
                  <a:ext cx="39420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40" name="Picture 139" descr="atg7 jo et 24h.pdf"/>
              <p:cNvPicPr>
                <a:picLocks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88698" y="4352379"/>
                <a:ext cx="2052000" cy="1296554"/>
              </a:xfrm>
              <a:prstGeom prst="rect">
                <a:avLst/>
              </a:prstGeom>
            </p:spPr>
          </p:pic>
        </p:grpSp>
        <p:grpSp>
          <p:nvGrpSpPr>
            <p:cNvPr id="184" name="Group 183"/>
            <p:cNvGrpSpPr/>
            <p:nvPr/>
          </p:nvGrpSpPr>
          <p:grpSpPr>
            <a:xfrm>
              <a:off x="1370812" y="3148269"/>
              <a:ext cx="2335896" cy="2081448"/>
              <a:chOff x="72774" y="6375676"/>
              <a:chExt cx="2335896" cy="2081448"/>
            </a:xfrm>
          </p:grpSpPr>
          <p:sp>
            <p:nvSpPr>
              <p:cNvPr id="142" name="TextBox 141"/>
              <p:cNvSpPr txBox="1"/>
              <p:nvPr/>
            </p:nvSpPr>
            <p:spPr>
              <a:xfrm>
                <a:off x="889458" y="6375676"/>
                <a:ext cx="11215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CD34/HSPC </a:t>
                </a: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977912" y="6528076"/>
                <a:ext cx="89654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SQSTM1/p62</a:t>
                </a: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72774" y="7802195"/>
                <a:ext cx="2040400" cy="654929"/>
                <a:chOff x="2019377" y="5522181"/>
                <a:chExt cx="2040400" cy="654929"/>
              </a:xfrm>
            </p:grpSpPr>
            <p:sp>
              <p:nvSpPr>
                <p:cNvPr id="145" name="TextBox 144"/>
                <p:cNvSpPr txBox="1"/>
                <p:nvPr/>
              </p:nvSpPr>
              <p:spPr>
                <a:xfrm>
                  <a:off x="2567485" y="5961666"/>
                  <a:ext cx="58594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b="1" dirty="0">
                      <a:latin typeface="Arial Narrow"/>
                      <a:cs typeface="Arial Narrow"/>
                    </a:rPr>
                    <a:t>0h</a:t>
                  </a:r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>
                  <a:off x="3358907" y="5961666"/>
                  <a:ext cx="51726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24h</a:t>
                  </a:r>
                </a:p>
              </p:txBody>
            </p:sp>
            <p:sp>
              <p:nvSpPr>
                <p:cNvPr id="147" name="TextBox 146"/>
                <p:cNvSpPr txBox="1"/>
                <p:nvPr/>
              </p:nvSpPr>
              <p:spPr>
                <a:xfrm>
                  <a:off x="2019377" y="5522181"/>
                  <a:ext cx="63078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 err="1">
                      <a:latin typeface="Arial Narrow"/>
                      <a:cs typeface="Arial Narrow"/>
                    </a:rPr>
                    <a:t>Epo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2750760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3248957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50" name="TextBox 149"/>
                <p:cNvSpPr txBox="1"/>
                <p:nvPr/>
              </p:nvSpPr>
              <p:spPr>
                <a:xfrm>
                  <a:off x="3766320" y="5539624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51" name="TextBox 150"/>
                <p:cNvSpPr txBox="1"/>
                <p:nvPr/>
              </p:nvSpPr>
              <p:spPr>
                <a:xfrm>
                  <a:off x="2745720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52" name="TextBox 151"/>
                <p:cNvSpPr txBox="1"/>
                <p:nvPr/>
              </p:nvSpPr>
              <p:spPr>
                <a:xfrm>
                  <a:off x="3264909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53" name="TextBox 152"/>
                <p:cNvSpPr txBox="1"/>
                <p:nvPr/>
              </p:nvSpPr>
              <p:spPr>
                <a:xfrm>
                  <a:off x="3771776" y="5702520"/>
                  <a:ext cx="2859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2185209" y="5709718"/>
                  <a:ext cx="4626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Arial Narrow"/>
                      <a:cs typeface="Arial Narrow"/>
                    </a:rPr>
                    <a:t>TNFα</a:t>
                  </a:r>
                </a:p>
              </p:txBody>
            </p: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3233570" y="5943138"/>
                  <a:ext cx="826207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/>
                <p:cNvCxnSpPr/>
                <p:nvPr/>
              </p:nvCxnSpPr>
              <p:spPr>
                <a:xfrm flipH="1">
                  <a:off x="2671150" y="5943138"/>
                  <a:ext cx="394205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59" name="Picture 158" descr="p62 j0et24h.pdf"/>
              <p:cNvPicPr>
                <a:picLocks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6671" y="6658841"/>
                <a:ext cx="2051999" cy="1296431"/>
              </a:xfrm>
              <a:prstGeom prst="rect">
                <a:avLst/>
              </a:prstGeom>
            </p:spPr>
          </p:pic>
          <p:sp>
            <p:nvSpPr>
              <p:cNvPr id="160" name="TextBox 159"/>
              <p:cNvSpPr txBox="1"/>
              <p:nvPr/>
            </p:nvSpPr>
            <p:spPr>
              <a:xfrm>
                <a:off x="1310559" y="6847862"/>
                <a:ext cx="2704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1830834" y="6790422"/>
                <a:ext cx="2704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  <p:sp>
          <p:nvSpPr>
            <p:cNvPr id="162" name="TextBox 161"/>
            <p:cNvSpPr txBox="1"/>
            <p:nvPr/>
          </p:nvSpPr>
          <p:spPr>
            <a:xfrm>
              <a:off x="4131636" y="3148783"/>
              <a:ext cx="11215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CD34/HSPC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243856" y="3290687"/>
              <a:ext cx="8965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Rubicon</a:t>
              </a:r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3763435" y="4597687"/>
              <a:ext cx="1489731" cy="637486"/>
              <a:chOff x="2570046" y="5539624"/>
              <a:chExt cx="1489731" cy="637486"/>
            </a:xfrm>
          </p:grpSpPr>
          <p:sp>
            <p:nvSpPr>
              <p:cNvPr id="165" name="TextBox 164"/>
              <p:cNvSpPr txBox="1"/>
              <p:nvPr/>
            </p:nvSpPr>
            <p:spPr>
              <a:xfrm>
                <a:off x="2570046" y="5961666"/>
                <a:ext cx="5853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0h</a:t>
                </a:r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3358907" y="5961666"/>
                <a:ext cx="60011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24h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2750760" y="5539624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3248957" y="5539624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3766320" y="5539624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2745720" y="5702520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3264909" y="5702520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3771776" y="5702520"/>
                <a:ext cx="2859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  <p:cxnSp>
            <p:nvCxnSpPr>
              <p:cNvPr id="175" name="Straight Connector 174"/>
              <p:cNvCxnSpPr/>
              <p:nvPr/>
            </p:nvCxnSpPr>
            <p:spPr>
              <a:xfrm flipH="1">
                <a:off x="3233570" y="5943138"/>
                <a:ext cx="826207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flipH="1">
                <a:off x="2671150" y="5943138"/>
                <a:ext cx="394205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1" name="TextBox 180"/>
            <p:cNvSpPr txBox="1"/>
            <p:nvPr/>
          </p:nvSpPr>
          <p:spPr>
            <a:xfrm>
              <a:off x="4956524" y="4245582"/>
              <a:ext cx="2704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4405968" y="4256078"/>
              <a:ext cx="30183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**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53292" y="5182768"/>
            <a:ext cx="4463684" cy="1635737"/>
            <a:chOff x="1053292" y="5182768"/>
            <a:chExt cx="4463684" cy="1635737"/>
          </a:xfrm>
        </p:grpSpPr>
        <p:grpSp>
          <p:nvGrpSpPr>
            <p:cNvPr id="186" name="Group 185"/>
            <p:cNvGrpSpPr/>
            <p:nvPr/>
          </p:nvGrpSpPr>
          <p:grpSpPr>
            <a:xfrm>
              <a:off x="1053292" y="5182768"/>
              <a:ext cx="2496371" cy="1621319"/>
              <a:chOff x="50476" y="357770"/>
              <a:chExt cx="2496371" cy="1621319"/>
            </a:xfrm>
          </p:grpSpPr>
          <p:pic>
            <p:nvPicPr>
              <p:cNvPr id="187" name="Picture 186" descr="BECLIN1 EBS 24H.pdf"/>
              <p:cNvPicPr>
                <a:picLocks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74847" y="467621"/>
                <a:ext cx="1872000" cy="1441998"/>
              </a:xfrm>
              <a:prstGeom prst="rect">
                <a:avLst/>
              </a:prstGeom>
            </p:spPr>
          </p:pic>
          <p:sp>
            <p:nvSpPr>
              <p:cNvPr id="188" name="TextBox 187"/>
              <p:cNvSpPr txBox="1"/>
              <p:nvPr/>
            </p:nvSpPr>
            <p:spPr>
              <a:xfrm>
                <a:off x="1127593" y="357770"/>
                <a:ext cx="126841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24h</a:t>
                </a:r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1433596" y="512913"/>
                <a:ext cx="5913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Beclin1</a:t>
                </a:r>
              </a:p>
            </p:txBody>
          </p:sp>
          <p:grpSp>
            <p:nvGrpSpPr>
              <p:cNvPr id="190" name="Group 189"/>
              <p:cNvGrpSpPr/>
              <p:nvPr/>
            </p:nvGrpSpPr>
            <p:grpSpPr>
              <a:xfrm>
                <a:off x="50476" y="1753876"/>
                <a:ext cx="2130203" cy="225213"/>
                <a:chOff x="-246054" y="4882856"/>
                <a:chExt cx="2241659" cy="225213"/>
              </a:xfrm>
            </p:grpSpPr>
            <p:sp>
              <p:nvSpPr>
                <p:cNvPr id="192" name="TextBox 191"/>
                <p:cNvSpPr txBox="1"/>
                <p:nvPr/>
              </p:nvSpPr>
              <p:spPr>
                <a:xfrm>
                  <a:off x="-246054" y="4882856"/>
                  <a:ext cx="103553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 err="1">
                      <a:latin typeface="Arial Narrow"/>
                      <a:cs typeface="Arial Narrow"/>
                    </a:rPr>
                    <a:t>bSMase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  <p:sp>
              <p:nvSpPr>
                <p:cNvPr id="193" name="TextBox 192"/>
                <p:cNvSpPr txBox="1"/>
                <p:nvPr/>
              </p:nvSpPr>
              <p:spPr>
                <a:xfrm>
                  <a:off x="963461" y="4882856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1694715" y="4892625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191" name="TextBox 190"/>
              <p:cNvSpPr txBox="1"/>
              <p:nvPr/>
            </p:nvSpPr>
            <p:spPr>
              <a:xfrm>
                <a:off x="1887674" y="1094354"/>
                <a:ext cx="3096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3644978" y="5182768"/>
              <a:ext cx="1871998" cy="1635737"/>
              <a:chOff x="2516987" y="340944"/>
              <a:chExt cx="1871998" cy="1635737"/>
            </a:xfrm>
          </p:grpSpPr>
          <p:pic>
            <p:nvPicPr>
              <p:cNvPr id="196" name="Picture 195" descr="atg5-12 ebs 24h.pdf"/>
              <p:cNvPicPr>
                <a:picLocks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6987" y="467621"/>
                <a:ext cx="1871998" cy="1439999"/>
              </a:xfrm>
              <a:prstGeom prst="rect">
                <a:avLst/>
              </a:prstGeom>
            </p:spPr>
          </p:pic>
          <p:sp>
            <p:nvSpPr>
              <p:cNvPr id="197" name="TextBox 196"/>
              <p:cNvSpPr txBox="1"/>
              <p:nvPr/>
            </p:nvSpPr>
            <p:spPr>
              <a:xfrm>
                <a:off x="2962808" y="340944"/>
                <a:ext cx="13498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24h</a:t>
                </a: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3214302" y="493344"/>
                <a:ext cx="7603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Atg5-Atg12</a:t>
                </a:r>
              </a:p>
            </p:txBody>
          </p:sp>
          <p:grpSp>
            <p:nvGrpSpPr>
              <p:cNvPr id="199" name="Group 198"/>
              <p:cNvGrpSpPr/>
              <p:nvPr/>
            </p:nvGrpSpPr>
            <p:grpSpPr>
              <a:xfrm>
                <a:off x="3035069" y="1751468"/>
                <a:ext cx="980825" cy="225213"/>
                <a:chOff x="963461" y="4882856"/>
                <a:chExt cx="1032144" cy="225213"/>
              </a:xfrm>
            </p:grpSpPr>
            <p:sp>
              <p:nvSpPr>
                <p:cNvPr id="202" name="TextBox 201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03" name="TextBox 202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200" name="TextBox 199"/>
              <p:cNvSpPr txBox="1"/>
              <p:nvPr/>
            </p:nvSpPr>
            <p:spPr>
              <a:xfrm>
                <a:off x="3733386" y="1196906"/>
                <a:ext cx="30968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</p:grpSp>
      <p:sp>
        <p:nvSpPr>
          <p:cNvPr id="179" name="TextBox 178"/>
          <p:cNvSpPr txBox="1"/>
          <p:nvPr/>
        </p:nvSpPr>
        <p:spPr>
          <a:xfrm>
            <a:off x="299596" y="106503"/>
            <a:ext cx="1511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 Narrow"/>
                <a:cs typeface="Arial Narrow"/>
              </a:rPr>
              <a:t>Quantification Fig 4b (24h)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47929" y="6932582"/>
            <a:ext cx="4413806" cy="1767468"/>
            <a:chOff x="1047929" y="6932582"/>
            <a:chExt cx="4413806" cy="1767468"/>
          </a:xfrm>
        </p:grpSpPr>
        <p:grpSp>
          <p:nvGrpSpPr>
            <p:cNvPr id="212" name="Group 211"/>
            <p:cNvGrpSpPr/>
            <p:nvPr/>
          </p:nvGrpSpPr>
          <p:grpSpPr>
            <a:xfrm>
              <a:off x="1673777" y="6932582"/>
              <a:ext cx="1871998" cy="1748590"/>
              <a:chOff x="4365852" y="228818"/>
              <a:chExt cx="1871998" cy="1748590"/>
            </a:xfrm>
          </p:grpSpPr>
          <p:pic>
            <p:nvPicPr>
              <p:cNvPr id="213" name="Picture 212" descr="atg7 ebs 24h.pdf"/>
              <p:cNvPicPr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5852" y="467621"/>
                <a:ext cx="1871998" cy="1439999"/>
              </a:xfrm>
              <a:prstGeom prst="rect">
                <a:avLst/>
              </a:prstGeom>
            </p:spPr>
          </p:pic>
          <p:sp>
            <p:nvSpPr>
              <p:cNvPr id="214" name="TextBox 213"/>
              <p:cNvSpPr txBox="1"/>
              <p:nvPr/>
            </p:nvSpPr>
            <p:spPr>
              <a:xfrm>
                <a:off x="4703524" y="228818"/>
                <a:ext cx="13151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24h</a:t>
                </a:r>
              </a:p>
            </p:txBody>
          </p:sp>
          <p:sp>
            <p:nvSpPr>
              <p:cNvPr id="215" name="TextBox 214"/>
              <p:cNvSpPr txBox="1"/>
              <p:nvPr/>
            </p:nvSpPr>
            <p:spPr>
              <a:xfrm>
                <a:off x="5000319" y="406933"/>
                <a:ext cx="7603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Atg7</a:t>
                </a:r>
              </a:p>
            </p:txBody>
          </p:sp>
          <p:grpSp>
            <p:nvGrpSpPr>
              <p:cNvPr id="216" name="Group 215"/>
              <p:cNvGrpSpPr/>
              <p:nvPr/>
            </p:nvGrpSpPr>
            <p:grpSpPr>
              <a:xfrm>
                <a:off x="4889927" y="1752195"/>
                <a:ext cx="980825" cy="225213"/>
                <a:chOff x="963461" y="4882856"/>
                <a:chExt cx="1032144" cy="225213"/>
              </a:xfrm>
            </p:grpSpPr>
            <p:sp>
              <p:nvSpPr>
                <p:cNvPr id="218" name="TextBox 217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grpSp>
          <p:nvGrpSpPr>
            <p:cNvPr id="2" name="Group 1"/>
            <p:cNvGrpSpPr/>
            <p:nvPr/>
          </p:nvGrpSpPr>
          <p:grpSpPr>
            <a:xfrm>
              <a:off x="3589736" y="6932582"/>
              <a:ext cx="1871999" cy="1737662"/>
              <a:chOff x="1954467" y="6977137"/>
              <a:chExt cx="1871999" cy="1737662"/>
            </a:xfrm>
          </p:grpSpPr>
          <p:pic>
            <p:nvPicPr>
              <p:cNvPr id="220" name="Picture 219" descr="p62 ebs 24h.pdf"/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54467" y="7219969"/>
                <a:ext cx="1871999" cy="1439997"/>
              </a:xfrm>
              <a:prstGeom prst="rect">
                <a:avLst/>
              </a:prstGeom>
            </p:spPr>
          </p:pic>
          <p:sp>
            <p:nvSpPr>
              <p:cNvPr id="221" name="TextBox 220"/>
              <p:cNvSpPr txBox="1"/>
              <p:nvPr/>
            </p:nvSpPr>
            <p:spPr>
              <a:xfrm>
                <a:off x="2320435" y="6977137"/>
                <a:ext cx="13001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rgbClr val="000000"/>
                    </a:solidFill>
                    <a:latin typeface="Arial Narrow"/>
                    <a:cs typeface="Arial Narrow"/>
                  </a:rPr>
                  <a:t>EpoCD34/HSPC 24h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2470469" y="7155252"/>
                <a:ext cx="99237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SQSTM1/p62</a:t>
                </a:r>
              </a:p>
            </p:txBody>
          </p:sp>
          <p:grpSp>
            <p:nvGrpSpPr>
              <p:cNvPr id="223" name="Group 222"/>
              <p:cNvGrpSpPr/>
              <p:nvPr/>
            </p:nvGrpSpPr>
            <p:grpSpPr>
              <a:xfrm>
                <a:off x="2467341" y="8489586"/>
                <a:ext cx="980825" cy="225213"/>
                <a:chOff x="963461" y="4882856"/>
                <a:chExt cx="1032144" cy="225213"/>
              </a:xfrm>
            </p:grpSpPr>
            <p:sp>
              <p:nvSpPr>
                <p:cNvPr id="225" name="TextBox 224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sp>
          <p:nvSpPr>
            <p:cNvPr id="129" name="TextBox 128"/>
            <p:cNvSpPr txBox="1"/>
            <p:nvPr/>
          </p:nvSpPr>
          <p:spPr>
            <a:xfrm>
              <a:off x="1047929" y="8484606"/>
              <a:ext cx="9840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err="1">
                  <a:latin typeface="Arial Narrow"/>
                  <a:cs typeface="Arial Narrow"/>
                </a:rPr>
                <a:t>bSMase</a:t>
              </a:r>
              <a:endParaRPr lang="en-US" sz="800" b="1" dirty="0">
                <a:latin typeface="Arial Narrow"/>
                <a:cs typeface="Arial Narrow"/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151471" y="8903098"/>
            <a:ext cx="6544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Cambria"/>
                <a:cs typeface="Cambria"/>
              </a:rPr>
              <a:t>Supplementary Figure S11: </a:t>
            </a:r>
            <a:r>
              <a:rPr lang="en-US" sz="1200" dirty="0">
                <a:latin typeface="Cambria"/>
                <a:cs typeface="Cambria"/>
              </a:rPr>
              <a:t>Western Blot quantifications. Bars represent the mean ± SD of three independent experiments. Student’s t-test  or  one-way </a:t>
            </a:r>
            <a:r>
              <a:rPr lang="en-US" sz="1200" dirty="0" err="1">
                <a:latin typeface="Cambria"/>
                <a:cs typeface="Cambria"/>
              </a:rPr>
              <a:t>Anova</a:t>
            </a:r>
            <a:r>
              <a:rPr lang="en-US" sz="1200" dirty="0">
                <a:latin typeface="Cambria"/>
                <a:cs typeface="Cambria"/>
              </a:rPr>
              <a:t> with repeated measures followed by </a:t>
            </a:r>
            <a:r>
              <a:rPr lang="en-US" sz="1200" dirty="0" err="1">
                <a:latin typeface="Cambria"/>
                <a:cs typeface="Cambria"/>
              </a:rPr>
              <a:t>Dunnett’s</a:t>
            </a:r>
            <a:r>
              <a:rPr lang="en-US" sz="1200" dirty="0">
                <a:latin typeface="Cambria"/>
                <a:cs typeface="Cambria"/>
              </a:rPr>
              <a:t> post-hoc test show the statistical significance *P&lt;0.05, **P&lt;0.01, ***P&lt;0.001. </a:t>
            </a:r>
          </a:p>
          <a:p>
            <a:pPr algn="just"/>
            <a:r>
              <a:rPr lang="en-US" sz="1200" dirty="0">
                <a:latin typeface="Cambria"/>
                <a:cs typeface="Cambria"/>
              </a:rPr>
              <a:t>HSPC: Hematopoietic stem and progenitor cells, </a:t>
            </a:r>
            <a:r>
              <a:rPr lang="en-US" sz="1200" dirty="0" err="1">
                <a:latin typeface="Cambria"/>
                <a:cs typeface="Cambria"/>
              </a:rPr>
              <a:t>Epo</a:t>
            </a:r>
            <a:r>
              <a:rPr lang="en-US" sz="1200" dirty="0">
                <a:latin typeface="Cambria"/>
                <a:cs typeface="Cambria"/>
              </a:rPr>
              <a:t>: Erythropoietin, </a:t>
            </a:r>
            <a:r>
              <a:rPr lang="en-US" sz="1200" dirty="0" err="1">
                <a:latin typeface="Cambria"/>
                <a:cs typeface="Cambria"/>
              </a:rPr>
              <a:t>bSMase</a:t>
            </a:r>
            <a:r>
              <a:rPr lang="en-US" sz="1200" dirty="0">
                <a:latin typeface="Cambria"/>
                <a:cs typeface="Cambria"/>
              </a:rPr>
              <a:t>: bacterial </a:t>
            </a:r>
            <a:r>
              <a:rPr lang="en-US" sz="1200" dirty="0" err="1">
                <a:latin typeface="Cambria"/>
                <a:cs typeface="Cambria"/>
              </a:rPr>
              <a:t>sphingomyelinase</a:t>
            </a:r>
            <a:r>
              <a:rPr lang="en-US" sz="1200" dirty="0">
                <a:latin typeface="Cambria"/>
                <a:cs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278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64756" y="4793635"/>
            <a:ext cx="4306332" cy="1668222"/>
            <a:chOff x="964756" y="4881223"/>
            <a:chExt cx="4306332" cy="1668222"/>
          </a:xfrm>
        </p:grpSpPr>
        <p:grpSp>
          <p:nvGrpSpPr>
            <p:cNvPr id="225" name="Group 224"/>
            <p:cNvGrpSpPr/>
            <p:nvPr/>
          </p:nvGrpSpPr>
          <p:grpSpPr>
            <a:xfrm>
              <a:off x="964756" y="4881223"/>
              <a:ext cx="2497701" cy="1668222"/>
              <a:chOff x="2235561" y="6138878"/>
              <a:chExt cx="2497701" cy="1668222"/>
            </a:xfrm>
          </p:grpSpPr>
          <p:sp>
            <p:nvSpPr>
              <p:cNvPr id="207" name="TextBox 206"/>
              <p:cNvSpPr txBox="1"/>
              <p:nvPr/>
            </p:nvSpPr>
            <p:spPr>
              <a:xfrm>
                <a:off x="3208721" y="6138878"/>
                <a:ext cx="13341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3564171" y="6291278"/>
                <a:ext cx="7603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Beclin1</a:t>
                </a:r>
              </a:p>
            </p:txBody>
          </p:sp>
          <p:grpSp>
            <p:nvGrpSpPr>
              <p:cNvPr id="209" name="Group 208"/>
              <p:cNvGrpSpPr/>
              <p:nvPr/>
            </p:nvGrpSpPr>
            <p:grpSpPr>
              <a:xfrm>
                <a:off x="2235561" y="7581887"/>
                <a:ext cx="2130203" cy="225213"/>
                <a:chOff x="-246054" y="4882856"/>
                <a:chExt cx="2241659" cy="225213"/>
              </a:xfrm>
            </p:grpSpPr>
            <p:sp>
              <p:nvSpPr>
                <p:cNvPr id="211" name="TextBox 210"/>
                <p:cNvSpPr txBox="1"/>
                <p:nvPr/>
              </p:nvSpPr>
              <p:spPr>
                <a:xfrm>
                  <a:off x="-246054" y="4882856"/>
                  <a:ext cx="103553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 err="1">
                      <a:latin typeface="Arial Narrow"/>
                      <a:cs typeface="Arial Narrow"/>
                    </a:rPr>
                    <a:t>bSMase</a:t>
                  </a:r>
                  <a:endParaRPr lang="en-US" sz="800" b="1" dirty="0">
                    <a:latin typeface="Arial Narrow"/>
                    <a:cs typeface="Arial Narrow"/>
                  </a:endParaRPr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963461" y="4882856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1694715" y="4892625"/>
                  <a:ext cx="30089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pic>
            <p:nvPicPr>
              <p:cNvPr id="214" name="Picture 213" descr="beclin1 ebs 4j .pdf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61263" y="6300782"/>
                <a:ext cx="1871999" cy="1440000"/>
              </a:xfrm>
              <a:prstGeom prst="rect">
                <a:avLst/>
              </a:prstGeom>
            </p:spPr>
          </p:pic>
          <p:sp>
            <p:nvSpPr>
              <p:cNvPr id="215" name="TextBox 214"/>
              <p:cNvSpPr txBox="1"/>
              <p:nvPr/>
            </p:nvSpPr>
            <p:spPr>
              <a:xfrm>
                <a:off x="4045193" y="6963423"/>
                <a:ext cx="381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**</a:t>
                </a:r>
              </a:p>
            </p:txBody>
          </p:sp>
        </p:grpSp>
        <p:grpSp>
          <p:nvGrpSpPr>
            <p:cNvPr id="227" name="Group 226"/>
            <p:cNvGrpSpPr/>
            <p:nvPr/>
          </p:nvGrpSpPr>
          <p:grpSpPr>
            <a:xfrm>
              <a:off x="3399090" y="4881223"/>
              <a:ext cx="1871998" cy="1647230"/>
              <a:chOff x="4696102" y="6156925"/>
              <a:chExt cx="1871998" cy="1647230"/>
            </a:xfrm>
          </p:grpSpPr>
          <p:sp>
            <p:nvSpPr>
              <p:cNvPr id="216" name="TextBox 215"/>
              <p:cNvSpPr txBox="1"/>
              <p:nvPr/>
            </p:nvSpPr>
            <p:spPr>
              <a:xfrm>
                <a:off x="5090042" y="6156925"/>
                <a:ext cx="13621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5406028" y="6309325"/>
                <a:ext cx="7603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Atg5-Atg12</a:t>
                </a:r>
              </a:p>
            </p:txBody>
          </p:sp>
          <p:grpSp>
            <p:nvGrpSpPr>
              <p:cNvPr id="218" name="Group 217"/>
              <p:cNvGrpSpPr/>
              <p:nvPr/>
            </p:nvGrpSpPr>
            <p:grpSpPr>
              <a:xfrm>
                <a:off x="5226795" y="7578942"/>
                <a:ext cx="980825" cy="225213"/>
                <a:chOff x="963461" y="4882856"/>
                <a:chExt cx="1032144" cy="225213"/>
              </a:xfrm>
            </p:grpSpPr>
            <p:sp>
              <p:nvSpPr>
                <p:cNvPr id="220" name="TextBox 219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21" name="TextBox 220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pic>
            <p:nvPicPr>
              <p:cNvPr id="226" name="Picture 225" descr="Atg5-12 EbS j4.pdf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6102" y="6313607"/>
                <a:ext cx="1871998" cy="1442247"/>
              </a:xfrm>
              <a:prstGeom prst="rect">
                <a:avLst/>
              </a:prstGeom>
            </p:spPr>
          </p:pic>
        </p:grpSp>
      </p:grpSp>
      <p:grpSp>
        <p:nvGrpSpPr>
          <p:cNvPr id="2" name="Group 1"/>
          <p:cNvGrpSpPr/>
          <p:nvPr/>
        </p:nvGrpSpPr>
        <p:grpSpPr>
          <a:xfrm>
            <a:off x="153271" y="734512"/>
            <a:ext cx="6268302" cy="1734103"/>
            <a:chOff x="153271" y="734512"/>
            <a:chExt cx="6268302" cy="1734103"/>
          </a:xfrm>
        </p:grpSpPr>
        <p:sp>
          <p:nvSpPr>
            <p:cNvPr id="135" name="TextBox 134"/>
            <p:cNvSpPr txBox="1"/>
            <p:nvPr/>
          </p:nvSpPr>
          <p:spPr>
            <a:xfrm>
              <a:off x="1080252" y="734512"/>
              <a:ext cx="13918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488328" y="886912"/>
              <a:ext cx="66848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Beclin1 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939508" y="750121"/>
              <a:ext cx="13328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305343" y="902521"/>
              <a:ext cx="7540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Atg5-Atg12 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887036" y="749011"/>
              <a:ext cx="13341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323993" y="901411"/>
              <a:ext cx="66848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Atg7 </a:t>
              </a:r>
            </a:p>
          </p:txBody>
        </p:sp>
        <p:pic>
          <p:nvPicPr>
            <p:cNvPr id="4" name="Picture 3" descr="atg5-12 et 4j.pdf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5481" y="952894"/>
              <a:ext cx="1871999" cy="1436820"/>
            </a:xfrm>
            <a:prstGeom prst="rect">
              <a:avLst/>
            </a:prstGeom>
          </p:spPr>
        </p:pic>
        <p:grpSp>
          <p:nvGrpSpPr>
            <p:cNvPr id="155" name="Group 154"/>
            <p:cNvGrpSpPr/>
            <p:nvPr/>
          </p:nvGrpSpPr>
          <p:grpSpPr>
            <a:xfrm>
              <a:off x="3230144" y="2230852"/>
              <a:ext cx="980825" cy="225213"/>
              <a:chOff x="963461" y="4882856"/>
              <a:chExt cx="1032144" cy="225213"/>
            </a:xfrm>
          </p:grpSpPr>
          <p:sp>
            <p:nvSpPr>
              <p:cNvPr id="171" name="TextBox 170"/>
              <p:cNvSpPr txBox="1"/>
              <p:nvPr/>
            </p:nvSpPr>
            <p:spPr>
              <a:xfrm>
                <a:off x="963461" y="4882856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1694714" y="4892625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pic>
          <p:nvPicPr>
            <p:cNvPr id="5" name="Picture 4" descr="beclin 1 et 4j.pdf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7514" y="937507"/>
              <a:ext cx="1871999" cy="1440000"/>
            </a:xfrm>
            <a:prstGeom prst="rect">
              <a:avLst/>
            </a:prstGeom>
          </p:spPr>
        </p:pic>
        <p:grpSp>
          <p:nvGrpSpPr>
            <p:cNvPr id="187" name="Group 186"/>
            <p:cNvGrpSpPr/>
            <p:nvPr/>
          </p:nvGrpSpPr>
          <p:grpSpPr>
            <a:xfrm>
              <a:off x="153271" y="2216923"/>
              <a:ext cx="2130203" cy="225213"/>
              <a:chOff x="-246054" y="4882856"/>
              <a:chExt cx="2241659" cy="225213"/>
            </a:xfrm>
          </p:grpSpPr>
          <p:sp>
            <p:nvSpPr>
              <p:cNvPr id="188" name="TextBox 187"/>
              <p:cNvSpPr txBox="1"/>
              <p:nvPr/>
            </p:nvSpPr>
            <p:spPr>
              <a:xfrm>
                <a:off x="-246054" y="4882856"/>
                <a:ext cx="10355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TNF</a:t>
                </a:r>
                <a:r>
                  <a:rPr lang="en-US" sz="800" b="1" dirty="0">
                    <a:latin typeface="Arial Narrow"/>
                    <a:ea typeface="Lucida Grande"/>
                    <a:cs typeface="Arial Narrow"/>
                  </a:rPr>
                  <a:t>α</a:t>
                </a:r>
                <a:endParaRPr lang="en-US" sz="8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963461" y="4882856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1694715" y="489262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pic>
          <p:nvPicPr>
            <p:cNvPr id="11" name="Picture 10" descr="atg7 et 4j.pdf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49574" y="955556"/>
              <a:ext cx="1871999" cy="1440000"/>
            </a:xfrm>
            <a:prstGeom prst="rect">
              <a:avLst/>
            </a:prstGeom>
          </p:spPr>
        </p:pic>
        <p:grpSp>
          <p:nvGrpSpPr>
            <p:cNvPr id="210" name="Group 209"/>
            <p:cNvGrpSpPr/>
            <p:nvPr/>
          </p:nvGrpSpPr>
          <p:grpSpPr>
            <a:xfrm>
              <a:off x="5063253" y="2243402"/>
              <a:ext cx="980825" cy="225213"/>
              <a:chOff x="963461" y="4882856"/>
              <a:chExt cx="1032144" cy="225213"/>
            </a:xfrm>
          </p:grpSpPr>
          <p:sp>
            <p:nvSpPr>
              <p:cNvPr id="223" name="TextBox 222"/>
              <p:cNvSpPr txBox="1"/>
              <p:nvPr/>
            </p:nvSpPr>
            <p:spPr>
              <a:xfrm>
                <a:off x="963461" y="4882856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1694714" y="4892625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880485" y="2566800"/>
            <a:ext cx="4485850" cy="1693387"/>
            <a:chOff x="880485" y="2566800"/>
            <a:chExt cx="4485850" cy="1693387"/>
          </a:xfrm>
        </p:grpSpPr>
        <p:pic>
          <p:nvPicPr>
            <p:cNvPr id="13" name="Picture 12" descr="rubicon et 4j.pdf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4336" y="2723554"/>
              <a:ext cx="1871999" cy="1440000"/>
            </a:xfrm>
            <a:prstGeom prst="rect">
              <a:avLst/>
            </a:prstGeom>
          </p:spPr>
        </p:pic>
        <p:pic>
          <p:nvPicPr>
            <p:cNvPr id="12" name="Picture 11" descr="p62 et 4j.pdf"/>
            <p:cNvPicPr>
              <a:picLocks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95155" y="2730664"/>
              <a:ext cx="1871999" cy="1440000"/>
            </a:xfrm>
            <a:prstGeom prst="rect">
              <a:avLst/>
            </a:prstGeom>
          </p:spPr>
        </p:pic>
        <p:sp>
          <p:nvSpPr>
            <p:cNvPr id="173" name="TextBox 172"/>
            <p:cNvSpPr txBox="1"/>
            <p:nvPr/>
          </p:nvSpPr>
          <p:spPr>
            <a:xfrm>
              <a:off x="1842637" y="2566800"/>
              <a:ext cx="14630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2146868" y="2719200"/>
              <a:ext cx="85940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SQSTM1/p62 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782183" y="2566800"/>
              <a:ext cx="14255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036680" y="2742500"/>
              <a:ext cx="85940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Rubicon</a:t>
              </a:r>
            </a:p>
          </p:txBody>
        </p:sp>
        <p:grpSp>
          <p:nvGrpSpPr>
            <p:cNvPr id="232" name="Group 231"/>
            <p:cNvGrpSpPr/>
            <p:nvPr/>
          </p:nvGrpSpPr>
          <p:grpSpPr>
            <a:xfrm>
              <a:off x="880485" y="4034974"/>
              <a:ext cx="2166696" cy="225213"/>
              <a:chOff x="-246054" y="4882856"/>
              <a:chExt cx="2280062" cy="225213"/>
            </a:xfrm>
          </p:grpSpPr>
          <p:sp>
            <p:nvSpPr>
              <p:cNvPr id="236" name="TextBox 235"/>
              <p:cNvSpPr txBox="1"/>
              <p:nvPr/>
            </p:nvSpPr>
            <p:spPr>
              <a:xfrm>
                <a:off x="-246054" y="4882856"/>
                <a:ext cx="10355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b="1" dirty="0">
                    <a:latin typeface="Arial Narrow"/>
                    <a:cs typeface="Arial Narrow"/>
                  </a:rPr>
                  <a:t>TNF</a:t>
                </a:r>
                <a:r>
                  <a:rPr lang="en-US" sz="800" b="1" dirty="0">
                    <a:latin typeface="Arial Narrow"/>
                    <a:ea typeface="Lucida Grande"/>
                    <a:cs typeface="Arial Narrow"/>
                  </a:rPr>
                  <a:t>α</a:t>
                </a:r>
                <a:endParaRPr lang="en-US" sz="800" b="1" dirty="0">
                  <a:latin typeface="Arial Narrow"/>
                  <a:cs typeface="Arial Narrow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963461" y="4882856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45" name="TextBox 244"/>
              <p:cNvSpPr txBox="1"/>
              <p:nvPr/>
            </p:nvSpPr>
            <p:spPr>
              <a:xfrm>
                <a:off x="1733118" y="4892625"/>
                <a:ext cx="30089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  <p:sp>
          <p:nvSpPr>
            <p:cNvPr id="250" name="TextBox 249"/>
            <p:cNvSpPr txBox="1"/>
            <p:nvPr/>
          </p:nvSpPr>
          <p:spPr>
            <a:xfrm>
              <a:off x="2789142" y="2843267"/>
              <a:ext cx="3096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4670396" y="2983732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**</a:t>
              </a:r>
            </a:p>
          </p:txBody>
        </p:sp>
        <p:grpSp>
          <p:nvGrpSpPr>
            <p:cNvPr id="252" name="Group 251"/>
            <p:cNvGrpSpPr/>
            <p:nvPr/>
          </p:nvGrpSpPr>
          <p:grpSpPr>
            <a:xfrm>
              <a:off x="3999493" y="4014413"/>
              <a:ext cx="980825" cy="225213"/>
              <a:chOff x="963461" y="4882856"/>
              <a:chExt cx="1032144" cy="225213"/>
            </a:xfrm>
          </p:grpSpPr>
          <p:sp>
            <p:nvSpPr>
              <p:cNvPr id="254" name="TextBox 253"/>
              <p:cNvSpPr txBox="1"/>
              <p:nvPr/>
            </p:nvSpPr>
            <p:spPr>
              <a:xfrm>
                <a:off x="963461" y="4882856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latin typeface="Arial Narrow"/>
                    <a:cs typeface="Arial Narrow"/>
                  </a:rPr>
                  <a:t>-</a:t>
                </a:r>
              </a:p>
            </p:txBody>
          </p:sp>
          <p:sp>
            <p:nvSpPr>
              <p:cNvPr id="255" name="TextBox 254"/>
              <p:cNvSpPr txBox="1"/>
              <p:nvPr/>
            </p:nvSpPr>
            <p:spPr>
              <a:xfrm>
                <a:off x="1694714" y="4892625"/>
                <a:ext cx="30089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+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299596" y="106503"/>
            <a:ext cx="1511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 Narrow"/>
                <a:cs typeface="Arial Narrow"/>
              </a:rPr>
              <a:t>Quantification Fig 4b (96h)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22615" y="6694844"/>
            <a:ext cx="4338095" cy="1815107"/>
            <a:chOff x="922615" y="6599957"/>
            <a:chExt cx="4338095" cy="1815107"/>
          </a:xfrm>
        </p:grpSpPr>
        <p:grpSp>
          <p:nvGrpSpPr>
            <p:cNvPr id="248" name="Group 247"/>
            <p:cNvGrpSpPr/>
            <p:nvPr/>
          </p:nvGrpSpPr>
          <p:grpSpPr>
            <a:xfrm>
              <a:off x="1595155" y="6599957"/>
              <a:ext cx="1871999" cy="1790080"/>
              <a:chOff x="1003862" y="7646796"/>
              <a:chExt cx="1871999" cy="1790080"/>
            </a:xfrm>
          </p:grpSpPr>
          <p:pic>
            <p:nvPicPr>
              <p:cNvPr id="244" name="Picture 243" descr="atg7 ebs 4j.pdf"/>
              <p:cNvPicPr>
                <a:picLocks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3862" y="7942046"/>
                <a:ext cx="1871999" cy="1440000"/>
              </a:xfrm>
              <a:prstGeom prst="rect">
                <a:avLst/>
              </a:prstGeom>
            </p:spPr>
          </p:pic>
          <p:sp>
            <p:nvSpPr>
              <p:cNvPr id="229" name="TextBox 228"/>
              <p:cNvSpPr txBox="1"/>
              <p:nvPr/>
            </p:nvSpPr>
            <p:spPr>
              <a:xfrm>
                <a:off x="1318386" y="7646796"/>
                <a:ext cx="131513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1568322" y="7829424"/>
                <a:ext cx="7603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Atg7</a:t>
                </a:r>
              </a:p>
            </p:txBody>
          </p:sp>
          <p:grpSp>
            <p:nvGrpSpPr>
              <p:cNvPr id="231" name="Group 230"/>
              <p:cNvGrpSpPr/>
              <p:nvPr/>
            </p:nvGrpSpPr>
            <p:grpSpPr>
              <a:xfrm>
                <a:off x="1523286" y="9211663"/>
                <a:ext cx="980825" cy="225213"/>
                <a:chOff x="963461" y="4882856"/>
                <a:chExt cx="1032144" cy="225213"/>
              </a:xfrm>
            </p:grpSpPr>
            <p:sp>
              <p:nvSpPr>
                <p:cNvPr id="234" name="TextBox 233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35" name="TextBox 234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</p:grpSp>
        <p:grpSp>
          <p:nvGrpSpPr>
            <p:cNvPr id="249" name="Group 248"/>
            <p:cNvGrpSpPr/>
            <p:nvPr/>
          </p:nvGrpSpPr>
          <p:grpSpPr>
            <a:xfrm>
              <a:off x="3410181" y="6599957"/>
              <a:ext cx="1850529" cy="1815107"/>
              <a:chOff x="3635423" y="7654568"/>
              <a:chExt cx="1850529" cy="1815107"/>
            </a:xfrm>
          </p:grpSpPr>
          <p:pic>
            <p:nvPicPr>
              <p:cNvPr id="246" name="Picture 245" descr="p62 ebs 4j.pdf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35423" y="7931092"/>
                <a:ext cx="1850529" cy="1472851"/>
              </a:xfrm>
              <a:prstGeom prst="rect">
                <a:avLst/>
              </a:prstGeom>
            </p:spPr>
          </p:pic>
          <p:sp>
            <p:nvSpPr>
              <p:cNvPr id="237" name="TextBox 236"/>
              <p:cNvSpPr txBox="1"/>
              <p:nvPr/>
            </p:nvSpPr>
            <p:spPr>
              <a:xfrm>
                <a:off x="4009343" y="7654568"/>
                <a:ext cx="13037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latin typeface="Arial Narrow"/>
                    <a:cs typeface="Arial Narrow"/>
                  </a:rPr>
                  <a:t>EpoCD34/HSPC 96h</a:t>
                </a:r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4191851" y="7837196"/>
                <a:ext cx="91692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SQSTM1/p62</a:t>
                </a:r>
              </a:p>
            </p:txBody>
          </p:sp>
          <p:grpSp>
            <p:nvGrpSpPr>
              <p:cNvPr id="239" name="Group 238"/>
              <p:cNvGrpSpPr/>
              <p:nvPr/>
            </p:nvGrpSpPr>
            <p:grpSpPr>
              <a:xfrm>
                <a:off x="4154593" y="9244462"/>
                <a:ext cx="980825" cy="225213"/>
                <a:chOff x="963461" y="4882856"/>
                <a:chExt cx="1032144" cy="225213"/>
              </a:xfrm>
            </p:grpSpPr>
            <p:sp>
              <p:nvSpPr>
                <p:cNvPr id="242" name="TextBox 241"/>
                <p:cNvSpPr txBox="1"/>
                <p:nvPr/>
              </p:nvSpPr>
              <p:spPr>
                <a:xfrm>
                  <a:off x="963461" y="4882856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-</a:t>
                  </a:r>
                </a:p>
              </p:txBody>
            </p:sp>
            <p:sp>
              <p:nvSpPr>
                <p:cNvPr id="243" name="TextBox 242"/>
                <p:cNvSpPr txBox="1"/>
                <p:nvPr/>
              </p:nvSpPr>
              <p:spPr>
                <a:xfrm>
                  <a:off x="1694714" y="4892625"/>
                  <a:ext cx="30089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latin typeface="Arial Narrow"/>
                      <a:cs typeface="Arial Narrow"/>
                    </a:rPr>
                    <a:t>+</a:t>
                  </a:r>
                </a:p>
              </p:txBody>
            </p:sp>
          </p:grpSp>
          <p:sp>
            <p:nvSpPr>
              <p:cNvPr id="247" name="TextBox 246"/>
              <p:cNvSpPr txBox="1"/>
              <p:nvPr/>
            </p:nvSpPr>
            <p:spPr>
              <a:xfrm>
                <a:off x="4839871" y="7976638"/>
                <a:ext cx="38100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922615" y="8155424"/>
              <a:ext cx="9840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err="1">
                  <a:latin typeface="Arial Narrow"/>
                  <a:cs typeface="Arial Narrow"/>
                </a:rPr>
                <a:t>bSMase</a:t>
              </a:r>
              <a:endParaRPr lang="en-US" sz="800" b="1" dirty="0">
                <a:latin typeface="Arial Narrow"/>
                <a:cs typeface="Arial Narrow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51471" y="8903098"/>
            <a:ext cx="6544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Cambria"/>
                <a:cs typeface="Cambria"/>
              </a:rPr>
              <a:t>Supplementary Figure S11: </a:t>
            </a:r>
            <a:r>
              <a:rPr lang="en-US" sz="1200" dirty="0">
                <a:latin typeface="Cambria"/>
                <a:cs typeface="Cambria"/>
              </a:rPr>
              <a:t>Western Blot quantifications. Bars represent the mean ± SD of three independent experiments. Student’s t-test  or  one-way </a:t>
            </a:r>
            <a:r>
              <a:rPr lang="en-US" sz="1200" dirty="0" err="1">
                <a:latin typeface="Cambria"/>
                <a:cs typeface="Cambria"/>
              </a:rPr>
              <a:t>Anova</a:t>
            </a:r>
            <a:r>
              <a:rPr lang="en-US" sz="1200" dirty="0">
                <a:latin typeface="Cambria"/>
                <a:cs typeface="Cambria"/>
              </a:rPr>
              <a:t> with repeated measures followed by </a:t>
            </a:r>
            <a:r>
              <a:rPr lang="en-US" sz="1200" dirty="0" err="1">
                <a:latin typeface="Cambria"/>
                <a:cs typeface="Cambria"/>
              </a:rPr>
              <a:t>Dunnett’s</a:t>
            </a:r>
            <a:r>
              <a:rPr lang="en-US" sz="1200" dirty="0">
                <a:latin typeface="Cambria"/>
                <a:cs typeface="Cambria"/>
              </a:rPr>
              <a:t> post-hoc test show the statistical significance *P&lt;0.05, **P&lt;0.01, ***P&lt;0.001. </a:t>
            </a:r>
          </a:p>
          <a:p>
            <a:pPr algn="just"/>
            <a:r>
              <a:rPr lang="en-US" sz="1200" dirty="0">
                <a:latin typeface="Cambria"/>
                <a:cs typeface="Cambria"/>
              </a:rPr>
              <a:t>HSPC: Hematopoietic stem and progenitor cells, </a:t>
            </a:r>
            <a:r>
              <a:rPr lang="en-US" sz="1200" dirty="0" err="1">
                <a:latin typeface="Cambria"/>
                <a:cs typeface="Cambria"/>
              </a:rPr>
              <a:t>Epo</a:t>
            </a:r>
            <a:r>
              <a:rPr lang="en-US" sz="1200" dirty="0">
                <a:latin typeface="Cambria"/>
                <a:cs typeface="Cambria"/>
              </a:rPr>
              <a:t>: Erythropoietin, </a:t>
            </a:r>
            <a:r>
              <a:rPr lang="en-US" sz="1200" dirty="0" err="1">
                <a:latin typeface="Cambria"/>
                <a:cs typeface="Cambria"/>
              </a:rPr>
              <a:t>bSMase</a:t>
            </a:r>
            <a:r>
              <a:rPr lang="en-US" sz="1200" dirty="0">
                <a:latin typeface="Cambria"/>
                <a:cs typeface="Cambria"/>
              </a:rPr>
              <a:t>: bacterial </a:t>
            </a:r>
            <a:r>
              <a:rPr lang="en-US" sz="1200" dirty="0" err="1">
                <a:latin typeface="Cambria"/>
                <a:cs typeface="Cambria"/>
              </a:rPr>
              <a:t>sphingomyelinase</a:t>
            </a:r>
            <a:r>
              <a:rPr lang="en-US" sz="1200" dirty="0">
                <a:latin typeface="Cambria"/>
                <a:cs typeface="Cambri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0713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8429" y="1320240"/>
            <a:ext cx="4689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ambria"/>
                <a:cs typeface="Cambria"/>
              </a:rPr>
              <a:t>Supplementary table S1</a:t>
            </a:r>
            <a:r>
              <a:rPr lang="en-US" sz="1200" dirty="0">
                <a:latin typeface="Cambria"/>
                <a:cs typeface="Cambria"/>
              </a:rPr>
              <a:t>: </a:t>
            </a:r>
            <a:r>
              <a:rPr lang="en-US" sz="1200" dirty="0" err="1">
                <a:latin typeface="Cambria"/>
                <a:cs typeface="Cambria"/>
              </a:rPr>
              <a:t>Ceramide</a:t>
            </a:r>
            <a:r>
              <a:rPr lang="en-US" sz="1200" dirty="0">
                <a:latin typeface="Cambria"/>
                <a:cs typeface="Cambria"/>
              </a:rPr>
              <a:t> quantifications (</a:t>
            </a:r>
            <a:r>
              <a:rPr lang="en-US" sz="1200" dirty="0" err="1">
                <a:latin typeface="Cambria"/>
                <a:cs typeface="Cambria"/>
              </a:rPr>
              <a:t>pmol</a:t>
            </a:r>
            <a:r>
              <a:rPr lang="en-US" sz="1200" dirty="0">
                <a:latin typeface="Cambria"/>
                <a:cs typeface="Cambria"/>
              </a:rPr>
              <a:t>/10</a:t>
            </a:r>
            <a:r>
              <a:rPr lang="en-US" sz="1200" baseline="30000" dirty="0">
                <a:latin typeface="Cambria"/>
                <a:cs typeface="Cambria"/>
              </a:rPr>
              <a:t>6</a:t>
            </a:r>
            <a:r>
              <a:rPr lang="en-US" sz="1200" dirty="0">
                <a:latin typeface="Cambria"/>
                <a:cs typeface="Cambria"/>
              </a:rPr>
              <a:t>cells)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547168"/>
              </p:ext>
            </p:extLst>
          </p:nvPr>
        </p:nvGraphicFramePr>
        <p:xfrm>
          <a:off x="982549" y="1754153"/>
          <a:ext cx="4582396" cy="21361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81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7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EpoCD34HSPC 24h</a:t>
                      </a: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TNFα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TNFα/GW4869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C16:1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152400" marR="12700" marT="12700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1.22</a:t>
                      </a:r>
                    </a:p>
                  </a:txBody>
                  <a:tcPr marL="12700" marR="12700" marT="12700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12700" marR="12700" marT="12700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C16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49.81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42.03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C18:1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3.59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3.19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C18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5.98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4.93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C20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1.89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1.33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C22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9.35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C24:1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47.13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35.94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C24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28.62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36.77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20.94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C26:1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3.24</a:t>
                      </a:r>
                    </a:p>
                  </a:txBody>
                  <a:tcPr marL="1524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3.38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C26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</a:t>
                      </a:r>
                    </a:p>
                  </a:txBody>
                  <a:tcPr marL="1524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3.42</a:t>
                      </a: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517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922957"/>
              </p:ext>
            </p:extLst>
          </p:nvPr>
        </p:nvGraphicFramePr>
        <p:xfrm>
          <a:off x="760349" y="1690798"/>
          <a:ext cx="4856480" cy="1485900"/>
        </p:xfrm>
        <a:graphic>
          <a:graphicData uri="http://schemas.openxmlformats.org/drawingml/2006/table">
            <a:tbl>
              <a:tblPr/>
              <a:tblGrid>
                <a:gridCol w="1148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0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9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4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BFU/CFU-E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CFU-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GEMMeg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/-GM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CFU-G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CFU-M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Untreated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79.23 ± 5.00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12.47 ± 0.94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5.57 ± 3.6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2.73 ± 1.74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TNFα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40.93 ± 18.43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17.27 ± 1.64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30.04 ± 10.68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11.7 ± 6.23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C2-ceramide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51.47 ± 8.81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19.87 ± 6.77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21.43 ± 1.98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7.23 ± 6.09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bSMase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22.57 ± 6.92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12.7 ± 11.1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46.93 ± 5.3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18.03 ± 4.67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TNFα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/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GW4869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77.77 ± 9.33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8.7 ± 2.04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10.3 ± 4.49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3.23 ± 3.28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TNFα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/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Desipramine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8.4 ± 6.86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45.47 ± 0.71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40.57 ± 11.98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5.57 ± 4.84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S1P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59.6 ± 9.65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19.23 ± 12.58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14.6 ± 4.17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6.57 ± 2.45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57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TNFα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Arial Narrow"/>
                        </a:rPr>
                        <a:t>/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S1P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66.53 ± 15.6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15.73 ±  14.2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13.73 ± 5.73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 ± 2.46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8429" y="1320240"/>
            <a:ext cx="4506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ambria"/>
                <a:cs typeface="Cambria"/>
              </a:rPr>
              <a:t>Supplementary table S2</a:t>
            </a:r>
            <a:r>
              <a:rPr lang="en-US" sz="1200" dirty="0">
                <a:latin typeface="Cambria"/>
                <a:cs typeface="Cambria"/>
              </a:rPr>
              <a:t>: Colony formation assay quantifications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7948" y="3176698"/>
            <a:ext cx="5731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S1P: Sphingosine-1-phosphate, BFU: Burst forming unit, CFU: Colony forming unit, -E: </a:t>
            </a:r>
            <a:r>
              <a:rPr lang="en-US" sz="800" dirty="0" err="1">
                <a:latin typeface="Arial Narrow"/>
                <a:cs typeface="Arial Narrow"/>
              </a:rPr>
              <a:t>erythroid</a:t>
            </a:r>
            <a:r>
              <a:rPr lang="en-US" sz="800" dirty="0">
                <a:latin typeface="Arial Narrow"/>
                <a:cs typeface="Arial Narrow"/>
              </a:rPr>
              <a:t>,</a:t>
            </a:r>
          </a:p>
          <a:p>
            <a:r>
              <a:rPr lang="en-US" sz="800" dirty="0">
                <a:latin typeface="Arial Narrow"/>
                <a:cs typeface="Arial Narrow"/>
              </a:rPr>
              <a:t>-GEMM: Granulocyte erythrocyte monocyte macrophage, -G: granulocyte, -M: monocyte</a:t>
            </a:r>
          </a:p>
        </p:txBody>
      </p:sp>
    </p:spTree>
    <p:extLst>
      <p:ext uri="{BB962C8B-B14F-4D97-AF65-F5344CB8AC3E}">
        <p14:creationId xmlns:p14="http://schemas.microsoft.com/office/powerpoint/2010/main" val="3920642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667851"/>
              </p:ext>
            </p:extLst>
          </p:nvPr>
        </p:nvGraphicFramePr>
        <p:xfrm>
          <a:off x="704405" y="4065715"/>
          <a:ext cx="5099449" cy="1617138"/>
        </p:xfrm>
        <a:graphic>
          <a:graphicData uri="http://schemas.openxmlformats.org/drawingml/2006/table">
            <a:tbl>
              <a:tblPr/>
              <a:tblGrid>
                <a:gridCol w="758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6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45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Gene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Forward 5'-3'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Reverse 5'-3'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α-globin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TCAAGCTCCTAAGCCACTGC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 AGAAGCCAGGAACTTGTCCA 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β-globin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CTGGGCAGATTACTGGTGGT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TTAGGGTTGCCCATAACAGC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γ-globin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CCCAGAGGTTCTTTGACAGC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GGAAGTCAGCACCTTCTTGC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Atg5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GCATCAAGTTCAGCTCTTCCTTG</a:t>
                      </a:r>
                    </a:p>
                  </a:txBody>
                  <a:tcPr marL="11668" marR="11668" marT="1166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TGCATCCTTAGATGGACAGTGC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EpoR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CTCA TCCTCGTGGTCA TCCT </a:t>
                      </a:r>
                    </a:p>
                  </a:txBody>
                  <a:tcPr marL="11668" marR="11668" marT="1166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CAGGCCAGA TCTTCTGCTTC 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MMP-9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GCCTTTGGACACGCACGA</a:t>
                      </a:r>
                    </a:p>
                  </a:txBody>
                  <a:tcPr marL="11668" marR="11668" marT="1166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GGAACTCACGCGCCAGTAG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SMPD3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GGTACTCTGCTGGACACGAAC</a:t>
                      </a:r>
                    </a:p>
                  </a:txBody>
                  <a:tcPr marL="11668" marR="11668" marT="1166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Arial Narrow"/>
                        </a:rPr>
                        <a:t>GTGGGAAACGCCAGGTACTC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6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SphK1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CTTGCAGCTCTTCCGGAGTC </a:t>
                      </a:r>
                    </a:p>
                  </a:txBody>
                  <a:tcPr marL="11668" marR="11668" marT="1166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GCTCAGTGAGCATCAGCGTG </a:t>
                      </a:r>
                    </a:p>
                  </a:txBody>
                  <a:tcPr marL="11668" marR="11668" marT="1166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2817" y="3727618"/>
            <a:ext cx="5795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ambria"/>
                <a:cs typeface="Cambria"/>
              </a:rPr>
              <a:t>Supplementary table S3</a:t>
            </a:r>
            <a:r>
              <a:rPr lang="en-US" sz="1200" dirty="0">
                <a:latin typeface="Cambria"/>
                <a:cs typeface="Cambria"/>
              </a:rPr>
              <a:t>: Sequences of primers used for Real-Time PCR experiments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4405" y="5753212"/>
            <a:ext cx="56625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latin typeface="Cambria"/>
                <a:cs typeface="Cambria"/>
              </a:rPr>
              <a:t>EpoR</a:t>
            </a:r>
            <a:r>
              <a:rPr lang="en-US" sz="1050" dirty="0">
                <a:latin typeface="Cambria"/>
                <a:cs typeface="Cambria"/>
              </a:rPr>
              <a:t>: Erythropoietin receptor, MMP-9: Matrix </a:t>
            </a:r>
            <a:r>
              <a:rPr lang="en-US" sz="1050" dirty="0" err="1">
                <a:latin typeface="Cambria"/>
                <a:cs typeface="Cambria"/>
              </a:rPr>
              <a:t>metallopeptidase</a:t>
            </a:r>
            <a:r>
              <a:rPr lang="en-US" sz="1050" dirty="0">
                <a:latin typeface="Cambria"/>
                <a:cs typeface="Cambria"/>
              </a:rPr>
              <a:t> 9, SphK1: </a:t>
            </a:r>
            <a:r>
              <a:rPr lang="en-US" sz="1050" dirty="0" err="1">
                <a:latin typeface="Cambria"/>
                <a:cs typeface="Cambria"/>
              </a:rPr>
              <a:t>Sphingosine</a:t>
            </a:r>
            <a:r>
              <a:rPr lang="en-US" sz="1050" dirty="0">
                <a:latin typeface="Cambria"/>
                <a:cs typeface="Cambria"/>
              </a:rPr>
              <a:t> kinase 1</a:t>
            </a:r>
          </a:p>
        </p:txBody>
      </p:sp>
    </p:spTree>
    <p:extLst>
      <p:ext uri="{BB962C8B-B14F-4D97-AF65-F5344CB8AC3E}">
        <p14:creationId xmlns:p14="http://schemas.microsoft.com/office/powerpoint/2010/main" val="2889305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809368"/>
              </p:ext>
            </p:extLst>
          </p:nvPr>
        </p:nvGraphicFramePr>
        <p:xfrm>
          <a:off x="2230188" y="2035150"/>
          <a:ext cx="2209800" cy="1333500"/>
        </p:xfrm>
        <a:graphic>
          <a:graphicData uri="http://schemas.openxmlformats.org/drawingml/2006/table">
            <a:tbl>
              <a:tblPr/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miRNA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Ref.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hsa-miR-144-3p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MS00020328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hsa-miR-451a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MS00004242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hsa-miR-146a-5p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MS00003535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hsa-miR-155-5p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MS00031486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hsa-miR-223-3p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MS00003871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RNU1A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MS00013986</a:t>
                      </a:r>
                    </a:p>
                  </a:txBody>
                  <a:tcPr marL="12700" marR="12700" marT="1270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6540" y="1671021"/>
            <a:ext cx="66115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ambria"/>
                <a:cs typeface="Cambria"/>
              </a:rPr>
              <a:t>Supplementary table S4</a:t>
            </a:r>
            <a:r>
              <a:rPr lang="en-US" sz="1200" dirty="0">
                <a:latin typeface="Cambria"/>
                <a:cs typeface="Cambria"/>
              </a:rPr>
              <a:t>: References of primer sequences used for Real-Time analysis of </a:t>
            </a:r>
            <a:r>
              <a:rPr lang="en-US" sz="1200" dirty="0" err="1">
                <a:latin typeface="Cambria"/>
                <a:cs typeface="Cambria"/>
              </a:rPr>
              <a:t>miRNAs</a:t>
            </a:r>
            <a:r>
              <a:rPr lang="en-US" sz="1200" dirty="0">
                <a:latin typeface="Cambria"/>
                <a:cs typeface="Cambri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559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1212599" y="1154016"/>
            <a:ext cx="1555159" cy="1356591"/>
            <a:chOff x="4838931" y="1204327"/>
            <a:chExt cx="1130917" cy="1446253"/>
          </a:xfrm>
        </p:grpSpPr>
        <p:sp>
          <p:nvSpPr>
            <p:cNvPr id="153" name="TextBox 152"/>
            <p:cNvSpPr txBox="1"/>
            <p:nvPr/>
          </p:nvSpPr>
          <p:spPr>
            <a:xfrm>
              <a:off x="4965323" y="1204327"/>
              <a:ext cx="1004525" cy="229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si-SMPD3</a:t>
              </a:r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4838931" y="1259084"/>
              <a:ext cx="1021416" cy="1391496"/>
              <a:chOff x="150810" y="834627"/>
              <a:chExt cx="3777119" cy="2590800"/>
            </a:xfrm>
          </p:grpSpPr>
          <p:pic>
            <p:nvPicPr>
              <p:cNvPr id="155" name="Picture 154" descr="PCR 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0810" y="834627"/>
                <a:ext cx="3777119" cy="2590800"/>
              </a:xfrm>
              <a:prstGeom prst="rect">
                <a:avLst/>
              </a:prstGeom>
            </p:spPr>
          </p:pic>
          <p:sp>
            <p:nvSpPr>
              <p:cNvPr id="156" name="TextBox 155"/>
              <p:cNvSpPr txBox="1"/>
              <p:nvPr/>
            </p:nvSpPr>
            <p:spPr>
              <a:xfrm>
                <a:off x="2479879" y="1942947"/>
                <a:ext cx="1276420" cy="427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**</a:t>
                </a: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50358" y="2195585"/>
            <a:ext cx="2270936" cy="684859"/>
            <a:chOff x="290392" y="2233628"/>
            <a:chExt cx="2270936" cy="684859"/>
          </a:xfrm>
        </p:grpSpPr>
        <p:sp>
          <p:nvSpPr>
            <p:cNvPr id="7" name="Rectangle 6"/>
            <p:cNvSpPr/>
            <p:nvPr/>
          </p:nvSpPr>
          <p:spPr>
            <a:xfrm>
              <a:off x="652633" y="2289519"/>
              <a:ext cx="1404581" cy="389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290392" y="2443388"/>
              <a:ext cx="6604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err="1">
                  <a:latin typeface="Arial Narrow"/>
                  <a:cs typeface="Arial Narrow"/>
                </a:rPr>
                <a:t>nSMase</a:t>
              </a:r>
              <a:r>
                <a:rPr lang="en-US" sz="800" dirty="0">
                  <a:latin typeface="Arial Narrow"/>
                  <a:cs typeface="Arial Narrow"/>
                </a:rPr>
                <a:t> 2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954825" y="2433643"/>
              <a:ext cx="6065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71kDa</a:t>
              </a: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954825" y="2687933"/>
              <a:ext cx="5932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42kDa</a:t>
              </a:r>
            </a:p>
          </p:txBody>
        </p:sp>
        <p:pic>
          <p:nvPicPr>
            <p:cNvPr id="163" name="Picture 162" descr="20180913_1440_2-1.jpg"/>
            <p:cNvPicPr>
              <a:picLocks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8000" contrast="2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9962" y="2702488"/>
              <a:ext cx="1009615" cy="215999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sp>
          <p:nvSpPr>
            <p:cNvPr id="164" name="TextBox 163"/>
            <p:cNvSpPr txBox="1"/>
            <p:nvPr/>
          </p:nvSpPr>
          <p:spPr>
            <a:xfrm>
              <a:off x="1062538" y="2233628"/>
              <a:ext cx="26234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C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272853" y="2233628"/>
              <a:ext cx="85217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si-SMPD3</a:t>
              </a:r>
            </a:p>
          </p:txBody>
        </p:sp>
        <p:pic>
          <p:nvPicPr>
            <p:cNvPr id="168" name="Picture 167" descr="20180913_1027_5-2.jpg"/>
            <p:cNvPicPr>
              <a:picLocks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100000"/>
                      </a14:imgEffect>
                      <a14:imgEffect>
                        <a14:brightnessContrast bright="41000" contrast="5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9242" y="2444872"/>
              <a:ext cx="1009610" cy="214592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sp>
          <p:nvSpPr>
            <p:cNvPr id="169" name="TextBox 168"/>
            <p:cNvSpPr txBox="1"/>
            <p:nvPr/>
          </p:nvSpPr>
          <p:spPr>
            <a:xfrm>
              <a:off x="375271" y="2672361"/>
              <a:ext cx="563144" cy="224889"/>
            </a:xfrm>
            <a:prstGeom prst="rect">
              <a:avLst/>
            </a:prstGeom>
            <a:noFill/>
          </p:spPr>
          <p:txBody>
            <a:bodyPr wrap="square" lIns="100794" tIns="50397" rIns="100794" bIns="50397" rtlCol="0">
              <a:spAutoFit/>
            </a:bodyPr>
            <a:lstStyle/>
            <a:p>
              <a:pPr algn="r"/>
              <a:r>
                <a:rPr lang="en-US" sz="800" i="1" dirty="0">
                  <a:latin typeface="Arial Narrow"/>
                  <a:cs typeface="Arial Narrow"/>
                </a:rPr>
                <a:t> β-actin  </a:t>
              </a:r>
            </a:p>
          </p:txBody>
        </p:sp>
      </p:grp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7006699"/>
            <a:ext cx="2352146" cy="402483"/>
          </a:xfrm>
        </p:spPr>
        <p:txBody>
          <a:bodyPr/>
          <a:lstStyle/>
          <a:p>
            <a:pPr>
              <a:defRPr/>
            </a:pPr>
            <a:fld id="{5F80120C-F2E5-1B4B-ACA7-C8FD2243AAF5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64" name="TextBox 63"/>
          <p:cNvSpPr txBox="1"/>
          <p:nvPr/>
        </p:nvSpPr>
        <p:spPr>
          <a:xfrm>
            <a:off x="345290" y="6668014"/>
            <a:ext cx="6025533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FF0000"/>
                </a:solidFill>
                <a:latin typeface="Cambria"/>
                <a:cs typeface="Cambria"/>
              </a:rPr>
              <a:t>Supplementary Figure S2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FF0000"/>
                </a:solidFill>
                <a:latin typeface="Cambria"/>
                <a:cs typeface="Cambria"/>
              </a:rPr>
              <a:t>Knock-down of nSMase and Atg5 by siRNA against SMPD3 and Atg5. 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(a) CD34/HSPCs were </a:t>
            </a:r>
            <a:r>
              <a:rPr lang="en-US" sz="1200" dirty="0" err="1">
                <a:solidFill>
                  <a:srgbClr val="FF0000"/>
                </a:solidFill>
                <a:latin typeface="Cambria"/>
                <a:cs typeface="Cambria"/>
              </a:rPr>
              <a:t>untransfected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 (C) or transfected with </a:t>
            </a:r>
            <a:r>
              <a:rPr lang="en-US" sz="1200" dirty="0" err="1">
                <a:solidFill>
                  <a:srgbClr val="FF0000"/>
                </a:solidFill>
                <a:latin typeface="Cambria"/>
                <a:cs typeface="Cambria"/>
              </a:rPr>
              <a:t>siRNA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 targeting the nSMase2 (si-SMPD3) or Atg5 (si-Atg5)</a:t>
            </a:r>
            <a:r>
              <a:rPr lang="is-IS" sz="1200" dirty="0">
                <a:solidFill>
                  <a:srgbClr val="FF0000"/>
                </a:solidFill>
                <a:latin typeface="Cambria"/>
                <a:cs typeface="Cambria"/>
              </a:rPr>
              <a:t>. 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Silencing of genes was assessed by analyzing mRNA and protein expression by real-time PCR and western blot, respectively. (b) Effect of transfection on cell viability by T</a:t>
            </a:r>
            <a:r>
              <a:rPr lang="en-GB" sz="1200" dirty="0" err="1">
                <a:solidFill>
                  <a:srgbClr val="FF0000"/>
                </a:solidFill>
                <a:latin typeface="Cambria"/>
                <a:cs typeface="Cambria"/>
              </a:rPr>
              <a:t>rypan</a:t>
            </a:r>
            <a:r>
              <a:rPr lang="en-GB" sz="1200" dirty="0">
                <a:solidFill>
                  <a:srgbClr val="FF0000"/>
                </a:solidFill>
                <a:latin typeface="Cambria"/>
                <a:cs typeface="Cambria"/>
              </a:rPr>
              <a:t> blue assay. 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Bars represent the mean ± SD of three independent experiments. Student’s t-test show the statistical significance *P&lt;0.05, **P&lt;0.01. (c) Western blot analysis of LC3 conversion </a:t>
            </a:r>
            <a:r>
              <a:rPr lang="en-GB" sz="1200" dirty="0">
                <a:solidFill>
                  <a:srgbClr val="FF0000"/>
                </a:solidFill>
                <a:latin typeface="Cambria"/>
                <a:cs typeface="Cambria"/>
              </a:rPr>
              <a:t>in EpoCD34/HSPCs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.</a:t>
            </a:r>
            <a:r>
              <a:rPr lang="en-GB" sz="1200" dirty="0">
                <a:solidFill>
                  <a:srgbClr val="FF0000"/>
                </a:solidFill>
                <a:latin typeface="Cambria"/>
                <a:cs typeface="Cambria"/>
              </a:rPr>
              <a:t> </a:t>
            </a:r>
            <a:r>
              <a:rPr lang="en-GB" sz="1200" dirty="0" err="1">
                <a:solidFill>
                  <a:srgbClr val="FF0000"/>
                </a:solidFill>
                <a:latin typeface="Cambria"/>
                <a:cs typeface="Cambria"/>
              </a:rPr>
              <a:t>Baf</a:t>
            </a:r>
            <a:r>
              <a:rPr lang="en-GB" sz="1200" dirty="0">
                <a:solidFill>
                  <a:srgbClr val="FF0000"/>
                </a:solidFill>
                <a:latin typeface="Cambria"/>
                <a:cs typeface="Cambria"/>
              </a:rPr>
              <a:t> A1: </a:t>
            </a:r>
            <a:r>
              <a:rPr lang="en-GB" sz="1200" dirty="0" err="1">
                <a:solidFill>
                  <a:srgbClr val="FF0000"/>
                </a:solidFill>
                <a:latin typeface="Cambria"/>
                <a:cs typeface="Cambria"/>
              </a:rPr>
              <a:t>Bafilomycin</a:t>
            </a:r>
            <a:r>
              <a:rPr lang="en-GB" sz="1200" dirty="0">
                <a:solidFill>
                  <a:srgbClr val="FF0000"/>
                </a:solidFill>
                <a:latin typeface="Cambria"/>
                <a:cs typeface="Cambria"/>
              </a:rPr>
              <a:t> A1</a:t>
            </a:r>
            <a:endParaRPr lang="en-US" sz="1200" dirty="0">
              <a:solidFill>
                <a:srgbClr val="FF0000"/>
              </a:solidFill>
              <a:latin typeface="Cambria"/>
              <a:cs typeface="Cambria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rgbClr val="FF0000"/>
              </a:solidFill>
              <a:latin typeface="Cambria"/>
              <a:cs typeface="Cambri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85415" y="4377554"/>
            <a:ext cx="16912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 Narrow"/>
                <a:cs typeface="Arial Narrow"/>
              </a:rPr>
              <a:t>TNFα             -            -            +           +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93111" y="4259968"/>
            <a:ext cx="15430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 Narrow"/>
                <a:cs typeface="Arial Narrow"/>
              </a:rPr>
              <a:t>Mock            +            -            +           -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8501" y="4499825"/>
            <a:ext cx="19609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 Narrow"/>
                <a:cs typeface="Arial Narrow"/>
              </a:rPr>
              <a:t>si-SMPD3             -            +            -           +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01077" y="877017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01077" y="3238109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b</a:t>
            </a:r>
          </a:p>
        </p:txBody>
      </p:sp>
      <p:pic>
        <p:nvPicPr>
          <p:cNvPr id="12" name="Picture 11" descr="viab smpd3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146" y="3443331"/>
            <a:ext cx="1485900" cy="90170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393523" y="3299664"/>
            <a:ext cx="12607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EpoCD34/HSPC 96h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32149" y="3299664"/>
            <a:ext cx="1370787" cy="1310285"/>
            <a:chOff x="3832149" y="3299664"/>
            <a:chExt cx="1370787" cy="1310285"/>
          </a:xfrm>
        </p:grpSpPr>
        <p:pic>
          <p:nvPicPr>
            <p:cNvPr id="14" name="Picture 13" descr="viab si Atg5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6745" y="3475424"/>
              <a:ext cx="1203990" cy="98673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4184445" y="4345031"/>
              <a:ext cx="883571" cy="23044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904064" y="4304867"/>
              <a:ext cx="107084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>
                  <a:latin typeface="Arial Narrow"/>
                  <a:cs typeface="Arial Narrow"/>
                </a:rPr>
                <a:t>Mock         +                 -          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32149" y="4409894"/>
              <a:ext cx="123259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>
                  <a:latin typeface="Arial Narrow"/>
                  <a:cs typeface="Arial Narrow"/>
                </a:rPr>
                <a:t>si-Atg5          -                 +            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42178" y="3299664"/>
              <a:ext cx="12607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510792" y="1003142"/>
            <a:ext cx="12607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CD34/HSPC 24h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610858" y="983300"/>
            <a:ext cx="2063661" cy="1887866"/>
            <a:chOff x="3610858" y="983300"/>
            <a:chExt cx="2063661" cy="1887866"/>
          </a:xfrm>
        </p:grpSpPr>
        <p:grpSp>
          <p:nvGrpSpPr>
            <p:cNvPr id="10" name="Group 9"/>
            <p:cNvGrpSpPr/>
            <p:nvPr/>
          </p:nvGrpSpPr>
          <p:grpSpPr>
            <a:xfrm>
              <a:off x="3758330" y="1172288"/>
              <a:ext cx="1398874" cy="1261722"/>
              <a:chOff x="3557338" y="1103029"/>
              <a:chExt cx="1398874" cy="1332000"/>
            </a:xfrm>
          </p:grpSpPr>
          <p:pic>
            <p:nvPicPr>
              <p:cNvPr id="34" name="Picture 33" descr="siATg5.pdf"/>
              <p:cNvPicPr>
                <a:picLocks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57338" y="1103029"/>
                <a:ext cx="1398874" cy="133200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4451108" y="1518977"/>
                <a:ext cx="39764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 Narrow"/>
                    <a:cs typeface="Arial Narrow"/>
                  </a:rPr>
                  <a:t>*</a:t>
                </a: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4348997" y="1130726"/>
              <a:ext cx="57722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si-Atg5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81868" y="2235725"/>
              <a:ext cx="1192012" cy="36994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27563" y="2385228"/>
              <a:ext cx="37448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latin typeface="Arial Narrow"/>
                  <a:cs typeface="Arial Narrow"/>
                </a:rPr>
                <a:t>Atg5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10858" y="2626814"/>
              <a:ext cx="524230" cy="224889"/>
            </a:xfrm>
            <a:prstGeom prst="rect">
              <a:avLst/>
            </a:prstGeom>
            <a:noFill/>
          </p:spPr>
          <p:txBody>
            <a:bodyPr wrap="square" lIns="100794" tIns="50397" rIns="100794" bIns="50397" rtlCol="0">
              <a:spAutoFit/>
            </a:bodyPr>
            <a:lstStyle/>
            <a:p>
              <a:pPr algn="r"/>
              <a:r>
                <a:rPr lang="en-US" sz="800" i="1" dirty="0">
                  <a:latin typeface="Arial Narrow"/>
                  <a:cs typeface="Arial Narrow"/>
                </a:rPr>
                <a:t> β-actin  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184445" y="2181799"/>
              <a:ext cx="2442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38194" y="2177821"/>
              <a:ext cx="7932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si-Atg5</a:t>
              </a:r>
            </a:p>
          </p:txBody>
        </p:sp>
        <p:pic>
          <p:nvPicPr>
            <p:cNvPr id="39" name="Picture 38" descr="actin atg5 ok_3-1.jpg"/>
            <p:cNvPicPr>
              <a:picLocks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6000" contrast="3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13363" y="2643206"/>
              <a:ext cx="963789" cy="222127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pic>
          <p:nvPicPr>
            <p:cNvPr id="44" name="Picture 43" descr="siatg5_2-1.jpg"/>
            <p:cNvPicPr>
              <a:picLocks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13363" y="2384693"/>
              <a:ext cx="963789" cy="222127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5068016" y="2401432"/>
              <a:ext cx="6065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33kDa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068016" y="2655722"/>
              <a:ext cx="5932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42kDa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021721" y="983300"/>
              <a:ext cx="12607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CD34/HSPC 24h</a:t>
              </a: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01077" y="4873509"/>
            <a:ext cx="24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c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574840" y="5372019"/>
            <a:ext cx="1404581" cy="389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205984" y="5651855"/>
            <a:ext cx="6604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LC3-II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151827" y="5506773"/>
            <a:ext cx="606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18kDa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151827" y="5850288"/>
            <a:ext cx="5932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42kDa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303274" y="5854071"/>
            <a:ext cx="563144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i="1" dirty="0">
                <a:latin typeface="Arial Narrow"/>
                <a:cs typeface="Arial Narrow"/>
              </a:rPr>
              <a:t> β-actin  </a:t>
            </a:r>
          </a:p>
        </p:txBody>
      </p:sp>
      <p:pic>
        <p:nvPicPr>
          <p:cNvPr id="5" name="Picture 4" descr="lc3_10-1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3" y="5544800"/>
            <a:ext cx="1296000" cy="301716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68" name="TextBox 67"/>
          <p:cNvSpPr txBox="1"/>
          <p:nvPr/>
        </p:nvSpPr>
        <p:spPr>
          <a:xfrm>
            <a:off x="1205984" y="5504449"/>
            <a:ext cx="6604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LC3-I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151827" y="5651855"/>
            <a:ext cx="606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16kDa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94282" y="5239573"/>
            <a:ext cx="16912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 Narrow"/>
                <a:cs typeface="Arial Narrow"/>
              </a:rPr>
              <a:t>si-Atg5            -             -             +             +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548283" y="5128601"/>
            <a:ext cx="154306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 Narrow"/>
                <a:cs typeface="Arial Narrow"/>
              </a:rPr>
              <a:t>Mock            +            +             -              -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529203" y="5355230"/>
            <a:ext cx="19609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 Narrow"/>
                <a:cs typeface="Arial Narrow"/>
              </a:rPr>
              <a:t>BafA1            -            +             -              +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880961" y="4957996"/>
            <a:ext cx="12607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EpoCD34/HSPC 24h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894191" y="5164928"/>
            <a:ext cx="1260758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ct_5-1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3" y="5879972"/>
            <a:ext cx="1296000" cy="21384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5799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564851" y="462060"/>
            <a:ext cx="1716429" cy="1344645"/>
            <a:chOff x="624604" y="349580"/>
            <a:chExt cx="1716429" cy="1344645"/>
          </a:xfrm>
        </p:grpSpPr>
        <p:pic>
          <p:nvPicPr>
            <p:cNvPr id="37" name="Picture 36" descr="benzzzzz.pdf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5911" y="437482"/>
              <a:ext cx="1116000" cy="11160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 rot="16200000">
              <a:off x="424511" y="832704"/>
              <a:ext cx="11816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Ratio to reference U</a:t>
              </a:r>
              <a:endParaRPr lang="en-US" sz="800" baseline="300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80275" y="349580"/>
              <a:ext cx="12607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4604" y="1492363"/>
              <a:ext cx="7253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>
                  <a:latin typeface="Arial Narrow"/>
                  <a:cs typeface="Arial Narrow"/>
                </a:rPr>
                <a:t>C6-ceramide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25899" y="1478781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390700" y="1478781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813362" y="884330"/>
              <a:ext cx="2649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**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93433" y="5577528"/>
            <a:ext cx="6025533" cy="173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S3</a:t>
            </a:r>
            <a:r>
              <a:rPr lang="en-US" sz="1200" dirty="0">
                <a:latin typeface="Cambria"/>
                <a:cs typeface="Cambria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1200" dirty="0">
                <a:latin typeface="Cambria"/>
                <a:cs typeface="Cambria"/>
              </a:rPr>
              <a:t>CD34/HSPCs and EpoCD34/HSPCs were untreated (U) or treated with 30 µM C6-ceramide for 96h. (a) </a:t>
            </a:r>
            <a:r>
              <a:rPr lang="en-US" sz="1200" dirty="0" err="1">
                <a:latin typeface="Cambria"/>
                <a:cs typeface="Cambria"/>
              </a:rPr>
              <a:t>Benzidine</a:t>
            </a:r>
            <a:r>
              <a:rPr lang="en-US" sz="1200" dirty="0">
                <a:latin typeface="Cambria"/>
                <a:cs typeface="Cambria"/>
              </a:rPr>
              <a:t> staining. (b) Real-time PCR analysis of globin expression. (c) </a:t>
            </a:r>
            <a:r>
              <a:rPr lang="en-GB" sz="1200" dirty="0" err="1">
                <a:latin typeface="Cambria"/>
                <a:cs typeface="Cambria"/>
              </a:rPr>
              <a:t>Trypan</a:t>
            </a:r>
            <a:r>
              <a:rPr lang="en-GB" sz="1200" dirty="0">
                <a:latin typeface="Cambria"/>
                <a:cs typeface="Cambria"/>
              </a:rPr>
              <a:t> blue assays. </a:t>
            </a:r>
            <a:r>
              <a:rPr lang="en-US" sz="1200" dirty="0">
                <a:latin typeface="Cambria"/>
                <a:cs typeface="Cambria"/>
              </a:rPr>
              <a:t>(d) Flow </a:t>
            </a:r>
            <a:r>
              <a:rPr lang="en-US" sz="1200" dirty="0" err="1">
                <a:latin typeface="Cambria"/>
                <a:cs typeface="Cambria"/>
              </a:rPr>
              <a:t>cytometry</a:t>
            </a:r>
            <a:r>
              <a:rPr lang="en-US" sz="1200" dirty="0">
                <a:latin typeface="Cambria"/>
                <a:cs typeface="Cambria"/>
              </a:rPr>
              <a:t> analysis of CD11b expression in EpoCD34/HSPCs. Bars represent the mean ± SD of three independent experiments. A Student’s t-test show the statistical significance *P&lt;0.05, **P&lt;0.01.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102848" y="339543"/>
            <a:ext cx="3774528" cy="1807242"/>
            <a:chOff x="282308" y="610471"/>
            <a:chExt cx="3774528" cy="1807242"/>
          </a:xfrm>
        </p:grpSpPr>
        <p:pic>
          <p:nvPicPr>
            <p:cNvPr id="4" name="Picture 3" descr="a gl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991" y="821532"/>
              <a:ext cx="1073373" cy="1535059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52471" y="818457"/>
              <a:ext cx="833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α-globin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47364" y="610471"/>
              <a:ext cx="12607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490076" y="1276802"/>
              <a:ext cx="4591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2</a:t>
              </a:r>
              <a:r>
                <a:rPr lang="en-US" sz="900" baseline="30000" dirty="0"/>
                <a:t>-ΔΔCt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959263" y="1935528"/>
              <a:ext cx="894893" cy="482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2308" y="1891428"/>
              <a:ext cx="7253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>
                  <a:latin typeface="Arial Narrow"/>
                  <a:cs typeface="Arial Narrow"/>
                </a:rPr>
                <a:t>C6-ceramide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70019" y="1891428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55196" y="1891428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pic>
          <p:nvPicPr>
            <p:cNvPr id="14" name="Picture 13" descr="beta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6712" y="867071"/>
              <a:ext cx="1114124" cy="108738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552894" y="1891428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17695" y="1891428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47715" y="818457"/>
              <a:ext cx="833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/>
                  <a:ea typeface="Lucida Grande"/>
                  <a:cs typeface="Arial"/>
                </a:rPr>
                <a:t>β</a:t>
              </a:r>
              <a:r>
                <a:rPr lang="en-US" sz="800" dirty="0">
                  <a:latin typeface="Arial Narrow"/>
                  <a:cs typeface="Arial Narrow"/>
                </a:rPr>
                <a:t>-globin</a:t>
              </a:r>
            </a:p>
          </p:txBody>
        </p:sp>
        <p:pic>
          <p:nvPicPr>
            <p:cNvPr id="18" name="Picture 17" descr="gamma.pdf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0836" y="839269"/>
              <a:ext cx="1116000" cy="1116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157752" y="818457"/>
              <a:ext cx="833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>
                  <a:latin typeface="Arial Narrow"/>
                  <a:cs typeface="Arial Narrow"/>
                </a:rPr>
                <a:t>γ</a:t>
              </a:r>
              <a:r>
                <a:rPr lang="en-US" sz="800" dirty="0">
                  <a:latin typeface="Arial Narrow"/>
                  <a:cs typeface="Arial Narrow"/>
                </a:rPr>
                <a:t>-globin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03307" y="794579"/>
              <a:ext cx="3142546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669726" y="1891428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34527" y="1891428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83910" y="1196604"/>
              <a:ext cx="2649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66201" y="1248073"/>
              <a:ext cx="2649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71492" y="1218437"/>
              <a:ext cx="2649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</p:grpSp>
      <p:pic>
        <p:nvPicPr>
          <p:cNvPr id="39" name="Picture 38" descr="viab.pdf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522" y="2386306"/>
            <a:ext cx="1091307" cy="1116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44314" y="3425640"/>
            <a:ext cx="7253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C6-ceramide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738817" y="3418849"/>
            <a:ext cx="29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23994" y="3418849"/>
            <a:ext cx="2931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29837" y="2289212"/>
            <a:ext cx="12607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EpoCD34/HSPC 96h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667831" y="2880635"/>
            <a:ext cx="6519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% Viability</a:t>
            </a:r>
            <a:endParaRPr lang="en-US" sz="800" baseline="300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2165824" y="2279743"/>
            <a:ext cx="1719160" cy="1387936"/>
            <a:chOff x="509640" y="3807162"/>
            <a:chExt cx="1719160" cy="1387936"/>
          </a:xfrm>
        </p:grpSpPr>
        <p:pic>
          <p:nvPicPr>
            <p:cNvPr id="45" name="Picture 44" descr="cd11b.pdf"/>
            <p:cNvPicPr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326" y="3926630"/>
              <a:ext cx="1116000" cy="1116000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09640" y="4986445"/>
              <a:ext cx="7253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>
                  <a:latin typeface="Arial Narrow"/>
                  <a:cs typeface="Arial Narrow"/>
                </a:rPr>
                <a:t>C6-ceramide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02044" y="4971957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89320" y="4979654"/>
              <a:ext cx="29317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35538" y="4086002"/>
              <a:ext cx="2649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*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595776" y="4251784"/>
              <a:ext cx="6519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MFI</a:t>
              </a:r>
              <a:endParaRPr lang="en-US" sz="800" baseline="30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68042" y="3807162"/>
              <a:ext cx="12607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 96h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86719" y="3925800"/>
              <a:ext cx="833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CD11b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400753" y="323560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b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95401" y="300652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a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37881" y="2085663"/>
            <a:ext cx="24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c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462558" y="2182886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9333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964916"/>
              </p:ext>
            </p:extLst>
          </p:nvPr>
        </p:nvGraphicFramePr>
        <p:xfrm>
          <a:off x="2925738" y="1941286"/>
          <a:ext cx="2268537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5" name="Prism Project" r:id="rId3" imgW="2268000" imgH="1980000" progId="Prism5.Document">
                  <p:embed/>
                </p:oleObj>
              </mc:Choice>
              <mc:Fallback>
                <p:oleObj name="Prism Project" r:id="rId3" imgW="2268000" imgH="1980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38" y="1941286"/>
                        <a:ext cx="2268537" cy="1979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7540" y="2087678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b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3351" y="5769287"/>
            <a:ext cx="6025533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S4</a:t>
            </a:r>
            <a:r>
              <a:rPr lang="en-US" sz="1200" dirty="0">
                <a:latin typeface="Cambria"/>
                <a:cs typeface="Cambria"/>
              </a:rPr>
              <a:t>: Treatments do not affect hematopoietic stem and progenitor cells (HSPC) viability. </a:t>
            </a:r>
            <a:r>
              <a:rPr lang="en-GB" sz="1200" dirty="0">
                <a:latin typeface="Cambria"/>
                <a:cs typeface="Cambria"/>
              </a:rPr>
              <a:t>EpoCD34/HSPCs were untreated or treated as indicated during four days. (a)</a:t>
            </a:r>
            <a:r>
              <a:rPr lang="en-GB" sz="1200" b="1" dirty="0">
                <a:latin typeface="Cambria"/>
                <a:cs typeface="Cambria"/>
              </a:rPr>
              <a:t> </a:t>
            </a:r>
            <a:r>
              <a:rPr lang="en-GB" sz="1200" dirty="0">
                <a:latin typeface="Cambria"/>
                <a:cs typeface="Cambria"/>
              </a:rPr>
              <a:t>Cells were stained with </a:t>
            </a:r>
            <a:r>
              <a:rPr lang="en-GB" sz="1200" dirty="0" err="1">
                <a:latin typeface="Cambria"/>
                <a:cs typeface="Cambria"/>
              </a:rPr>
              <a:t>annexin</a:t>
            </a:r>
            <a:r>
              <a:rPr lang="en-GB" sz="1200" dirty="0">
                <a:latin typeface="Cambria"/>
                <a:cs typeface="Cambria"/>
              </a:rPr>
              <a:t> V and </a:t>
            </a:r>
            <a:r>
              <a:rPr lang="en-GB" sz="1200" dirty="0" err="1">
                <a:latin typeface="Cambria"/>
                <a:cs typeface="Cambria"/>
              </a:rPr>
              <a:t>Propidium</a:t>
            </a:r>
            <a:r>
              <a:rPr lang="en-GB" sz="1200" dirty="0">
                <a:latin typeface="Cambria"/>
                <a:cs typeface="Cambria"/>
              </a:rPr>
              <a:t> Iodide (PI) and </a:t>
            </a:r>
            <a:r>
              <a:rPr lang="en-GB" sz="1200" dirty="0" err="1">
                <a:latin typeface="Cambria"/>
                <a:cs typeface="Cambria"/>
              </a:rPr>
              <a:t>analyzed</a:t>
            </a:r>
            <a:r>
              <a:rPr lang="en-GB" sz="1200" dirty="0">
                <a:latin typeface="Cambria"/>
                <a:cs typeface="Cambria"/>
              </a:rPr>
              <a:t> by flow </a:t>
            </a:r>
            <a:r>
              <a:rPr lang="en-GB" sz="1200" dirty="0" err="1">
                <a:latin typeface="Cambria"/>
                <a:cs typeface="Cambria"/>
              </a:rPr>
              <a:t>cytometry</a:t>
            </a:r>
            <a:r>
              <a:rPr lang="en-GB" sz="1200" dirty="0">
                <a:latin typeface="Cambria"/>
                <a:cs typeface="Cambria"/>
              </a:rPr>
              <a:t>. Scatter plots represent the distribution of cells in the different categories </a:t>
            </a:r>
            <a:r>
              <a:rPr lang="en-GB" sz="1200" i="1" dirty="0">
                <a:latin typeface="Cambria"/>
                <a:cs typeface="Cambria"/>
              </a:rPr>
              <a:t>v</a:t>
            </a:r>
            <a:r>
              <a:rPr lang="en-GB" sz="1200" dirty="0">
                <a:latin typeface="Cambria"/>
                <a:cs typeface="Cambria"/>
              </a:rPr>
              <a:t> (viable cells), </a:t>
            </a:r>
            <a:r>
              <a:rPr lang="en-GB" sz="1200" i="1" dirty="0">
                <a:latin typeface="Cambria"/>
                <a:cs typeface="Cambria"/>
              </a:rPr>
              <a:t>la</a:t>
            </a:r>
            <a:r>
              <a:rPr lang="en-GB" sz="1200" dirty="0">
                <a:latin typeface="Cambria"/>
                <a:cs typeface="Cambria"/>
              </a:rPr>
              <a:t> (late apoptotic cells), </a:t>
            </a:r>
            <a:r>
              <a:rPr lang="en-GB" sz="1200" i="1" dirty="0" err="1">
                <a:latin typeface="Cambria"/>
                <a:cs typeface="Cambria"/>
              </a:rPr>
              <a:t>ea</a:t>
            </a:r>
            <a:r>
              <a:rPr lang="en-GB" sz="1200" dirty="0">
                <a:latin typeface="Cambria"/>
                <a:cs typeface="Cambria"/>
              </a:rPr>
              <a:t> (early apoptotic cells), </a:t>
            </a:r>
            <a:r>
              <a:rPr lang="en-GB" sz="1200" i="1" dirty="0">
                <a:latin typeface="Cambria"/>
                <a:cs typeface="Cambria"/>
              </a:rPr>
              <a:t>n</a:t>
            </a:r>
            <a:r>
              <a:rPr lang="en-GB" sz="1200" dirty="0">
                <a:latin typeface="Cambria"/>
                <a:cs typeface="Cambria"/>
              </a:rPr>
              <a:t> (necrotic cells). Each picture is representative of three independent experiments.</a:t>
            </a:r>
            <a:r>
              <a:rPr lang="en-GB" sz="1200" b="1" dirty="0">
                <a:latin typeface="Cambria"/>
                <a:cs typeface="Cambria"/>
              </a:rPr>
              <a:t> </a:t>
            </a:r>
            <a:r>
              <a:rPr lang="en-GB" sz="1200" dirty="0">
                <a:latin typeface="Cambria"/>
                <a:cs typeface="Cambria"/>
              </a:rPr>
              <a:t>(b)</a:t>
            </a:r>
            <a:r>
              <a:rPr lang="en-GB" sz="1200" b="1" dirty="0">
                <a:latin typeface="Cambria"/>
                <a:cs typeface="Cambria"/>
              </a:rPr>
              <a:t> </a:t>
            </a:r>
            <a:r>
              <a:rPr lang="en-GB" sz="1200" dirty="0">
                <a:latin typeface="Cambria"/>
                <a:cs typeface="Cambria"/>
              </a:rPr>
              <a:t>Mean of percentages of cell events from each of the four categories. (c) </a:t>
            </a:r>
            <a:r>
              <a:rPr lang="en-GB" sz="1200" dirty="0" err="1">
                <a:latin typeface="Cambria"/>
                <a:cs typeface="Cambria"/>
              </a:rPr>
              <a:t>Trypan</a:t>
            </a:r>
            <a:r>
              <a:rPr lang="en-GB" sz="1200" dirty="0">
                <a:latin typeface="Cambria"/>
                <a:cs typeface="Cambria"/>
              </a:rPr>
              <a:t> blue assays. Bars represent the mean ± SD of three independent experiments. One-way </a:t>
            </a:r>
            <a:r>
              <a:rPr lang="en-GB" sz="1200" dirty="0" err="1">
                <a:latin typeface="Cambria"/>
                <a:cs typeface="Cambria"/>
              </a:rPr>
              <a:t>Anova</a:t>
            </a:r>
            <a:r>
              <a:rPr lang="en-GB" sz="1200" dirty="0">
                <a:latin typeface="Cambria"/>
                <a:cs typeface="Cambria"/>
              </a:rPr>
              <a:t> followed by </a:t>
            </a:r>
            <a:r>
              <a:rPr lang="en-GB" sz="1200" dirty="0" err="1">
                <a:latin typeface="Cambria"/>
                <a:cs typeface="Cambria"/>
              </a:rPr>
              <a:t>Dunnett’s</a:t>
            </a:r>
            <a:r>
              <a:rPr lang="en-GB" sz="1200" dirty="0">
                <a:latin typeface="Cambria"/>
                <a:cs typeface="Cambria"/>
              </a:rPr>
              <a:t> post-hoc test show the statistical significance. S1P: Sphingosine-1-phosphate, </a:t>
            </a:r>
            <a:r>
              <a:rPr lang="en-GB" sz="1200" dirty="0" err="1">
                <a:latin typeface="Cambria"/>
                <a:cs typeface="Cambria"/>
              </a:rPr>
              <a:t>bSMase</a:t>
            </a:r>
            <a:r>
              <a:rPr lang="en-GB" sz="1200" dirty="0">
                <a:latin typeface="Cambria"/>
                <a:cs typeface="Cambria"/>
              </a:rPr>
              <a:t>: bacterial </a:t>
            </a:r>
            <a:r>
              <a:rPr lang="en-GB" sz="1200" dirty="0" err="1">
                <a:latin typeface="Cambria"/>
                <a:cs typeface="Cambria"/>
              </a:rPr>
              <a:t>sphingomyelinase</a:t>
            </a:r>
            <a:r>
              <a:rPr lang="en-GB" sz="1200" dirty="0">
                <a:latin typeface="Cambria"/>
                <a:cs typeface="Cambria"/>
              </a:rPr>
              <a:t>, BafA1: </a:t>
            </a:r>
            <a:r>
              <a:rPr lang="en-GB" sz="1200" dirty="0" err="1">
                <a:latin typeface="Cambria"/>
                <a:cs typeface="Cambria"/>
              </a:rPr>
              <a:t>bafilomycin</a:t>
            </a:r>
            <a:r>
              <a:rPr lang="en-GB" sz="1200" dirty="0">
                <a:latin typeface="Cambria"/>
                <a:cs typeface="Cambria"/>
              </a:rPr>
              <a:t> A1.</a:t>
            </a:r>
            <a:r>
              <a:rPr lang="en-US" sz="1200" dirty="0">
                <a:latin typeface="Cambria"/>
                <a:cs typeface="Cambria"/>
              </a:rPr>
              <a:t> 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18" y="643473"/>
            <a:ext cx="1260000" cy="126000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637" y="643473"/>
            <a:ext cx="1260000" cy="1260000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980" y="643473"/>
            <a:ext cx="1260000" cy="12600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287" y="643473"/>
            <a:ext cx="1260000" cy="12600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605" y="643473"/>
            <a:ext cx="1260000" cy="12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7205" y="505944"/>
            <a:ext cx="1000432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Untreated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1153" y="505944"/>
            <a:ext cx="9900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76260" y="505944"/>
            <a:ext cx="997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TNFα/GW4869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1731" y="505944"/>
            <a:ext cx="10148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C2-ceramide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57207" y="505944"/>
            <a:ext cx="9816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>
                <a:latin typeface="Arial Narrow"/>
                <a:cs typeface="Arial Narrow"/>
              </a:rPr>
              <a:t>bSMase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82" y="328570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1480" y="632307"/>
            <a:ext cx="2624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800" i="1" dirty="0"/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50273" y="634175"/>
            <a:ext cx="3114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800" i="1" dirty="0" err="1"/>
              <a:t>ea</a:t>
            </a:r>
            <a:endParaRPr lang="en-US" sz="8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35325" y="1548149"/>
            <a:ext cx="2860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800" i="1" dirty="0"/>
              <a:t>la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12221" y="1542882"/>
            <a:ext cx="255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800" i="1" dirty="0"/>
              <a:t>v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8535" y="1088218"/>
            <a:ext cx="26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PI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85755" y="274727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err="1">
                <a:latin typeface="Arial Narrow"/>
                <a:cs typeface="Arial Narrow"/>
              </a:rPr>
              <a:t>Annexin</a:t>
            </a:r>
            <a:r>
              <a:rPr lang="en-US" sz="800" b="1" dirty="0">
                <a:latin typeface="Arial Narrow"/>
                <a:cs typeface="Arial Narrow"/>
              </a:rPr>
              <a:t> 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76261" y="2087678"/>
            <a:ext cx="24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c</a:t>
            </a:r>
          </a:p>
        </p:txBody>
      </p:sp>
      <p:sp>
        <p:nvSpPr>
          <p:cNvPr id="209" name="Rectangle 208"/>
          <p:cNvSpPr/>
          <p:nvPr/>
        </p:nvSpPr>
        <p:spPr>
          <a:xfrm>
            <a:off x="3376279" y="3476198"/>
            <a:ext cx="1713594" cy="26260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4074086" y="3474143"/>
            <a:ext cx="1077437" cy="34856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2925653" y="3494543"/>
            <a:ext cx="4969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697279" y="3618696"/>
            <a:ext cx="7253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C2-ceramide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539904" y="3745305"/>
            <a:ext cx="8827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err="1">
                <a:latin typeface="Arial Narrow"/>
                <a:cs typeface="Arial Narrow"/>
              </a:rPr>
              <a:t>Dihydroceramide</a:t>
            </a:r>
            <a:endParaRPr lang="en-US" sz="700" b="1" dirty="0">
              <a:latin typeface="Arial Narrow"/>
              <a:cs typeface="Arial Narrow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695127" y="3867713"/>
            <a:ext cx="7274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err="1">
                <a:latin typeface="Arial Narrow"/>
                <a:cs typeface="Arial Narrow"/>
              </a:rPr>
              <a:t>bSMase</a:t>
            </a:r>
            <a:endParaRPr lang="en-US" sz="700" b="1" dirty="0">
              <a:latin typeface="Arial Narrow"/>
              <a:cs typeface="Arial Narrow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95127" y="4005515"/>
            <a:ext cx="7274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GW4869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695127" y="4120740"/>
            <a:ext cx="7274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err="1">
                <a:latin typeface="Arial Narrow"/>
                <a:cs typeface="Arial Narrow"/>
              </a:rPr>
              <a:t>Desipramine</a:t>
            </a:r>
            <a:endParaRPr lang="en-US" sz="700" b="1" dirty="0">
              <a:latin typeface="Arial Narrow"/>
              <a:cs typeface="Arial Narrow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95127" y="4264783"/>
            <a:ext cx="7274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S1P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695127" y="4383825"/>
            <a:ext cx="7274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PF-543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371530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371530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371530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371530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371530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371530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371530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371530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476453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83752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483752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483752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483752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483752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483752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483752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615067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3607768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615067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615067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615067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615067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615067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615067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757431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757431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750132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757431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757431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757431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757431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3757431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875265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3875265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75265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867966" y="3866468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3875265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875265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3875265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3875265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983633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3990932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990932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3990932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976334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990932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990932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3990932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106267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4106267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4106267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106267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4098968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4106267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106267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106267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209835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4217134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4217134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217134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217134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4209835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4217134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4217134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4351685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4351685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4351685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4351685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4351685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4344386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4351685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4351685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4470034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470034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470034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4470034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4470034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4470034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4462735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4470034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4585186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4592485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4592485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4592485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4592485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4592485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4585186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4592485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4722934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4722934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4722934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4722934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4722934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4722934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4722934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4715635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4841774" y="34741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4849073" y="360234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4849073" y="3729197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4849073" y="385916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4849073" y="39733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4849073" y="4101535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4849073" y="422838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4841774" y="435836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graphicFrame>
        <p:nvGraphicFramePr>
          <p:cNvPr id="2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044440"/>
              </p:ext>
            </p:extLst>
          </p:nvPr>
        </p:nvGraphicFramePr>
        <p:xfrm>
          <a:off x="5061413" y="2053152"/>
          <a:ext cx="1655763" cy="182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6" name="Prism Project" r:id="rId10" imgW="1656000" imgH="1980000" progId="Prism5.Document">
                  <p:embed/>
                </p:oleObj>
              </mc:Choice>
              <mc:Fallback>
                <p:oleObj name="Prism Project" r:id="rId10" imgW="1656000" imgH="1980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1413" y="2053152"/>
                        <a:ext cx="1655763" cy="182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" name="TextBox 216"/>
          <p:cNvSpPr txBox="1"/>
          <p:nvPr/>
        </p:nvSpPr>
        <p:spPr>
          <a:xfrm>
            <a:off x="5786845" y="3603156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6096476" y="3740465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5457207" y="347134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5457207" y="3603156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5457207" y="3740465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2" name="TextBox 221"/>
          <p:cNvSpPr txBox="1"/>
          <p:nvPr/>
        </p:nvSpPr>
        <p:spPr>
          <a:xfrm>
            <a:off x="5624111" y="3740465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5785577" y="3740465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6097973" y="347134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6100003" y="3603156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6090853" y="3880652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5458777" y="3880652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5625681" y="3880652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5787148" y="3880652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5943233" y="3880652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6243493" y="3469064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227211" y="3609018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6239432" y="3886514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4720676" y="3895665"/>
            <a:ext cx="85005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BafA1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4766498" y="3612290"/>
            <a:ext cx="7888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err="1">
                <a:latin typeface="Arial Narrow"/>
                <a:cs typeface="Arial Narrow"/>
              </a:rPr>
              <a:t>Rapamycin</a:t>
            </a:r>
            <a:endParaRPr lang="en-US" sz="700" b="1" dirty="0">
              <a:latin typeface="Arial Narrow"/>
              <a:cs typeface="Arial Narrow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4777984" y="3749373"/>
            <a:ext cx="7911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err="1">
                <a:latin typeface="Arial Narrow"/>
                <a:cs typeface="Arial Narrow"/>
              </a:rPr>
              <a:t>bSMase</a:t>
            </a:r>
            <a:endParaRPr lang="en-US" sz="700" b="1" dirty="0">
              <a:latin typeface="Arial Narrow"/>
              <a:cs typeface="Arial Narrow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014864" y="3497688"/>
            <a:ext cx="5404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6384169" y="347134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6384169" y="3603156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6385731" y="3740465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6107109" y="387837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235086" y="3876094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6385731" y="387837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5615970" y="3603156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5614101" y="347134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5768209" y="347134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5924921" y="3471343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924365" y="3603156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5927274" y="3740465"/>
            <a:ext cx="26188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50" name="TextBox 249"/>
          <p:cNvSpPr txBox="1"/>
          <p:nvPr/>
        </p:nvSpPr>
        <p:spPr>
          <a:xfrm>
            <a:off x="6228773" y="3736849"/>
            <a:ext cx="2618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6283775" y="2565768"/>
            <a:ext cx="3943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*</a:t>
            </a:r>
          </a:p>
        </p:txBody>
      </p:sp>
      <p:pic>
        <p:nvPicPr>
          <p:cNvPr id="251" name="Picture 250" descr="1 - NotNormalizedData_BarsSD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47" y="2238830"/>
            <a:ext cx="2628900" cy="12573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61238" y="3467491"/>
            <a:ext cx="1544612" cy="339416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10443" y="3470146"/>
            <a:ext cx="1077437" cy="34856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43843" y="3496130"/>
            <a:ext cx="1159076" cy="27353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-74431" y="3890345"/>
            <a:ext cx="78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 err="1">
                <a:latin typeface="Arial Narrow"/>
                <a:cs typeface="Arial Narrow"/>
              </a:rPr>
              <a:t>bSMase</a:t>
            </a:r>
            <a:endParaRPr lang="en-US" sz="700" b="1" dirty="0">
              <a:latin typeface="Arial Narrow"/>
              <a:cs typeface="Arial Narrow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6077" y="3459203"/>
            <a:ext cx="4969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32297" y="3583356"/>
            <a:ext cx="7253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GW4869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1736" y="3731862"/>
            <a:ext cx="7274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b="1" dirty="0">
                <a:latin typeface="Arial Narrow"/>
                <a:cs typeface="Arial Narrow"/>
              </a:rPr>
              <a:t>C2-ceramide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67934" y="345020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89166" y="359299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299280" y="359299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87454" y="345020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516158" y="3737142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6999" y="345020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77138" y="359299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66999" y="359299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6999" y="3741750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77138" y="3741750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02972" y="3741750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92665" y="3741750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99280" y="345020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17534" y="3445593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19401" y="358839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10987" y="3889011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8443" y="389361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8582" y="389361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104416" y="389361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99280" y="3893619"/>
            <a:ext cx="240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-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68443" y="490171"/>
            <a:ext cx="5770441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625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6850" y="536843"/>
            <a:ext cx="4284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 Narrow"/>
                <a:cs typeface="Arial Narrow"/>
              </a:rPr>
              <a:t>EpoCD34/</a:t>
            </a:r>
            <a:r>
              <a:rPr lang="en-US" sz="800" b="1" dirty="0">
                <a:latin typeface="Arial Narrow"/>
                <a:cs typeface="Arial Narrow"/>
              </a:rPr>
              <a:t>HSPC</a:t>
            </a:r>
            <a:r>
              <a:rPr lang="en-US" sz="900" b="1" dirty="0">
                <a:latin typeface="Arial Narrow"/>
                <a:cs typeface="Arial Narrow"/>
              </a:rPr>
              <a:t> 96h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244" y="2297176"/>
            <a:ext cx="1404000" cy="1135982"/>
          </a:xfrm>
          <a:prstGeom prst="rect">
            <a:avLst/>
          </a:prstGeom>
          <a:ln w="9525" cmpd="sng">
            <a:solidFill>
              <a:srgbClr val="000000"/>
            </a:solidFill>
          </a:ln>
          <a:effectLst/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7000"/>
                    </a14:imgEffect>
                    <a14:imgEffect>
                      <a14:brightnessContrast bright="13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78" y="1115012"/>
            <a:ext cx="1404000" cy="1152000"/>
          </a:xfrm>
          <a:prstGeom prst="rect">
            <a:avLst/>
          </a:prstGeom>
          <a:ln w="9525" cmpd="sng">
            <a:solidFill>
              <a:srgbClr val="000000"/>
            </a:solidFill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505554" y="922672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si-SMPD3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78" y="2297176"/>
            <a:ext cx="1404000" cy="1135982"/>
          </a:xfrm>
          <a:prstGeom prst="rect">
            <a:avLst/>
          </a:prstGeom>
          <a:ln w="9525" cmpd="sng">
            <a:solidFill>
              <a:srgbClr val="000000"/>
            </a:solidFill>
          </a:ln>
          <a:effectLst/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43000"/>
                    </a14:imgEffect>
                    <a14:imgEffect>
                      <a14:brightnessContrast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472" y="2297176"/>
            <a:ext cx="1404000" cy="1135982"/>
          </a:xfrm>
          <a:prstGeom prst="rect">
            <a:avLst/>
          </a:prstGeom>
          <a:ln w="9525" cmpd="sng">
            <a:solidFill>
              <a:srgbClr val="000000"/>
            </a:solidFill>
          </a:ln>
          <a:effectLst/>
        </p:spPr>
      </p:pic>
      <p:pic>
        <p:nvPicPr>
          <p:cNvPr id="2" name="Picture 1"/>
          <p:cNvPicPr>
            <a:picLocks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46000"/>
                    </a14:imgEffect>
                    <a14:imgEffect>
                      <a14:brightnessContrast bright="-8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244" y="1115012"/>
            <a:ext cx="1404000" cy="1152000"/>
          </a:xfrm>
          <a:prstGeom prst="rect">
            <a:avLst/>
          </a:prstGeom>
          <a:ln w="9525" cmpd="sng">
            <a:solidFill>
              <a:schemeClr val="tx1"/>
            </a:solidFill>
          </a:ln>
          <a:effectLst/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472" y="1115012"/>
            <a:ext cx="1404000" cy="1152000"/>
          </a:xfrm>
          <a:prstGeom prst="rect">
            <a:avLst/>
          </a:prstGeom>
          <a:ln w="9525" cmpd="sng">
            <a:solidFill>
              <a:srgbClr val="000000"/>
            </a:solidFill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914959" y="1501152"/>
            <a:ext cx="2231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2113" y="2669553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TNFα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3177" y="891913"/>
            <a:ext cx="2231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51699" y="907307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mock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7769" y="6118980"/>
            <a:ext cx="5829993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FF0000"/>
                </a:solidFill>
                <a:latin typeface="Cambria"/>
                <a:cs typeface="Cambria"/>
              </a:rPr>
              <a:t>Supplementary Figure S5:</a:t>
            </a:r>
          </a:p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Granulocytic differentiation of EpoCD34/HSPCs treated with TNFα (a) and/or transfected with si-SMPD3 (b) treated with GW4869 for 96h by </a:t>
            </a:r>
            <a:r>
              <a:rPr lang="en-US" sz="1200" dirty="0" err="1">
                <a:solidFill>
                  <a:srgbClr val="FF0000"/>
                </a:solidFill>
                <a:latin typeface="Cambria"/>
                <a:cs typeface="Cambria"/>
              </a:rPr>
              <a:t>Nitroblue</a:t>
            </a:r>
            <a:r>
              <a:rPr lang="en-US" sz="1200" dirty="0">
                <a:solidFill>
                  <a:srgbClr val="FF0000"/>
                </a:solidFill>
                <a:latin typeface="Cambria"/>
                <a:cs typeface="Cambria"/>
              </a:rPr>
              <a:t> Tetrazolium (NBT) staining. Microscope observation (20X).  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216850" y="929266"/>
            <a:ext cx="4284428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177347" y="721448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NBT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035" y="467069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16850" y="3730976"/>
            <a:ext cx="4284428" cy="601273"/>
            <a:chOff x="1369250" y="689243"/>
            <a:chExt cx="4284428" cy="601273"/>
          </a:xfrm>
        </p:grpSpPr>
        <p:sp>
          <p:nvSpPr>
            <p:cNvPr id="24" name="TextBox 23"/>
            <p:cNvSpPr txBox="1"/>
            <p:nvPr/>
          </p:nvSpPr>
          <p:spPr>
            <a:xfrm>
              <a:off x="1369250" y="689243"/>
              <a:ext cx="42844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latin typeface="Arial Narrow"/>
                  <a:cs typeface="Arial Narrow"/>
                </a:rPr>
                <a:t>EpoCD34/</a:t>
              </a:r>
              <a:r>
                <a:rPr lang="en-US" sz="800" b="1" dirty="0">
                  <a:latin typeface="Arial Narrow"/>
                  <a:cs typeface="Arial Narrow"/>
                </a:rPr>
                <a:t>HSPC</a:t>
              </a:r>
              <a:r>
                <a:rPr lang="en-US" sz="900" b="1" dirty="0">
                  <a:latin typeface="Arial Narrow"/>
                  <a:cs typeface="Arial Narrow"/>
                </a:rPr>
                <a:t> 96h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57954" y="1075072"/>
              <a:ext cx="7617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TNFα/GW4869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35577" y="1044313"/>
              <a:ext cx="2231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-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04099" y="1059707"/>
              <a:ext cx="4026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TNFα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369250" y="1081666"/>
              <a:ext cx="4284428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329747" y="873848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NBT</a:t>
              </a:r>
            </a:p>
          </p:txBody>
        </p:sp>
      </p:grpSp>
      <p:pic>
        <p:nvPicPr>
          <p:cNvPr id="11" name="Picture 10" descr="e003.jpeg"/>
          <p:cNvPicPr>
            <a:picLocks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" contrast="-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850" y="4324355"/>
            <a:ext cx="1404000" cy="11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12" name="Picture 11" descr="ET001.jpeg"/>
          <p:cNvPicPr>
            <a:picLocks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saturation sat="313000"/>
                    </a14:imgEffect>
                    <a14:imgEffect>
                      <a14:brightnessContrast bright="-6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657" y="4324355"/>
            <a:ext cx="1404000" cy="11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13" name="Picture 12" descr="ETG008.jpeg"/>
          <p:cNvPicPr>
            <a:picLocks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100000"/>
                    </a14:imgEffect>
                    <a14:imgEffect>
                      <a14:saturation sat="235000"/>
                    </a14:imgEffect>
                    <a14:imgEffect>
                      <a14:brightnessContrast bright="-6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807" y="4324355"/>
            <a:ext cx="1404000" cy="11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629035" y="3855219"/>
            <a:ext cx="254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/>
                <a:cs typeface="Arial Narrow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871189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2563311" y="1077823"/>
            <a:ext cx="936000" cy="0"/>
          </a:xfrm>
          <a:prstGeom prst="straightConnector1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pu1 cd34 etg 24h n1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144" y="1279967"/>
            <a:ext cx="903832" cy="252000"/>
          </a:xfrm>
          <a:prstGeom prst="rect">
            <a:avLst/>
          </a:prstGeom>
          <a:ln w="9525" cmpd="sng">
            <a:solidFill>
              <a:schemeClr val="tx1"/>
            </a:solidFill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2168254" y="1056460"/>
            <a:ext cx="469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TNFα</a:t>
            </a:r>
          </a:p>
        </p:txBody>
      </p:sp>
      <p:pic>
        <p:nvPicPr>
          <p:cNvPr id="39" name="Picture 38" descr="pu1 etg actin_n1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144" y="1567999"/>
            <a:ext cx="903832" cy="252000"/>
          </a:xfrm>
          <a:prstGeom prst="rect">
            <a:avLst/>
          </a:prstGeom>
          <a:ln w="9525" cmpd="sng">
            <a:solidFill>
              <a:schemeClr val="tx1"/>
            </a:solidFill>
          </a:ln>
          <a:effectLst/>
        </p:spPr>
      </p:pic>
      <p:sp>
        <p:nvSpPr>
          <p:cNvPr id="40" name="TextBox 39"/>
          <p:cNvSpPr txBox="1"/>
          <p:nvPr/>
        </p:nvSpPr>
        <p:spPr>
          <a:xfrm>
            <a:off x="2080046" y="1958062"/>
            <a:ext cx="4990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GATA-1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0046" y="1288322"/>
            <a:ext cx="4990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PU.1</a:t>
            </a:r>
          </a:p>
        </p:txBody>
      </p:sp>
      <p:pic>
        <p:nvPicPr>
          <p:cNvPr id="44" name="Picture 43" descr="gata1 etg 24h_5-1.jpg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144" y="1944444"/>
            <a:ext cx="903832" cy="2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45" name="Picture 44" descr="actin gata1 .jpg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144" y="2225596"/>
            <a:ext cx="903832" cy="2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47" name="TextBox 46"/>
          <p:cNvSpPr txBox="1"/>
          <p:nvPr/>
        </p:nvSpPr>
        <p:spPr>
          <a:xfrm>
            <a:off x="2080046" y="2568705"/>
            <a:ext cx="4990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GATA-2</a:t>
            </a:r>
            <a:endParaRPr lang="en-US" sz="800" b="1" baseline="30000" dirty="0">
              <a:latin typeface="Arial Narrow"/>
              <a:cs typeface="Arial Narrow"/>
            </a:endParaRPr>
          </a:p>
        </p:txBody>
      </p:sp>
      <p:pic>
        <p:nvPicPr>
          <p:cNvPr id="48" name="Picture 47" descr="cd34 etg 24h gata2.jpg"/>
          <p:cNvPicPr>
            <a:picLocks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170" r="37053"/>
          <a:stretch/>
        </p:blipFill>
        <p:spPr>
          <a:xfrm>
            <a:off x="2579144" y="2596632"/>
            <a:ext cx="903832" cy="2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49" name="Picture 48" descr="actin gata2 cd34 etg 24h n1_1-1.jpg"/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143" y="2880773"/>
            <a:ext cx="903833" cy="252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50" name="TextBox 49"/>
          <p:cNvSpPr txBox="1"/>
          <p:nvPr/>
        </p:nvSpPr>
        <p:spPr>
          <a:xfrm>
            <a:off x="398087" y="3482537"/>
            <a:ext cx="5829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S6</a:t>
            </a:r>
            <a:r>
              <a:rPr lang="en-US" sz="1200" dirty="0">
                <a:latin typeface="Cambria"/>
                <a:cs typeface="Cambria"/>
              </a:rPr>
              <a:t>: TNF</a:t>
            </a:r>
            <a:r>
              <a:rPr lang="en-US" sz="1200" dirty="0">
                <a:latin typeface="Cambria"/>
                <a:ea typeface="Lucida Grande"/>
                <a:cs typeface="Cambria"/>
              </a:rPr>
              <a:t>α</a:t>
            </a:r>
            <a:r>
              <a:rPr lang="en-US" sz="1200" dirty="0">
                <a:latin typeface="Cambria"/>
                <a:cs typeface="Cambria"/>
              </a:rPr>
              <a:t> does not modulate transcription factor expression at 24h in Erythropoietin-treated CD34/HSPC (Hematopoietic stem and progenitor cells). </a:t>
            </a:r>
            <a:r>
              <a:rPr lang="en-GB" sz="1200" dirty="0">
                <a:latin typeface="Cambria"/>
                <a:cs typeface="Cambria"/>
              </a:rPr>
              <a:t>Western blot analysis of GATA-1, GATA-2 and PU.1 untreated cells or after 24h of treatment with TNFα. β-actin expression was used as an internal control. N=3</a:t>
            </a:r>
            <a:endParaRPr lang="en-US" sz="1200" dirty="0">
              <a:latin typeface="Cambria"/>
              <a:cs typeface="Cambri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43676" y="1295457"/>
            <a:ext cx="4707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40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443676" y="158534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443676" y="221607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443676" y="2880773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443676" y="197483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47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443676" y="2611133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50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1939268" y="1578191"/>
            <a:ext cx="595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800" i="1" dirty="0">
                <a:latin typeface="Arial Narrow"/>
                <a:cs typeface="Arial Narrow"/>
              </a:rPr>
              <a:t>β</a:t>
            </a:r>
            <a:r>
              <a:rPr lang="en-US" sz="800" i="1" dirty="0">
                <a:latin typeface="Arial Narrow"/>
                <a:cs typeface="Arial Narrow"/>
              </a:rPr>
              <a:t>-actin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931898" y="2208795"/>
            <a:ext cx="595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800" i="1" dirty="0">
                <a:latin typeface="Arial Narrow"/>
                <a:cs typeface="Arial Narrow"/>
              </a:rPr>
              <a:t>β</a:t>
            </a:r>
            <a:r>
              <a:rPr lang="en-US" sz="800" i="1" dirty="0">
                <a:latin typeface="Arial Narrow"/>
                <a:cs typeface="Arial Narrow"/>
              </a:rPr>
              <a:t>-actin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926058" y="2887328"/>
            <a:ext cx="595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800" i="1" dirty="0">
                <a:latin typeface="Arial Narrow"/>
                <a:cs typeface="Arial Narrow"/>
              </a:rPr>
              <a:t>β</a:t>
            </a:r>
            <a:r>
              <a:rPr lang="en-US" sz="800" i="1" dirty="0">
                <a:latin typeface="Arial Narrow"/>
                <a:cs typeface="Arial Narrow"/>
              </a:rPr>
              <a:t>-actin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7536" y="1058305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07418" y="1058305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98321" y="869678"/>
            <a:ext cx="10888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EpoCD34/HSPC 24h</a:t>
            </a:r>
          </a:p>
        </p:txBody>
      </p:sp>
    </p:spTree>
    <p:extLst>
      <p:ext uri="{BB962C8B-B14F-4D97-AF65-F5344CB8AC3E}">
        <p14:creationId xmlns:p14="http://schemas.microsoft.com/office/powerpoint/2010/main" val="2402071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70218" y="2260526"/>
            <a:ext cx="4118315" cy="1397057"/>
            <a:chOff x="-503762" y="1156605"/>
            <a:chExt cx="4118315" cy="1397057"/>
          </a:xfrm>
        </p:grpSpPr>
        <p:sp>
          <p:nvSpPr>
            <p:cNvPr id="3" name="TextBox 2"/>
            <p:cNvSpPr txBox="1"/>
            <p:nvPr/>
          </p:nvSpPr>
          <p:spPr>
            <a:xfrm>
              <a:off x="1622420" y="1156605"/>
              <a:ext cx="11762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 Narrow"/>
                  <a:cs typeface="Arial Narrow"/>
                </a:rPr>
                <a:t>EpoCD34/HSPC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4123" y="1508374"/>
              <a:ext cx="5661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err="1">
                  <a:latin typeface="Arial Narrow"/>
                  <a:cs typeface="Arial Narrow"/>
                </a:rPr>
                <a:t>Baf</a:t>
              </a:r>
              <a:r>
                <a:rPr lang="en-US" sz="800" dirty="0">
                  <a:latin typeface="Arial Narrow"/>
                  <a:cs typeface="Arial Narrow"/>
                </a:rPr>
                <a:t> A1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78073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17481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17706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6458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67031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+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93684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67020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98059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08777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19262" y="1510926"/>
              <a:ext cx="22768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-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924901" y="1568278"/>
              <a:ext cx="48911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062444" y="1568277"/>
              <a:ext cx="467999" cy="323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006066" y="1350594"/>
              <a:ext cx="4607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D0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53780" y="1356470"/>
              <a:ext cx="4315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D1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31224" y="1362353"/>
              <a:ext cx="4599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D3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73096" y="1354855"/>
              <a:ext cx="3890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D4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84684" y="1363646"/>
              <a:ext cx="4270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 Narrow"/>
                  <a:cs typeface="Arial Narrow"/>
                </a:rPr>
                <a:t>D5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8007" y="1722144"/>
              <a:ext cx="4723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Arial Narrow"/>
                  <a:cs typeface="Arial Narrow"/>
                </a:rPr>
                <a:t>LC3-I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4123" y="1892869"/>
              <a:ext cx="5618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latin typeface="Arial Narrow"/>
                  <a:cs typeface="Arial Narrow"/>
                </a:rPr>
                <a:t>LC3-II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78149" y="1378425"/>
              <a:ext cx="2679512" cy="1297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 descr="cd34 e baf n3 .jpg"/>
            <p:cNvPicPr>
              <a:picLocks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4000" contrast="7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53" y="1704426"/>
              <a:ext cx="2808000" cy="390000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pic>
          <p:nvPicPr>
            <p:cNvPr id="26" name="Picture 25" descr="actine lc3 eb n3 .jpg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53" y="2129894"/>
              <a:ext cx="2808000" cy="195000"/>
            </a:xfrm>
            <a:prstGeom prst="rect">
              <a:avLst/>
            </a:prstGeom>
            <a:ln w="9525" cmpd="sng">
              <a:solidFill>
                <a:schemeClr val="tx1"/>
              </a:solidFill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213212" y="2098148"/>
              <a:ext cx="5955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l-GR" sz="800" i="1" dirty="0">
                  <a:latin typeface="Arial Narrow"/>
                  <a:cs typeface="Arial Narrow"/>
                </a:rPr>
                <a:t>β</a:t>
              </a:r>
              <a:r>
                <a:rPr lang="en-US" sz="800" i="1" dirty="0">
                  <a:latin typeface="Arial Narrow"/>
                  <a:cs typeface="Arial Narrow"/>
                </a:rPr>
                <a:t>-actin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1472922" y="1566906"/>
              <a:ext cx="48911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013821" y="1566906"/>
              <a:ext cx="48911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533987" y="1566906"/>
              <a:ext cx="48911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-503762" y="2330147"/>
              <a:ext cx="13112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sz="800" dirty="0">
                  <a:latin typeface="Arial Narrow"/>
                  <a:cs typeface="Arial Narrow"/>
                </a:rPr>
                <a:t>LC3-II/LC3-I ratio</a:t>
              </a:r>
              <a:endParaRPr lang="en-US" sz="800" dirty="0">
                <a:latin typeface="Arial Narrow"/>
                <a:cs typeface="Arial Narrow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73271" y="2338218"/>
              <a:ext cx="2217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63062" y="2338218"/>
              <a:ext cx="493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3.1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30603" y="2338218"/>
              <a:ext cx="493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0.6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09285" y="2338218"/>
              <a:ext cx="493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2.7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204583" y="2338218"/>
              <a:ext cx="37684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2.5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99560" y="2338218"/>
              <a:ext cx="3715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3.5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47813" y="2338218"/>
              <a:ext cx="3124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1.6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56583" y="2338218"/>
              <a:ext cx="3789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2.0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944546" y="2338218"/>
              <a:ext cx="3397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0.8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20116" y="2338218"/>
              <a:ext cx="38405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 Narrow"/>
                  <a:cs typeface="Arial Narrow"/>
                </a:rPr>
                <a:t>3.4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34549" y="1334482"/>
              <a:ext cx="5661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latin typeface="Arial Narrow"/>
                  <a:cs typeface="Arial Narrow"/>
                </a:rPr>
                <a:t>Days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62731" y="3989103"/>
            <a:ext cx="5795829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S7</a:t>
            </a:r>
            <a:r>
              <a:rPr lang="en-US" sz="1200" dirty="0">
                <a:latin typeface="Cambria"/>
                <a:cs typeface="Cambria"/>
              </a:rPr>
              <a:t>: Western blot analysis of LC3 conversion </a:t>
            </a:r>
            <a:r>
              <a:rPr lang="en-GB" sz="1200" dirty="0">
                <a:latin typeface="Cambria"/>
                <a:cs typeface="Cambria"/>
              </a:rPr>
              <a:t>in EpoCD34/HSPCs at indicated days</a:t>
            </a:r>
            <a:r>
              <a:rPr lang="en-US" sz="1200" dirty="0">
                <a:latin typeface="Cambria"/>
                <a:cs typeface="Cambria"/>
              </a:rPr>
              <a:t>.</a:t>
            </a:r>
            <a:r>
              <a:rPr lang="en-GB" sz="1200" dirty="0">
                <a:latin typeface="Cambria"/>
                <a:cs typeface="Cambria"/>
              </a:rPr>
              <a:t> The ratio LC3-II/LC3-I reported to β-actin was quantified from 3 experiments and the mean expressed in fold change is reported under the blots. D: days ; </a:t>
            </a:r>
            <a:r>
              <a:rPr lang="en-GB" sz="1200" dirty="0" err="1">
                <a:latin typeface="Cambria"/>
                <a:cs typeface="Cambria"/>
              </a:rPr>
              <a:t>Baf</a:t>
            </a:r>
            <a:r>
              <a:rPr lang="en-GB" sz="1200" dirty="0">
                <a:latin typeface="Cambria"/>
                <a:cs typeface="Cambria"/>
              </a:rPr>
              <a:t> A1: </a:t>
            </a:r>
            <a:r>
              <a:rPr lang="en-GB" sz="1200" dirty="0" err="1">
                <a:latin typeface="Cambria"/>
                <a:cs typeface="Cambria"/>
              </a:rPr>
              <a:t>Bafilomycin</a:t>
            </a:r>
            <a:r>
              <a:rPr lang="en-GB" sz="1200" dirty="0">
                <a:latin typeface="Cambria"/>
                <a:cs typeface="Cambria"/>
              </a:rPr>
              <a:t> A1</a:t>
            </a:r>
            <a:endParaRPr lang="en-US" sz="1200" dirty="0">
              <a:latin typeface="Cambria"/>
              <a:cs typeface="Cambria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latin typeface="Cambria"/>
              <a:cs typeface="Cambri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07998" y="281584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18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07848" y="296824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16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20388" y="3195475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12077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66188" y="1930482"/>
            <a:ext cx="5247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PI3K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66188" y="2661589"/>
            <a:ext cx="5247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AKT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1264" y="2287568"/>
            <a:ext cx="739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P-AKT</a:t>
            </a:r>
            <a:r>
              <a:rPr lang="en-US" sz="800" b="1" baseline="30000" dirty="0">
                <a:latin typeface="Arial Narrow"/>
                <a:cs typeface="Arial Narrow"/>
              </a:rPr>
              <a:t>S473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14602" y="1712983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4602" y="2083355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14602" y="2458790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14602" y="2818763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3100" y="1561808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P-PI3K</a:t>
            </a:r>
            <a:r>
              <a:rPr lang="en-US" sz="800" b="1" baseline="30000" dirty="0">
                <a:latin typeface="Arial Narrow"/>
                <a:cs typeface="Arial Narrow"/>
              </a:rPr>
              <a:t>Y458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81967" y="1534705"/>
            <a:ext cx="7744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P-mTOR</a:t>
            </a:r>
            <a:r>
              <a:rPr lang="en-US" sz="800" b="1" baseline="30000" dirty="0">
                <a:latin typeface="Arial Narrow"/>
                <a:cs typeface="Arial Narrow"/>
              </a:rPr>
              <a:t>S2448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28656" y="1198277"/>
            <a:ext cx="64758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24h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160762" y="1390893"/>
            <a:ext cx="582211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02441" y="170570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 err="1">
                <a:latin typeface="Arial Narrow"/>
                <a:cs typeface="Arial Narrow"/>
              </a:rPr>
              <a:t>mTOR</a:t>
            </a:r>
            <a:endParaRPr lang="en-US" sz="800" b="1" dirty="0">
              <a:latin typeface="Arial Narrow"/>
              <a:cs typeface="Arial Narrow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0054" y="2094829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1967" y="1925305"/>
            <a:ext cx="7744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P-ULK1</a:t>
            </a:r>
            <a:r>
              <a:rPr lang="en-US" sz="800" b="1" baseline="30000" dirty="0">
                <a:latin typeface="Arial Narrow"/>
                <a:cs typeface="Arial Narrow"/>
              </a:rPr>
              <a:t>S758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80054" y="2458224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40334" y="2278931"/>
            <a:ext cx="9160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P-Atg13</a:t>
            </a:r>
            <a:r>
              <a:rPr lang="en-US" sz="800" b="1" baseline="30000" dirty="0">
                <a:latin typeface="Arial Narrow"/>
                <a:cs typeface="Arial Narrow"/>
              </a:rPr>
              <a:t>S355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80054" y="2825164"/>
            <a:ext cx="576357" cy="224889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r"/>
            <a:r>
              <a:rPr lang="en-US" sz="800" dirty="0">
                <a:latin typeface="Arial Narrow"/>
                <a:cs typeface="Arial Narrow"/>
              </a:rPr>
              <a:t>β-actin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19153" y="2651039"/>
            <a:ext cx="437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Atg13</a:t>
            </a:r>
            <a:endParaRPr lang="en-US" sz="800" b="1" baseline="30000" dirty="0">
              <a:latin typeface="Arial Narrow"/>
              <a:cs typeface="Arial Narrow"/>
            </a:endParaRPr>
          </a:p>
        </p:txBody>
      </p:sp>
      <p:pic>
        <p:nvPicPr>
          <p:cNvPr id="32" name="Picture 31" descr="p-akt et 24h_3-1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2328125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33" name="Picture 32" descr="akt et 24h_3-1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2694151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34" name="Picture 33" descr="actin akt atg13 .jp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2871090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35" name="Picture 34" descr="actin pakt pp38.jpg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2507782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40" name="Picture 39" descr="p-atg13 et 24h_7-1.jpg"/>
          <p:cNvPicPr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2000" contrast="-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2328125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43" name="Picture 42" descr="actin patg13 pulk1_.jpg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2507782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49" name="TextBox 48"/>
          <p:cNvSpPr txBox="1"/>
          <p:nvPr/>
        </p:nvSpPr>
        <p:spPr>
          <a:xfrm>
            <a:off x="515697" y="3361478"/>
            <a:ext cx="5880485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S8: </a:t>
            </a:r>
            <a:r>
              <a:rPr lang="en-GB" sz="1200" dirty="0">
                <a:latin typeface="Cambria"/>
                <a:cs typeface="Cambria"/>
              </a:rPr>
              <a:t>Western blot analysis of PI3K/AKT/</a:t>
            </a:r>
            <a:r>
              <a:rPr lang="en-GB" sz="1200" dirty="0" err="1">
                <a:latin typeface="Cambria"/>
                <a:cs typeface="Cambria"/>
              </a:rPr>
              <a:t>mTOR</a:t>
            </a:r>
            <a:r>
              <a:rPr lang="en-GB" sz="1200" dirty="0">
                <a:latin typeface="Cambria"/>
                <a:cs typeface="Cambria"/>
              </a:rPr>
              <a:t>/ULK1/Atg13 pathway in EpoCD34/HSPCs untreated or treated with TNFα </a:t>
            </a:r>
            <a:r>
              <a:rPr lang="en-US" sz="1200" dirty="0">
                <a:latin typeface="Cambria"/>
                <a:cs typeface="Cambria"/>
              </a:rPr>
              <a:t>at 24h. </a:t>
            </a:r>
            <a:r>
              <a:rPr lang="en-GB" sz="1200" dirty="0">
                <a:latin typeface="Cambria"/>
                <a:cs typeface="Cambria"/>
              </a:rPr>
              <a:t>β-actin expression was used as an internal control. Each blot is representative of </a:t>
            </a:r>
            <a:r>
              <a:rPr lang="en-US" sz="1200" dirty="0">
                <a:latin typeface="Cambria"/>
                <a:cs typeface="Cambria"/>
              </a:rPr>
              <a:t>three independent experiments.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39430" y="1723483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39430" y="2102030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39430" y="2466579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39430" y="282820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91185" y="2104486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91185" y="2469035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91185" y="283066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42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39430" y="1551685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85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39430" y="1937872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85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739430" y="2287282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60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39430" y="263500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60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491185" y="1545976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289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91185" y="1723483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289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491185" y="1930482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150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491185" y="229233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72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491185" y="2654305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72 </a:t>
            </a:r>
            <a:r>
              <a:rPr lang="en-US" sz="800" dirty="0" err="1">
                <a:latin typeface="Arial Narrow"/>
                <a:cs typeface="Arial Narrow"/>
              </a:rPr>
              <a:t>kDa</a:t>
            </a:r>
            <a:endParaRPr lang="en-US" sz="800" dirty="0">
              <a:latin typeface="Arial Narrow"/>
              <a:cs typeface="Arial Narrow"/>
            </a:endParaRPr>
          </a:p>
        </p:txBody>
      </p:sp>
      <p:pic>
        <p:nvPicPr>
          <p:cNvPr id="66" name="Picture 65" descr="atg13 et 24h n3_3-1.jpg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2694151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67" name="Picture 66" descr="actin atg13.jpg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2871090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68" name="Picture 67" descr="pmtor et 24h n3.jpg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1598495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69" name="TextBox 68"/>
          <p:cNvSpPr txBox="1"/>
          <p:nvPr/>
        </p:nvSpPr>
        <p:spPr>
          <a:xfrm>
            <a:off x="1621677" y="1387480"/>
            <a:ext cx="469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TNF</a:t>
            </a:r>
            <a:r>
              <a:rPr lang="en-US" sz="800" b="1" dirty="0">
                <a:latin typeface="Arial Narrow"/>
                <a:ea typeface="Lucida Grande"/>
                <a:cs typeface="Arial Narrow"/>
              </a:rPr>
              <a:t>α</a:t>
            </a:r>
            <a:endParaRPr lang="en-US" sz="800" b="1" dirty="0">
              <a:latin typeface="Arial Narrow"/>
              <a:cs typeface="Arial Narrow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43254" y="1370858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431669" y="1377226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+</a:t>
            </a:r>
          </a:p>
        </p:txBody>
      </p:sp>
      <p:sp>
        <p:nvSpPr>
          <p:cNvPr id="72" name="Rectangle 71"/>
          <p:cNvSpPr/>
          <p:nvPr/>
        </p:nvSpPr>
        <p:spPr>
          <a:xfrm>
            <a:off x="3904331" y="1198277"/>
            <a:ext cx="64758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 Narrow"/>
                <a:cs typeface="Arial Narrow"/>
              </a:rPr>
              <a:t>24h 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3871294" y="1413721"/>
            <a:ext cx="582211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387129" y="1364652"/>
            <a:ext cx="469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TNF</a:t>
            </a:r>
            <a:r>
              <a:rPr lang="en-US" sz="800" b="1" dirty="0">
                <a:latin typeface="Arial Narrow"/>
                <a:ea typeface="Lucida Grande"/>
                <a:cs typeface="Arial Narrow"/>
              </a:rPr>
              <a:t>α</a:t>
            </a:r>
            <a:endParaRPr lang="en-US" sz="800" b="1" dirty="0">
              <a:latin typeface="Arial Narrow"/>
              <a:cs typeface="Arial Narrow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78545" y="1355329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82935" y="1368996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+</a:t>
            </a:r>
          </a:p>
        </p:txBody>
      </p:sp>
      <p:pic>
        <p:nvPicPr>
          <p:cNvPr id="77" name="Picture 76" descr="cd34 et 24h n2 pi3k_11.jpg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1959839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78" name="Picture 77" descr="actin pi3k et24h n1.jpg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2134931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79" name="Picture 78" descr="actin ppi3k .jpg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1770397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80" name="Picture 79" descr="ppi3k et 24h-1.jpg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669" y="1598495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81" name="Picture 80" descr="mtor et 24h_2-1.jpg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1770397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  <a:effectLst/>
        </p:spPr>
      </p:pic>
      <p:pic>
        <p:nvPicPr>
          <p:cNvPr id="82" name="Picture 81" descr="pulk1 et 24h_1-1.jpg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1959839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pic>
        <p:nvPicPr>
          <p:cNvPr id="83" name="Picture 82" descr="actin pulk1.jpg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687" y="2134931"/>
            <a:ext cx="648000" cy="144000"/>
          </a:xfrm>
          <a:prstGeom prst="rect">
            <a:avLst/>
          </a:prstGeom>
          <a:ln w="9525" cmpd="sng">
            <a:solidFill>
              <a:schemeClr val="tx1"/>
            </a:solidFill>
          </a:ln>
        </p:spPr>
      </p:pic>
      <p:sp>
        <p:nvSpPr>
          <p:cNvPr id="84" name="TextBox 83"/>
          <p:cNvSpPr txBox="1"/>
          <p:nvPr/>
        </p:nvSpPr>
        <p:spPr>
          <a:xfrm>
            <a:off x="3873543" y="1354135"/>
            <a:ext cx="2778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-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605267" y="982833"/>
            <a:ext cx="11762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 Narrow"/>
                <a:cs typeface="Arial Narrow"/>
              </a:rPr>
              <a:t>EpoCD34/HSPC</a:t>
            </a:r>
          </a:p>
        </p:txBody>
      </p:sp>
    </p:spTree>
    <p:extLst>
      <p:ext uri="{BB962C8B-B14F-4D97-AF65-F5344CB8AC3E}">
        <p14:creationId xmlns:p14="http://schemas.microsoft.com/office/powerpoint/2010/main" val="128675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680483" y="1222051"/>
            <a:ext cx="3791105" cy="1321176"/>
            <a:chOff x="455443" y="785961"/>
            <a:chExt cx="5832648" cy="1944216"/>
          </a:xfrm>
        </p:grpSpPr>
        <p:sp>
          <p:nvSpPr>
            <p:cNvPr id="2" name="Rectangle 1"/>
            <p:cNvSpPr/>
            <p:nvPr/>
          </p:nvSpPr>
          <p:spPr>
            <a:xfrm>
              <a:off x="671467" y="1218009"/>
              <a:ext cx="1296144" cy="1512168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3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 Narrow"/>
                <a:cs typeface="Arial Narrow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967611" y="1218009"/>
              <a:ext cx="3960472" cy="1512168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39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 Narrow"/>
                <a:cs typeface="Arial Narrow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5443" y="785961"/>
              <a:ext cx="576064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376092"/>
                  </a:solidFill>
                  <a:latin typeface="Arial Narrow"/>
                  <a:cs typeface="Arial Narrow"/>
                </a:rPr>
                <a:t>D-3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71467" y="1073993"/>
              <a:ext cx="5256616" cy="144016"/>
              <a:chOff x="671467" y="1073993"/>
              <a:chExt cx="5256616" cy="144016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671468" y="1218009"/>
                <a:ext cx="5256615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671467" y="1073993"/>
                <a:ext cx="0" cy="14399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967611" y="1073993"/>
                <a:ext cx="0" cy="14399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695803" y="1074012"/>
                <a:ext cx="0" cy="14399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703915" y="1073993"/>
                <a:ext cx="0" cy="14399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928051" y="1073993"/>
                <a:ext cx="0" cy="14399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1751587" y="785961"/>
              <a:ext cx="576064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376092"/>
                  </a:solidFill>
                  <a:latin typeface="Arial Narrow"/>
                  <a:cs typeface="Arial Narrow"/>
                </a:rPr>
                <a:t>D0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79779" y="785961"/>
              <a:ext cx="576064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376092"/>
                  </a:solidFill>
                  <a:latin typeface="Arial Narrow"/>
                  <a:cs typeface="Arial Narrow"/>
                </a:rPr>
                <a:t>D4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87891" y="785961"/>
              <a:ext cx="576064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376092"/>
                  </a:solidFill>
                  <a:latin typeface="Arial Narrow"/>
                  <a:cs typeface="Arial Narrow"/>
                </a:rPr>
                <a:t>D6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12027" y="785961"/>
              <a:ext cx="576064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376092"/>
                  </a:solidFill>
                  <a:latin typeface="Arial Narrow"/>
                  <a:cs typeface="Arial Narrow"/>
                </a:rPr>
                <a:t>D9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1468" y="1332407"/>
              <a:ext cx="3024335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IL-3     (10 </a:t>
              </a:r>
              <a:r>
                <a:rPr lang="en-US" sz="800" dirty="0" err="1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ng</a:t>
              </a:r>
              <a:r>
                <a:rPr lang="en-US" sz="800" dirty="0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/mL)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1468" y="1650073"/>
              <a:ext cx="4032447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SCF (50 </a:t>
              </a:r>
              <a:r>
                <a:rPr lang="en-US" sz="800" dirty="0" err="1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ng</a:t>
              </a:r>
              <a:r>
                <a:rPr lang="en-US" sz="800" dirty="0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/mL)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55510" y="2010129"/>
              <a:ext cx="3972573" cy="288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Epo</a:t>
              </a:r>
              <a:r>
                <a:rPr lang="en-US" sz="800" dirty="0">
                  <a:solidFill>
                    <a:schemeClr val="tx2">
                      <a:lumMod val="75000"/>
                    </a:schemeClr>
                  </a:solidFill>
                  <a:latin typeface="Arial Narrow"/>
                  <a:cs typeface="Arial Narrow"/>
                </a:rPr>
                <a:t> (2 U/mL)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1467" y="2391623"/>
              <a:ext cx="1284042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latin typeface="Arial Narrow"/>
                  <a:cs typeface="Arial Narrow"/>
                </a:rPr>
                <a:t>Proliferation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60158" y="2391624"/>
              <a:ext cx="1543757" cy="31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>
                  <a:latin typeface="Arial Narrow"/>
                  <a:cs typeface="Arial Narrow"/>
                </a:rPr>
                <a:t>Differentiation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967611" y="1218009"/>
              <a:ext cx="0" cy="1512168"/>
            </a:xfrm>
            <a:prstGeom prst="line">
              <a:avLst/>
            </a:prstGeom>
            <a:ln w="6350" cmpd="sng">
              <a:solidFill>
                <a:schemeClr val="tx1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837185" y="832023"/>
            <a:ext cx="9561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 Narrow"/>
                <a:cs typeface="Arial Narrow"/>
              </a:rPr>
              <a:t>CD34</a:t>
            </a:r>
            <a:r>
              <a:rPr lang="en-US" sz="800" baseline="30000" dirty="0">
                <a:latin typeface="Arial Narrow"/>
                <a:cs typeface="Arial Narrow"/>
              </a:rPr>
              <a:t>+</a:t>
            </a:r>
            <a:r>
              <a:rPr lang="en-US" sz="800" dirty="0">
                <a:latin typeface="Arial Narrow"/>
                <a:cs typeface="Arial Narrow"/>
              </a:rPr>
              <a:t>/HSPCs isolation</a:t>
            </a:r>
          </a:p>
        </p:txBody>
      </p:sp>
      <p:sp>
        <p:nvSpPr>
          <p:cNvPr id="25" name="Freeform 24"/>
          <p:cNvSpPr/>
          <p:nvPr/>
        </p:nvSpPr>
        <p:spPr>
          <a:xfrm>
            <a:off x="1632913" y="974339"/>
            <a:ext cx="204539" cy="247338"/>
          </a:xfrm>
          <a:custGeom>
            <a:avLst/>
            <a:gdLst>
              <a:gd name="connsiteX0" fmla="*/ 0 w 204539"/>
              <a:gd name="connsiteY0" fmla="*/ 0 h 247338"/>
              <a:gd name="connsiteX1" fmla="*/ 166485 w 204539"/>
              <a:gd name="connsiteY1" fmla="*/ 57078 h 247338"/>
              <a:gd name="connsiteX2" fmla="*/ 204539 w 204539"/>
              <a:gd name="connsiteY2" fmla="*/ 247338 h 24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539" h="247338">
                <a:moveTo>
                  <a:pt x="0" y="0"/>
                </a:moveTo>
                <a:cubicBezTo>
                  <a:pt x="66197" y="7927"/>
                  <a:pt x="132395" y="15855"/>
                  <a:pt x="166485" y="57078"/>
                </a:cubicBezTo>
                <a:cubicBezTo>
                  <a:pt x="200575" y="98301"/>
                  <a:pt x="204539" y="247338"/>
                  <a:pt x="204539" y="247338"/>
                </a:cubicBezTo>
              </a:path>
            </a:pathLst>
          </a:custGeom>
          <a:ln w="12700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800">
              <a:latin typeface="Arial Narrow"/>
              <a:cs typeface="Arial Narrow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42209" y="618184"/>
            <a:ext cx="9561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 Narrow"/>
                <a:cs typeface="Arial Narrow"/>
              </a:rPr>
              <a:t>CD34/HSPC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42620" y="618184"/>
            <a:ext cx="9561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 Narrow"/>
                <a:cs typeface="Arial Narrow"/>
              </a:rPr>
              <a:t>EpoCD34/HSPC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1823181" y="843913"/>
            <a:ext cx="821153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666657" y="843913"/>
            <a:ext cx="2591988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661900" y="1083735"/>
            <a:ext cx="0" cy="179999"/>
          </a:xfrm>
          <a:prstGeom prst="straightConnector1">
            <a:avLst/>
          </a:prstGeom>
          <a:ln w="12700" cmpd="sng">
            <a:solidFill>
              <a:schemeClr val="accent4">
                <a:lumMod val="7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799244" y="1083735"/>
            <a:ext cx="0" cy="179999"/>
          </a:xfrm>
          <a:prstGeom prst="straightConnector1">
            <a:avLst/>
          </a:prstGeom>
          <a:ln w="12700" cmpd="sng">
            <a:solidFill>
              <a:schemeClr val="accent4">
                <a:lumMod val="7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441905" y="1083735"/>
            <a:ext cx="0" cy="179999"/>
          </a:xfrm>
          <a:prstGeom prst="straightConnector1">
            <a:avLst/>
          </a:prstGeom>
          <a:ln w="12700" cmpd="sng">
            <a:solidFill>
              <a:schemeClr val="accent4">
                <a:lumMod val="7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237569" y="1083735"/>
            <a:ext cx="0" cy="179999"/>
          </a:xfrm>
          <a:prstGeom prst="straightConnector1">
            <a:avLst/>
          </a:prstGeom>
          <a:ln w="12700" cmpd="sng">
            <a:solidFill>
              <a:schemeClr val="accent4">
                <a:lumMod val="7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15502" y="884155"/>
            <a:ext cx="9561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4">
                    <a:lumMod val="75000"/>
                  </a:schemeClr>
                </a:solidFill>
                <a:latin typeface="Arial Narrow"/>
                <a:cs typeface="Arial Narrow"/>
              </a:rPr>
              <a:t>Treatments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6080" y="3030013"/>
            <a:ext cx="5587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latin typeface="Cambria"/>
                <a:cs typeface="Cambria"/>
              </a:rPr>
              <a:t>Supplementary Figure S10: </a:t>
            </a:r>
            <a:r>
              <a:rPr lang="en-US" sz="1200" dirty="0">
                <a:latin typeface="Cambria"/>
                <a:cs typeface="Cambria"/>
              </a:rPr>
              <a:t>Experimental scheme of CD34/Hematopoietic stem and progenitor cells (HSPC) treatment. CD34/HSPCs are isolated from umbilical cord blood at day 3 (D-3) and then cultured to proliferate in serum-free Stem Line Medium II (Sigma) containing interleukin (IL)-3 and Stem Cell Factor (SCF) for 3 days. Afterwards, recombinant Human erythropoietin, </a:t>
            </a:r>
            <a:r>
              <a:rPr lang="en-US" sz="1200" dirty="0" err="1">
                <a:latin typeface="Cambria"/>
                <a:cs typeface="Cambria"/>
              </a:rPr>
              <a:t>epoietin</a:t>
            </a:r>
            <a:r>
              <a:rPr lang="en-US" sz="1200" dirty="0">
                <a:latin typeface="Cambria"/>
                <a:cs typeface="Cambria"/>
              </a:rPr>
              <a:t>-</a:t>
            </a:r>
            <a:r>
              <a:rPr lang="en-US" sz="1200" dirty="0">
                <a:latin typeface="Cambria"/>
                <a:ea typeface="Lucida Grande"/>
                <a:cs typeface="Cambria"/>
              </a:rPr>
              <a:t>β</a:t>
            </a:r>
            <a:r>
              <a:rPr lang="en-US" sz="1200" dirty="0">
                <a:latin typeface="Cambria"/>
                <a:cs typeface="Cambria"/>
              </a:rPr>
              <a:t> (Epo) is added to the medium to induce erythroid differentiation, corresponding to day 0 (D0). At D0, D4 and D6 EpoCD34/HSPCs are treated or not with the different compounds. In all cases, IL-3 and SCF are discarded from the medium at D4 and D6 respectively. </a:t>
            </a:r>
          </a:p>
        </p:txBody>
      </p:sp>
    </p:spTree>
    <p:extLst>
      <p:ext uri="{BB962C8B-B14F-4D97-AF65-F5344CB8AC3E}">
        <p14:creationId xmlns:p14="http://schemas.microsoft.com/office/powerpoint/2010/main" val="22015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10263</TotalTime>
  <Words>2384</Words>
  <Application>Microsoft Macintosh PowerPoint</Application>
  <PresentationFormat>A4 Paper (210x297 mm)</PresentationFormat>
  <Paragraphs>991</Paragraphs>
  <Slides>18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Cambria</vt:lpstr>
      <vt:lpstr>Lucida Grande</vt:lpstr>
      <vt:lpstr>Office Theme</vt:lpstr>
      <vt:lpstr>Prism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fm</dc:creator>
  <cp:lastModifiedBy>Marc Diederich</cp:lastModifiedBy>
  <cp:revision>369</cp:revision>
  <cp:lastPrinted>2018-10-26T12:45:15Z</cp:lastPrinted>
  <dcterms:created xsi:type="dcterms:W3CDTF">2017-05-17T14:26:09Z</dcterms:created>
  <dcterms:modified xsi:type="dcterms:W3CDTF">2018-11-04T14:08:09Z</dcterms:modified>
</cp:coreProperties>
</file>