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6" r:id="rId2"/>
    <p:sldId id="267" r:id="rId3"/>
    <p:sldId id="265" r:id="rId4"/>
    <p:sldId id="262" r:id="rId5"/>
    <p:sldId id="271" r:id="rId6"/>
    <p:sldId id="270" r:id="rId7"/>
  </p:sldIdLst>
  <p:sldSz cx="12192000" cy="6858000"/>
  <p:notesSz cx="6858000" cy="9144000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8" d="100"/>
          <a:sy n="98" d="100"/>
        </p:scale>
        <p:origin x="1014" y="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52B0601-DC1F-4409-AAE4-0771B7DAA3D7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81F15FC-FB86-4E99-85E9-3062DAB7F7E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372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34015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3785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02693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330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67186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75814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4815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17621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98459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8894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2745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194B2-31F6-484E-B0AC-99DA8A0FBBE8}" type="datetimeFigureOut">
              <a:rPr lang="he-IL" smtClean="0"/>
              <a:t>ה'/תמוז/תשע"ט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E46F8-320E-40ED-B2A8-8DF33D1022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79724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943014" y="5323511"/>
            <a:ext cx="103769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+mj-lt"/>
                <a:ea typeface="+mj-ea"/>
                <a:cs typeface="+mj-cs"/>
              </a:rPr>
              <a:t>Figure S1,</a:t>
            </a:r>
            <a:r>
              <a:rPr lang="en-US" dirty="0" smtClean="0">
                <a:latin typeface="+mj-lt"/>
                <a:ea typeface="+mj-ea"/>
                <a:cs typeface="+mj-cs"/>
              </a:rPr>
              <a:t> Effect </a:t>
            </a:r>
            <a:r>
              <a:rPr lang="en-US" dirty="0">
                <a:latin typeface="+mj-lt"/>
                <a:ea typeface="+mj-ea"/>
                <a:cs typeface="+mj-cs"/>
              </a:rPr>
              <a:t>of CH diet consumption for six weeks </a:t>
            </a:r>
            <a:r>
              <a:rPr lang="en-US" dirty="0" smtClean="0">
                <a:latin typeface="+mj-lt"/>
                <a:ea typeface="+mj-ea"/>
                <a:cs typeface="+mj-cs"/>
              </a:rPr>
              <a:t>on </a:t>
            </a:r>
            <a:r>
              <a:rPr lang="en-US" dirty="0">
                <a:latin typeface="+mj-lt"/>
                <a:ea typeface="+mj-ea"/>
                <a:cs typeface="+mj-cs"/>
              </a:rPr>
              <a:t>mice hepatic </a:t>
            </a:r>
            <a:r>
              <a:rPr lang="en-US" dirty="0" smtClean="0">
                <a:latin typeface="+mj-lt"/>
                <a:ea typeface="+mj-ea"/>
                <a:cs typeface="+mj-cs"/>
              </a:rPr>
              <a:t>morphology.</a:t>
            </a:r>
            <a:endParaRPr lang="he-IL" dirty="0">
              <a:latin typeface="+mj-lt"/>
              <a:ea typeface="+mj-ea"/>
              <a:cs typeface="+mj-cs"/>
            </a:endParaRPr>
          </a:p>
          <a:p>
            <a:r>
              <a:rPr lang="en-US" dirty="0" smtClean="0">
                <a:cs typeface="+mj-cs"/>
              </a:rPr>
              <a:t>Representative </a:t>
            </a:r>
            <a:r>
              <a:rPr lang="en-US" dirty="0">
                <a:cs typeface="+mj-cs"/>
              </a:rPr>
              <a:t>histologic microphotographs of H&amp;E </a:t>
            </a:r>
            <a:r>
              <a:rPr lang="en-US" dirty="0" smtClean="0">
                <a:cs typeface="+mj-cs"/>
              </a:rPr>
              <a:t>stained </a:t>
            </a:r>
            <a:r>
              <a:rPr lang="en-US" dirty="0">
                <a:cs typeface="+mj-cs"/>
              </a:rPr>
              <a:t>liver sections in mice fed </a:t>
            </a:r>
            <a:r>
              <a:rPr lang="en-US" dirty="0" smtClean="0">
                <a:cs typeface="+mj-cs"/>
              </a:rPr>
              <a:t>with normal </a:t>
            </a:r>
            <a:r>
              <a:rPr lang="en-US" dirty="0">
                <a:cs typeface="+mj-cs"/>
              </a:rPr>
              <a:t>diet (A) </a:t>
            </a:r>
            <a:r>
              <a:rPr lang="en-US" dirty="0" smtClean="0">
                <a:cs typeface="+mj-cs"/>
              </a:rPr>
              <a:t>or CH </a:t>
            </a:r>
            <a:r>
              <a:rPr lang="en-US" dirty="0" smtClean="0">
                <a:cs typeface="+mj-cs"/>
              </a:rPr>
              <a:t>diet-induced dysregulated hepatocytes cords, increased steatosis, inflammation </a:t>
            </a:r>
            <a:r>
              <a:rPr lang="en-US" dirty="0">
                <a:cs typeface="+mj-cs"/>
              </a:rPr>
              <a:t>and Mallory‐</a:t>
            </a:r>
            <a:r>
              <a:rPr lang="en-US" dirty="0" err="1">
                <a:cs typeface="+mj-cs"/>
              </a:rPr>
              <a:t>Denk</a:t>
            </a:r>
            <a:r>
              <a:rPr lang="en-US" dirty="0">
                <a:cs typeface="+mj-cs"/>
              </a:rPr>
              <a:t> body </a:t>
            </a:r>
            <a:r>
              <a:rPr lang="en-US" dirty="0" smtClean="0">
                <a:cs typeface="+mj-cs"/>
              </a:rPr>
              <a:t>formation (</a:t>
            </a:r>
            <a:r>
              <a:rPr lang="en-US" dirty="0">
                <a:cs typeface="+mj-cs"/>
              </a:rPr>
              <a:t>B)</a:t>
            </a:r>
            <a:r>
              <a:rPr lang="en-US" dirty="0" smtClean="0">
                <a:cs typeface="+mj-cs"/>
              </a:rPr>
              <a:t>. </a:t>
            </a:r>
            <a:r>
              <a:rPr lang="en-US" dirty="0">
                <a:cs typeface="+mj-cs"/>
              </a:rPr>
              <a:t>Magnification X20. </a:t>
            </a:r>
            <a:endParaRPr lang="en-US" dirty="0">
              <a:cs typeface="+mj-cs"/>
            </a:endParaRPr>
          </a:p>
        </p:txBody>
      </p:sp>
      <p:grpSp>
        <p:nvGrpSpPr>
          <p:cNvPr id="9" name="קבוצה 8"/>
          <p:cNvGrpSpPr/>
          <p:nvPr/>
        </p:nvGrpSpPr>
        <p:grpSpPr>
          <a:xfrm>
            <a:off x="954206" y="327561"/>
            <a:ext cx="10287100" cy="4572000"/>
            <a:chOff x="954206" y="1458093"/>
            <a:chExt cx="10287100" cy="4572000"/>
          </a:xfrm>
        </p:grpSpPr>
        <p:grpSp>
          <p:nvGrpSpPr>
            <p:cNvPr id="4" name="קבוצה 3"/>
            <p:cNvGrpSpPr/>
            <p:nvPr/>
          </p:nvGrpSpPr>
          <p:grpSpPr>
            <a:xfrm>
              <a:off x="954206" y="1458093"/>
              <a:ext cx="10287100" cy="4572000"/>
              <a:chOff x="0" y="1340768"/>
              <a:chExt cx="9144000" cy="3785868"/>
            </a:xfrm>
          </p:grpSpPr>
          <p:pic>
            <p:nvPicPr>
              <p:cNvPr id="5" name="תמונה 4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-3808" b="50000"/>
              <a:stretch/>
            </p:blipFill>
            <p:spPr bwMode="auto">
              <a:xfrm>
                <a:off x="0" y="1340768"/>
                <a:ext cx="4601980" cy="3785868"/>
              </a:xfrm>
              <a:prstGeom prst="rect">
                <a:avLst/>
              </a:prstGeom>
              <a:noFill/>
            </p:spPr>
          </p:pic>
          <p:pic>
            <p:nvPicPr>
              <p:cNvPr id="6" name="תמונה 5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0"/>
              <a:stretch/>
            </p:blipFill>
            <p:spPr bwMode="auto">
              <a:xfrm>
                <a:off x="4499992" y="1340769"/>
                <a:ext cx="4644008" cy="3744416"/>
              </a:xfrm>
              <a:prstGeom prst="rect">
                <a:avLst/>
              </a:prstGeom>
              <a:noFill/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1007305" y="1463559"/>
              <a:ext cx="465191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3600" b="1" dirty="0" smtClean="0"/>
                <a:t>A</a:t>
              </a:r>
              <a:endParaRPr lang="he-IL" sz="36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18883" y="1463559"/>
              <a:ext cx="442750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3600" b="1" dirty="0" smtClean="0"/>
                <a:t>B</a:t>
              </a:r>
              <a:endParaRPr lang="he-IL" sz="3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0870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105628"/>
            <a:ext cx="10515600" cy="1325563"/>
          </a:xfrm>
        </p:spPr>
        <p:txBody>
          <a:bodyPr>
            <a:normAutofit/>
          </a:bodyPr>
          <a:lstStyle/>
          <a:p>
            <a:pPr lvl="2" algn="l" rtl="0">
              <a:lnSpc>
                <a:spcPct val="90000"/>
              </a:lnSpc>
              <a:spcBef>
                <a:spcPct val="0"/>
              </a:spcBef>
            </a:pP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277976" y="5731101"/>
            <a:ext cx="117100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dirty="0" smtClean="0"/>
              <a:t>Figure 2S, </a:t>
            </a:r>
            <a:r>
              <a:rPr lang="en-US" dirty="0"/>
              <a:t>Effect of </a:t>
            </a:r>
            <a:r>
              <a:rPr lang="en-US" dirty="0" smtClean="0"/>
              <a:t>high cholesterol diet </a:t>
            </a:r>
            <a:r>
              <a:rPr lang="en-US" dirty="0"/>
              <a:t>(CH) </a:t>
            </a:r>
            <a:r>
              <a:rPr lang="en-US" dirty="0" smtClean="0"/>
              <a:t>and hypoxia (H) </a:t>
            </a:r>
            <a:r>
              <a:rPr lang="en-US" dirty="0"/>
              <a:t>on mice serum lipid </a:t>
            </a:r>
            <a:r>
              <a:rPr lang="en-US" dirty="0" smtClean="0"/>
              <a:t>profile. Effect </a:t>
            </a:r>
            <a:r>
              <a:rPr lang="en-US" dirty="0"/>
              <a:t>of </a:t>
            </a:r>
            <a:r>
              <a:rPr lang="en-US" dirty="0" smtClean="0"/>
              <a:t>CH </a:t>
            </a:r>
            <a:r>
              <a:rPr lang="en-US" dirty="0"/>
              <a:t>and </a:t>
            </a:r>
            <a:r>
              <a:rPr lang="en-US" dirty="0" smtClean="0"/>
              <a:t>H </a:t>
            </a:r>
            <a:r>
              <a:rPr lang="en-US" dirty="0"/>
              <a:t>or their </a:t>
            </a:r>
            <a:r>
              <a:rPr lang="en-US" dirty="0" smtClean="0"/>
              <a:t>combination, </a:t>
            </a:r>
            <a:r>
              <a:rPr lang="en-US" dirty="0"/>
              <a:t>as compared to the </a:t>
            </a:r>
            <a:r>
              <a:rPr lang="en-US" dirty="0" smtClean="0"/>
              <a:t>control, on triglyceride (A), </a:t>
            </a:r>
            <a:r>
              <a:rPr lang="en-US" dirty="0"/>
              <a:t>total cholesterol </a:t>
            </a:r>
            <a:r>
              <a:rPr lang="en-US" dirty="0" smtClean="0"/>
              <a:t>(B), </a:t>
            </a:r>
            <a:r>
              <a:rPr lang="en-US" dirty="0"/>
              <a:t>HDL cholesterol </a:t>
            </a:r>
            <a:r>
              <a:rPr lang="en-US" dirty="0" smtClean="0"/>
              <a:t>(C) and </a:t>
            </a:r>
            <a:r>
              <a:rPr lang="en-US" dirty="0"/>
              <a:t>non HDL cholesterol </a:t>
            </a:r>
            <a:r>
              <a:rPr lang="en-US" dirty="0" smtClean="0"/>
              <a:t>(</a:t>
            </a:r>
            <a:r>
              <a:rPr lang="en-US" dirty="0"/>
              <a:t>D</a:t>
            </a:r>
            <a:r>
              <a:rPr lang="en-US" dirty="0" smtClean="0"/>
              <a:t>) levels </a:t>
            </a:r>
            <a:r>
              <a:rPr lang="en-US" dirty="0"/>
              <a:t>in mice sera. Values are expressed as mean ± SE (n = 8–10 for each group).</a:t>
            </a:r>
          </a:p>
        </p:txBody>
      </p:sp>
      <p:grpSp>
        <p:nvGrpSpPr>
          <p:cNvPr id="6" name="קבוצה 5"/>
          <p:cNvGrpSpPr/>
          <p:nvPr/>
        </p:nvGrpSpPr>
        <p:grpSpPr>
          <a:xfrm>
            <a:off x="2786747" y="1010146"/>
            <a:ext cx="6727946" cy="4779314"/>
            <a:chOff x="2786747" y="1010146"/>
            <a:chExt cx="6727946" cy="4779314"/>
          </a:xfrm>
        </p:grpSpPr>
        <p:pic>
          <p:nvPicPr>
            <p:cNvPr id="4101" name="Picture 5" descr="C:\Users\Naama\Desktop\גרפים חדשים לתזה\HDL cholestero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5227" y="3664111"/>
              <a:ext cx="3381674" cy="2125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C:\Users\Naama\Desktop\גרפים חדשים לתזה\non-HDL cholesterol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3019" y="3664111"/>
              <a:ext cx="3381674" cy="2125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3" name="Picture 7" descr="C:\Users\Naama\Desktop\גרפים חדשים לתזה\total cholesterol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3019" y="1255888"/>
              <a:ext cx="3381674" cy="2125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C:\Users\Naama\Desktop\גרפים חדשים לתזה\triglyceride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5227" y="1255888"/>
              <a:ext cx="3381674" cy="2125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786747" y="1010146"/>
              <a:ext cx="370614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A</a:t>
              </a:r>
              <a:endParaRPr lang="he-IL" sz="2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68273" y="1010146"/>
              <a:ext cx="357790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B</a:t>
              </a:r>
              <a:endParaRPr lang="he-IL" sz="24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86747" y="3253211"/>
              <a:ext cx="34817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C</a:t>
              </a:r>
              <a:endParaRPr lang="he-IL" sz="2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68273" y="3253211"/>
              <a:ext cx="378630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D</a:t>
              </a:r>
              <a:endParaRPr lang="he-IL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9889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790" y="1911107"/>
            <a:ext cx="3922776" cy="2471928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854" y="1911107"/>
            <a:ext cx="3913632" cy="2471928"/>
          </a:xfrm>
          <a:prstGeom prst="rect">
            <a:avLst/>
          </a:prstGeom>
        </p:spPr>
      </p:pic>
      <p:pic>
        <p:nvPicPr>
          <p:cNvPr id="3074" name="Picture 2" descr="C:\Users\Naama\Desktop\גרפים חדשים לתזה\blood glucose 3w new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26" y="1901963"/>
            <a:ext cx="3922776" cy="249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5382" y="1463559"/>
            <a:ext cx="37061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A</a:t>
            </a:r>
            <a:endParaRPr lang="he-IL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25974" y="1463559"/>
            <a:ext cx="35779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B</a:t>
            </a:r>
            <a:endParaRPr lang="he-I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208362" y="1463559"/>
            <a:ext cx="34817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C</a:t>
            </a:r>
            <a:endParaRPr lang="he-IL" sz="2400" b="1" dirty="0"/>
          </a:p>
        </p:txBody>
      </p:sp>
      <p:sp>
        <p:nvSpPr>
          <p:cNvPr id="2" name="מלבן 1"/>
          <p:cNvSpPr/>
          <p:nvPr/>
        </p:nvSpPr>
        <p:spPr>
          <a:xfrm>
            <a:off x="317157" y="5117411"/>
            <a:ext cx="113846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dirty="0" smtClean="0"/>
              <a:t>Figure 3S, </a:t>
            </a:r>
            <a:r>
              <a:rPr lang="en-US" dirty="0"/>
              <a:t>Effect of </a:t>
            </a:r>
            <a:r>
              <a:rPr lang="en-US" dirty="0" smtClean="0"/>
              <a:t>high cholesterol diet </a:t>
            </a:r>
            <a:r>
              <a:rPr lang="en-US" dirty="0" err="1" smtClean="0"/>
              <a:t>diet</a:t>
            </a:r>
            <a:r>
              <a:rPr lang="en-US" dirty="0" smtClean="0"/>
              <a:t> (CH) </a:t>
            </a:r>
            <a:r>
              <a:rPr lang="en-US" dirty="0"/>
              <a:t>consumption for three weeks and </a:t>
            </a:r>
            <a:r>
              <a:rPr lang="en-US" dirty="0" smtClean="0"/>
              <a:t>hypoxia (H) </a:t>
            </a:r>
            <a:r>
              <a:rPr lang="en-US" dirty="0"/>
              <a:t>on mice metabolic </a:t>
            </a:r>
            <a:r>
              <a:rPr lang="en-US" dirty="0" smtClean="0"/>
              <a:t>parameters. Effect of CH diet, hypoxia (H), or their combination (CH+H) as  compared to the control on blood </a:t>
            </a:r>
            <a:r>
              <a:rPr lang="en-US" dirty="0"/>
              <a:t>glucose </a:t>
            </a:r>
            <a:r>
              <a:rPr lang="en-US" dirty="0" smtClean="0"/>
              <a:t>levels (A), liver glycogen </a:t>
            </a:r>
            <a:r>
              <a:rPr lang="en-US" dirty="0"/>
              <a:t>content </a:t>
            </a:r>
            <a:r>
              <a:rPr lang="en-US" dirty="0" smtClean="0"/>
              <a:t>(B ) and serum ketone </a:t>
            </a:r>
            <a:r>
              <a:rPr lang="en-US" dirty="0"/>
              <a:t>body </a:t>
            </a:r>
            <a:r>
              <a:rPr lang="en-US" dirty="0" smtClean="0"/>
              <a:t>levels (C). n=8 , P&lt;0.05.</a:t>
            </a:r>
            <a:endParaRPr lang="he-IL" dirty="0"/>
          </a:p>
        </p:txBody>
      </p:sp>
      <p:sp>
        <p:nvSpPr>
          <p:cNvPr id="11" name="כותרת 3"/>
          <p:cNvSpPr>
            <a:spLocks noGrp="1"/>
          </p:cNvSpPr>
          <p:nvPr>
            <p:ph type="title"/>
          </p:nvPr>
        </p:nvSpPr>
        <p:spPr>
          <a:xfrm>
            <a:off x="838199" y="216841"/>
            <a:ext cx="10842583" cy="1325563"/>
          </a:xfrm>
        </p:spPr>
        <p:txBody>
          <a:bodyPr>
            <a:normAutofit/>
          </a:bodyPr>
          <a:lstStyle/>
          <a:p>
            <a:pPr lvl="2" rtl="0"/>
            <a:endParaRPr lang="en-US" sz="3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372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e-IL" sz="4000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23" y="2209435"/>
            <a:ext cx="3922776" cy="2465832"/>
          </a:xfr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9435"/>
            <a:ext cx="3922776" cy="2471928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646" y="2209435"/>
            <a:ext cx="3739896" cy="2471928"/>
          </a:xfrm>
          <a:prstGeom prst="rect">
            <a:avLst/>
          </a:prstGeom>
        </p:spPr>
      </p:pic>
      <p:sp>
        <p:nvSpPr>
          <p:cNvPr id="3" name="מלבן 2"/>
          <p:cNvSpPr/>
          <p:nvPr/>
        </p:nvSpPr>
        <p:spPr>
          <a:xfrm>
            <a:off x="0" y="5025763"/>
            <a:ext cx="120965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Figure 4S, Effect </a:t>
            </a:r>
            <a:r>
              <a:rPr lang="en-US" dirty="0"/>
              <a:t>of </a:t>
            </a:r>
            <a:r>
              <a:rPr lang="en-US" dirty="0" smtClean="0"/>
              <a:t>high cholesterol diet (CH) and hypoxia (H) </a:t>
            </a:r>
            <a:r>
              <a:rPr lang="en-US" dirty="0"/>
              <a:t>on mice liver </a:t>
            </a:r>
            <a:r>
              <a:rPr lang="en-US" dirty="0" smtClean="0"/>
              <a:t>damage and inflammation. </a:t>
            </a:r>
            <a:endParaRPr lang="he-IL" dirty="0"/>
          </a:p>
          <a:p>
            <a:r>
              <a:rPr lang="en-US" dirty="0" smtClean="0"/>
              <a:t>Effect </a:t>
            </a:r>
            <a:r>
              <a:rPr lang="en-US" dirty="0"/>
              <a:t>of CH diet </a:t>
            </a:r>
            <a:r>
              <a:rPr lang="en-US" dirty="0" smtClean="0"/>
              <a:t>and H </a:t>
            </a:r>
            <a:r>
              <a:rPr lang="en-US" dirty="0"/>
              <a:t>or their </a:t>
            </a:r>
            <a:r>
              <a:rPr lang="en-US" dirty="0" smtClean="0"/>
              <a:t>combination, </a:t>
            </a:r>
            <a:r>
              <a:rPr lang="en-US" dirty="0"/>
              <a:t>as compared to the </a:t>
            </a:r>
            <a:r>
              <a:rPr lang="en-US" dirty="0" smtClean="0"/>
              <a:t>control, </a:t>
            </a:r>
            <a:r>
              <a:rPr lang="en-US" dirty="0"/>
              <a:t>on liver enzyme levels</a:t>
            </a:r>
            <a:r>
              <a:rPr lang="en-US" dirty="0" smtClean="0"/>
              <a:t>;. </a:t>
            </a:r>
            <a:r>
              <a:rPr lang="en-US" dirty="0"/>
              <a:t>SGOT (</a:t>
            </a:r>
            <a:r>
              <a:rPr lang="en-US" dirty="0" smtClean="0"/>
              <a:t>A) and. </a:t>
            </a:r>
            <a:r>
              <a:rPr lang="en-US" dirty="0"/>
              <a:t>SGPT </a:t>
            </a:r>
            <a:r>
              <a:rPr lang="en-US" dirty="0" smtClean="0"/>
              <a:t>(B) in </a:t>
            </a:r>
            <a:r>
              <a:rPr lang="en-US" dirty="0"/>
              <a:t>mice sera and </a:t>
            </a:r>
            <a:r>
              <a:rPr lang="en-US" dirty="0" smtClean="0"/>
              <a:t>on TNFα (C) </a:t>
            </a:r>
            <a:r>
              <a:rPr lang="en-US" dirty="0"/>
              <a:t>mRNA levels </a:t>
            </a:r>
            <a:r>
              <a:rPr lang="en-US"/>
              <a:t>in </a:t>
            </a:r>
            <a:r>
              <a:rPr lang="en-US" smtClean="0"/>
              <a:t>mouse liver</a:t>
            </a:r>
            <a:r>
              <a:rPr lang="en-US" dirty="0"/>
              <a:t>. Values are expressed as mean ± SE (n =6–10 for each group).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102" y="1809555"/>
            <a:ext cx="37061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A</a:t>
            </a:r>
            <a:endParaRPr lang="he-IL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65333" y="1809555"/>
            <a:ext cx="35779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B</a:t>
            </a:r>
            <a:endParaRPr lang="he-IL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381360" y="1809555"/>
            <a:ext cx="34817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C</a:t>
            </a:r>
            <a:endParaRPr lang="he-IL" sz="2400" b="1" dirty="0"/>
          </a:p>
        </p:txBody>
      </p:sp>
    </p:spTree>
    <p:extLst>
      <p:ext uri="{BB962C8B-B14F-4D97-AF65-F5344CB8AC3E}">
        <p14:creationId xmlns:p14="http://schemas.microsoft.com/office/powerpoint/2010/main" val="194429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טבלה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580741"/>
              </p:ext>
            </p:extLst>
          </p:nvPr>
        </p:nvGraphicFramePr>
        <p:xfrm>
          <a:off x="3311611" y="1655445"/>
          <a:ext cx="5041557" cy="4559639"/>
        </p:xfrm>
        <a:graphic>
          <a:graphicData uri="http://schemas.openxmlformats.org/drawingml/2006/table">
            <a:tbl>
              <a:tblPr/>
              <a:tblGrid>
                <a:gridCol w="18485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2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5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9282"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ND (g/kg)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ND+ 1% cholesterol+ 0.5% cholic acid (g/kg)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0" indent="85725"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cornstarch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397.5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397.5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en-US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maltodextrin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sucrose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casein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soybeen</a:t>
                      </a:r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oil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cellulose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mineral mix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vitamin mix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DL-methionine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choline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BHT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1237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cholesterol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5513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en-US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cholic</a:t>
                      </a:r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acid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e-I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6" name="מלבן 15"/>
          <p:cNvSpPr/>
          <p:nvPr/>
        </p:nvSpPr>
        <p:spPr>
          <a:xfrm>
            <a:off x="497006" y="243680"/>
            <a:ext cx="10287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+mj-lt"/>
                <a:ea typeface="+mj-ea"/>
                <a:cs typeface="+mj-cs"/>
              </a:rPr>
              <a:t>Diet composition</a:t>
            </a:r>
            <a:endParaRPr lang="he-IL" sz="48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7006" y="6317673"/>
            <a:ext cx="95532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Table S1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355722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666" y="1396307"/>
            <a:ext cx="8610212" cy="4893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מלבן 5"/>
          <p:cNvSpPr/>
          <p:nvPr/>
        </p:nvSpPr>
        <p:spPr>
          <a:xfrm>
            <a:off x="2971740" y="318828"/>
            <a:ext cx="48605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4800" dirty="0" smtClean="0">
                <a:latin typeface="+mj-lt"/>
                <a:ea typeface="+mj-ea"/>
                <a:cs typeface="+mj-cs"/>
              </a:rPr>
              <a:t>RT PCR Primers</a:t>
            </a:r>
            <a:endParaRPr lang="en-US" sz="20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97006" y="6317673"/>
            <a:ext cx="95532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Table S2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79015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7154</TotalTime>
  <Words>369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oren Tirosh</dc:creator>
  <cp:lastModifiedBy>oren Tirosh</cp:lastModifiedBy>
  <cp:revision>77</cp:revision>
  <dcterms:created xsi:type="dcterms:W3CDTF">2019-01-03T06:59:35Z</dcterms:created>
  <dcterms:modified xsi:type="dcterms:W3CDTF">2019-07-08T12:05:05Z</dcterms:modified>
</cp:coreProperties>
</file>