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84"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36" autoAdjust="0"/>
    <p:restoredTop sz="94620" autoAdjust="0"/>
  </p:normalViewPr>
  <p:slideViewPr>
    <p:cSldViewPr snapToGrid="0">
      <p:cViewPr>
        <p:scale>
          <a:sx n="160" d="100"/>
          <a:sy n="160" d="100"/>
        </p:scale>
        <p:origin x="1688" y="-34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0CCCD-0DE2-41EA-99A5-A1DA61A6128D}" type="datetimeFigureOut">
              <a:rPr lang="en-US" smtClean="0"/>
              <a:t>12/28/18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EC2C9-52E5-40B7-B4E3-18E2476305DB}" type="slidenum">
              <a:rPr lang="en-US" smtClean="0"/>
              <a:t>‹#›</a:t>
            </a:fld>
            <a:endParaRPr lang="en-US"/>
          </a:p>
        </p:txBody>
      </p:sp>
    </p:spTree>
    <p:extLst>
      <p:ext uri="{BB962C8B-B14F-4D97-AF65-F5344CB8AC3E}">
        <p14:creationId xmlns:p14="http://schemas.microsoft.com/office/powerpoint/2010/main" val="668680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205">
              <a:defRPr/>
            </a:pPr>
            <a:r>
              <a:rPr lang="en-US" baseline="0" dirty="0"/>
              <a:t>Fig: </a:t>
            </a:r>
            <a:r>
              <a:rPr lang="en-US" b="1" dirty="0" err="1">
                <a:latin typeface="Arial" charset="0"/>
                <a:cs typeface="Arial" charset="0"/>
              </a:rPr>
              <a:t>qPCR</a:t>
            </a:r>
            <a:r>
              <a:rPr lang="en-US" b="1" dirty="0">
                <a:latin typeface="Arial" charset="0"/>
                <a:cs typeface="Arial" charset="0"/>
              </a:rPr>
              <a:t> Analysis to determine the copy number of induced  mRNAs for BRAF and NRAS and its comparison to endogenous levels.</a:t>
            </a:r>
          </a:p>
          <a:p>
            <a:r>
              <a:rPr lang="en-US" baseline="0" dirty="0"/>
              <a:t>in (A,B) </a:t>
            </a:r>
            <a:r>
              <a:rPr lang="en-US" dirty="0"/>
              <a:t>Assessment of </a:t>
            </a:r>
            <a:r>
              <a:rPr lang="en-US" dirty="0" err="1"/>
              <a:t>qPCR</a:t>
            </a:r>
            <a:r>
              <a:rPr lang="en-US" dirty="0"/>
              <a:t> assay by determination of the</a:t>
            </a:r>
            <a:r>
              <a:rPr lang="en-US" baseline="0" dirty="0"/>
              <a:t> copy number of </a:t>
            </a:r>
            <a:r>
              <a:rPr lang="en-US" baseline="0" dirty="0" err="1"/>
              <a:t>recDNA</a:t>
            </a:r>
            <a:r>
              <a:rPr lang="en-US" baseline="0" dirty="0"/>
              <a:t> plasmid at a known concentration in reaction solutions. Standard curve for the starting quantity of BRAF or NRAS DNA. The solid line shows standard </a:t>
            </a:r>
            <a:r>
              <a:rPr lang="en-US" baseline="0" dirty="0" err="1"/>
              <a:t>recDNA</a:t>
            </a:r>
            <a:r>
              <a:rPr lang="en-US" baseline="0" dirty="0"/>
              <a:t> plasmid solutions and the faded line the test samples in 1:10 serial dilutions. (C,D) Copy numbers of BRAF or NRAS mRNA in 1µl samples (1/20 of the total volume of the reverse-transcribed product) of multiple cell lines and dose dependent doxycycline induced BRAFV600E in SKmel119 and NRASQ61R in </a:t>
            </a:r>
            <a:r>
              <a:rPr lang="en-US" baseline="0" dirty="0" err="1"/>
              <a:t>Gmel</a:t>
            </a:r>
            <a:r>
              <a:rPr lang="en-US" baseline="0" dirty="0"/>
              <a:t> test melanoma cell lines.</a:t>
            </a:r>
            <a:endParaRPr lang="en-US" dirty="0"/>
          </a:p>
        </p:txBody>
      </p:sp>
      <p:sp>
        <p:nvSpPr>
          <p:cNvPr id="4" name="Slide Number Placeholder 3"/>
          <p:cNvSpPr>
            <a:spLocks noGrp="1"/>
          </p:cNvSpPr>
          <p:nvPr>
            <p:ph type="sldNum" sz="quarter" idx="10"/>
          </p:nvPr>
        </p:nvSpPr>
        <p:spPr/>
        <p:txBody>
          <a:bodyPr/>
          <a:lstStyle/>
          <a:p>
            <a:fld id="{32E98EF7-779E-45EE-B571-F72DA964083B}" type="slidenum">
              <a:rPr lang="en-US" smtClean="0"/>
              <a:pPr/>
              <a:t>1</a:t>
            </a:fld>
            <a:endParaRPr lang="en-US"/>
          </a:p>
        </p:txBody>
      </p:sp>
    </p:spTree>
    <p:extLst>
      <p:ext uri="{BB962C8B-B14F-4D97-AF65-F5344CB8AC3E}">
        <p14:creationId xmlns:p14="http://schemas.microsoft.com/office/powerpoint/2010/main" val="2185443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5585C0-1ADA-451A-8373-5E7A0E891620}" type="datetimeFigureOut">
              <a:rPr lang="en-US" smtClean="0"/>
              <a:t>12/28/18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272202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5585C0-1ADA-451A-8373-5E7A0E891620}" type="datetimeFigureOut">
              <a:rPr lang="en-US" smtClean="0"/>
              <a:t>12/28/18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2664240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5585C0-1ADA-451A-8373-5E7A0E891620}" type="datetimeFigureOut">
              <a:rPr lang="en-US" smtClean="0"/>
              <a:t>12/28/18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902896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5585C0-1ADA-451A-8373-5E7A0E891620}" type="datetimeFigureOut">
              <a:rPr lang="en-US" smtClean="0"/>
              <a:t>12/28/18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1933470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55585C0-1ADA-451A-8373-5E7A0E891620}" type="datetimeFigureOut">
              <a:rPr lang="en-US" smtClean="0"/>
              <a:t>12/28/18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2232180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5585C0-1ADA-451A-8373-5E7A0E891620}" type="datetimeFigureOut">
              <a:rPr lang="en-US" smtClean="0"/>
              <a:t>12/28/18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255572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5585C0-1ADA-451A-8373-5E7A0E891620}" type="datetimeFigureOut">
              <a:rPr lang="en-US" smtClean="0"/>
              <a:t>12/28/18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1280552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5585C0-1ADA-451A-8373-5E7A0E891620}" type="datetimeFigureOut">
              <a:rPr lang="en-US" smtClean="0"/>
              <a:t>12/28/18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14542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5585C0-1ADA-451A-8373-5E7A0E891620}" type="datetimeFigureOut">
              <a:rPr lang="en-US" smtClean="0"/>
              <a:t>12/28/18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308964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655585C0-1ADA-451A-8373-5E7A0E891620}" type="datetimeFigureOut">
              <a:rPr lang="en-US" smtClean="0"/>
              <a:t>12/28/18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2100242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655585C0-1ADA-451A-8373-5E7A0E891620}" type="datetimeFigureOut">
              <a:rPr lang="en-US" smtClean="0"/>
              <a:t>12/28/18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A82A6-1D3E-4011-B3F6-F60CA8AD76BE}" type="slidenum">
              <a:rPr lang="en-US" smtClean="0"/>
              <a:t>‹#›</a:t>
            </a:fld>
            <a:endParaRPr lang="en-US"/>
          </a:p>
        </p:txBody>
      </p:sp>
    </p:spTree>
    <p:extLst>
      <p:ext uri="{BB962C8B-B14F-4D97-AF65-F5344CB8AC3E}">
        <p14:creationId xmlns:p14="http://schemas.microsoft.com/office/powerpoint/2010/main" val="1177068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655585C0-1ADA-451A-8373-5E7A0E891620}" type="datetimeFigureOut">
              <a:rPr lang="en-US" smtClean="0"/>
              <a:t>12/28/18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11A82A6-1D3E-4011-B3F6-F60CA8AD76BE}" type="slidenum">
              <a:rPr lang="en-US" smtClean="0"/>
              <a:t>‹#›</a:t>
            </a:fld>
            <a:endParaRPr lang="en-US"/>
          </a:p>
        </p:txBody>
      </p:sp>
    </p:spTree>
    <p:extLst>
      <p:ext uri="{BB962C8B-B14F-4D97-AF65-F5344CB8AC3E}">
        <p14:creationId xmlns:p14="http://schemas.microsoft.com/office/powerpoint/2010/main" val="16585032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809751" y="1816744"/>
            <a:ext cx="3124200" cy="228600"/>
          </a:xfrm>
          <a:prstGeom prst="rect">
            <a:avLst/>
          </a:prstGeom>
        </p:spPr>
        <p:txBody>
          <a:bodyPr vert="horz" lIns="91440" tIns="45720" rIns="91440" bIns="45720" rtlCol="0" anchor="ctr">
            <a:normAutofit fontScale="6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1400" i="0" u="none" strike="noStrike" kern="1200" cap="none" spc="0" normalizeH="0" baseline="0" noProof="0" dirty="0">
                <a:ln>
                  <a:noFill/>
                </a:ln>
                <a:solidFill>
                  <a:schemeClr val="tx1"/>
                </a:solidFill>
                <a:effectLst/>
                <a:uLnTx/>
                <a:uFillTx/>
                <a:latin typeface="Arial" pitchFamily="34" charset="0"/>
                <a:ea typeface="+mj-ea"/>
                <a:cs typeface="Arial" pitchFamily="34" charset="0"/>
              </a:rPr>
              <a:t>Endogenous versus induced </a:t>
            </a:r>
            <a:r>
              <a:rPr kumimoji="0" lang="en-US" sz="1400" i="0" u="none" strike="noStrike" kern="1200" cap="none" spc="0" normalizeH="0" noProof="0" dirty="0">
                <a:ln>
                  <a:noFill/>
                </a:ln>
                <a:solidFill>
                  <a:schemeClr val="tx1"/>
                </a:solidFill>
                <a:effectLst/>
                <a:uLnTx/>
                <a:uFillTx/>
                <a:latin typeface="Arial" pitchFamily="34" charset="0"/>
                <a:ea typeface="+mj-ea"/>
                <a:cs typeface="Arial" pitchFamily="34" charset="0"/>
              </a:rPr>
              <a:t> copy number of mRNA</a:t>
            </a:r>
            <a:endParaRPr kumimoji="0" lang="en-US" sz="140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23" name="TextBox 22"/>
          <p:cNvSpPr txBox="1"/>
          <p:nvPr/>
        </p:nvSpPr>
        <p:spPr>
          <a:xfrm>
            <a:off x="640980" y="321546"/>
            <a:ext cx="269626" cy="276999"/>
          </a:xfrm>
          <a:prstGeom prst="rect">
            <a:avLst/>
          </a:prstGeom>
          <a:noFill/>
        </p:spPr>
        <p:txBody>
          <a:bodyPr wrap="none" rtlCol="0">
            <a:spAutoFit/>
          </a:bodyPr>
          <a:lstStyle/>
          <a:p>
            <a:r>
              <a:rPr lang="en-US" sz="1200" b="1" dirty="0">
                <a:latin typeface="Arial" pitchFamily="34" charset="0"/>
                <a:cs typeface="Arial" pitchFamily="34" charset="0"/>
              </a:rPr>
              <a:t>a</a:t>
            </a:r>
          </a:p>
        </p:txBody>
      </p:sp>
      <p:sp>
        <p:nvSpPr>
          <p:cNvPr id="24" name="TextBox 23"/>
          <p:cNvSpPr txBox="1"/>
          <p:nvPr/>
        </p:nvSpPr>
        <p:spPr>
          <a:xfrm>
            <a:off x="3271533" y="315025"/>
            <a:ext cx="279244" cy="276999"/>
          </a:xfrm>
          <a:prstGeom prst="rect">
            <a:avLst/>
          </a:prstGeom>
          <a:noFill/>
        </p:spPr>
        <p:txBody>
          <a:bodyPr wrap="none" rtlCol="0">
            <a:spAutoFit/>
          </a:bodyPr>
          <a:lstStyle/>
          <a:p>
            <a:r>
              <a:rPr lang="en-US" sz="1200" b="1" dirty="0">
                <a:latin typeface="Arial" pitchFamily="34" charset="0"/>
                <a:cs typeface="Arial" pitchFamily="34" charset="0"/>
              </a:rPr>
              <a:t>b</a:t>
            </a:r>
          </a:p>
        </p:txBody>
      </p:sp>
      <p:sp>
        <p:nvSpPr>
          <p:cNvPr id="25" name="TextBox 24"/>
          <p:cNvSpPr txBox="1"/>
          <p:nvPr/>
        </p:nvSpPr>
        <p:spPr>
          <a:xfrm>
            <a:off x="152400" y="1810949"/>
            <a:ext cx="488580" cy="276999"/>
          </a:xfrm>
          <a:prstGeom prst="rect">
            <a:avLst/>
          </a:prstGeom>
          <a:noFill/>
        </p:spPr>
        <p:txBody>
          <a:bodyPr wrap="square" rtlCol="0">
            <a:spAutoFit/>
          </a:bodyPr>
          <a:lstStyle/>
          <a:p>
            <a:r>
              <a:rPr lang="en-US" sz="1200" b="1" dirty="0">
                <a:latin typeface="Arial" pitchFamily="34" charset="0"/>
                <a:cs typeface="Arial" pitchFamily="34" charset="0"/>
              </a:rPr>
              <a:t>c</a:t>
            </a:r>
          </a:p>
        </p:txBody>
      </p:sp>
      <p:sp>
        <p:nvSpPr>
          <p:cNvPr id="26" name="TextBox 25"/>
          <p:cNvSpPr txBox="1"/>
          <p:nvPr/>
        </p:nvSpPr>
        <p:spPr>
          <a:xfrm>
            <a:off x="152400" y="4319262"/>
            <a:ext cx="279244" cy="276999"/>
          </a:xfrm>
          <a:prstGeom prst="rect">
            <a:avLst/>
          </a:prstGeom>
          <a:noFill/>
        </p:spPr>
        <p:txBody>
          <a:bodyPr wrap="none" rtlCol="0">
            <a:spAutoFit/>
          </a:bodyPr>
          <a:lstStyle/>
          <a:p>
            <a:r>
              <a:rPr lang="en-US" sz="1200" b="1" dirty="0">
                <a:latin typeface="Arial" pitchFamily="34" charset="0"/>
                <a:cs typeface="Arial" pitchFamily="34" charset="0"/>
              </a:rPr>
              <a:t>d</a:t>
            </a:r>
          </a:p>
        </p:txBody>
      </p:sp>
      <p:pic>
        <p:nvPicPr>
          <p:cNvPr id="4106" name="Picture 10"/>
          <p:cNvPicPr>
            <a:picLocks noChangeAspect="1" noChangeArrowheads="1"/>
          </p:cNvPicPr>
          <p:nvPr/>
        </p:nvPicPr>
        <p:blipFill>
          <a:blip r:embed="rId3" cstate="print"/>
          <a:srcRect/>
          <a:stretch>
            <a:fillRect/>
          </a:stretch>
        </p:blipFill>
        <p:spPr bwMode="auto">
          <a:xfrm>
            <a:off x="228600" y="4601242"/>
            <a:ext cx="6402441" cy="2517695"/>
          </a:xfrm>
          <a:prstGeom prst="rect">
            <a:avLst/>
          </a:prstGeom>
          <a:noFill/>
          <a:ln w="9525">
            <a:noFill/>
            <a:miter lim="800000"/>
            <a:headEnd/>
            <a:tailEnd/>
          </a:ln>
          <a:effectLst/>
        </p:spPr>
      </p:pic>
      <p:pic>
        <p:nvPicPr>
          <p:cNvPr id="4108" name="Picture 12"/>
          <p:cNvPicPr>
            <a:picLocks noChangeAspect="1" noChangeArrowheads="1"/>
          </p:cNvPicPr>
          <p:nvPr/>
        </p:nvPicPr>
        <p:blipFill>
          <a:blip r:embed="rId4" cstate="print"/>
          <a:srcRect/>
          <a:stretch>
            <a:fillRect/>
          </a:stretch>
        </p:blipFill>
        <p:spPr bwMode="auto">
          <a:xfrm>
            <a:off x="228600" y="2026132"/>
            <a:ext cx="6400800" cy="2265744"/>
          </a:xfrm>
          <a:prstGeom prst="rect">
            <a:avLst/>
          </a:prstGeom>
          <a:noFill/>
          <a:ln w="9525">
            <a:noFill/>
            <a:miter lim="800000"/>
            <a:headEnd/>
            <a:tailEnd/>
          </a:ln>
          <a:effectLst/>
        </p:spPr>
      </p:pic>
      <p:sp>
        <p:nvSpPr>
          <p:cNvPr id="40" name="Text Box 6"/>
          <p:cNvSpPr txBox="1">
            <a:spLocks noChangeArrowheads="1"/>
          </p:cNvSpPr>
          <p:nvPr/>
        </p:nvSpPr>
        <p:spPr bwMode="auto">
          <a:xfrm>
            <a:off x="5974098" y="21532"/>
            <a:ext cx="762000" cy="276999"/>
          </a:xfrm>
          <a:prstGeom prst="rect">
            <a:avLst/>
          </a:prstGeom>
          <a:noFill/>
          <a:ln w="9525">
            <a:noFill/>
            <a:miter lim="800000"/>
            <a:headEnd/>
            <a:tailEnd/>
          </a:ln>
        </p:spPr>
        <p:txBody>
          <a:bodyPr wrap="square">
            <a:spAutoFit/>
          </a:bodyPr>
          <a:lstStyle/>
          <a:p>
            <a:pPr>
              <a:spcBef>
                <a:spcPct val="50000"/>
              </a:spcBef>
              <a:defRPr/>
            </a:pPr>
            <a:r>
              <a:rPr lang="en-US" sz="1200" dirty="0">
                <a:latin typeface="Arial" pitchFamily="34" charset="0"/>
                <a:cs typeface="Arial" pitchFamily="34" charset="0"/>
              </a:rPr>
              <a:t>Fig S1</a:t>
            </a:r>
            <a:endParaRPr lang="en-US" sz="1200" baseline="30000" dirty="0">
              <a:latin typeface="Arial" pitchFamily="34" charset="0"/>
              <a:cs typeface="Arial" pitchFamily="34" charset="0"/>
            </a:endParaRPr>
          </a:p>
        </p:txBody>
      </p:sp>
      <p:sp>
        <p:nvSpPr>
          <p:cNvPr id="2" name="Rectangle 1">
            <a:extLst>
              <a:ext uri="{FF2B5EF4-FFF2-40B4-BE49-F238E27FC236}">
                <a16:creationId xmlns:a16="http://schemas.microsoft.com/office/drawing/2014/main" id="{40920E87-68B9-416C-A187-5F426E14F8E2}"/>
              </a:ext>
            </a:extLst>
          </p:cNvPr>
          <p:cNvSpPr/>
          <p:nvPr/>
        </p:nvSpPr>
        <p:spPr>
          <a:xfrm>
            <a:off x="237918" y="7113868"/>
            <a:ext cx="6469323" cy="1954381"/>
          </a:xfrm>
          <a:prstGeom prst="rect">
            <a:avLst/>
          </a:prstGeom>
        </p:spPr>
        <p:txBody>
          <a:bodyPr wrap="square">
            <a:spAutoFit/>
          </a:bodyPr>
          <a:lstStyle/>
          <a:p>
            <a:pPr>
              <a:spcAft>
                <a:spcPts val="1000"/>
              </a:spcAft>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Figure S1: </a:t>
            </a:r>
            <a:r>
              <a:rPr lang="en-US" sz="1100" b="1" dirty="0">
                <a:latin typeface="Arial" pitchFamily="34" charset="0"/>
                <a:cs typeface="Arial" pitchFamily="34" charset="0"/>
              </a:rPr>
              <a:t>QPCR analysis to determine the transcript copy number of induced  BRAF and NRAS.</a:t>
            </a:r>
            <a:r>
              <a:rPr lang="en-US" sz="1100" dirty="0">
                <a:latin typeface="Arial" pitchFamily="34" charset="0"/>
                <a:cs typeface="Arial" pitchFamily="34" charset="0"/>
              </a:rPr>
              <a:t> </a:t>
            </a:r>
            <a:r>
              <a:rPr lang="en-US" sz="1100" b="1" dirty="0">
                <a:latin typeface="Arial" pitchFamily="34" charset="0"/>
                <a:cs typeface="Arial" pitchFamily="34" charset="0"/>
              </a:rPr>
              <a:t>(</a:t>
            </a: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a, b) </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Evaluation of qPCR assay by comparing of amplification efficiencies between standard rDNA solutions and sample or test cDNA of rival oncogene cell lines. The slope of the regression for rDNA plasmid pcDNA-BRAF</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V600E</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(black line) is -3.237 and for SK-MEL-119</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NRAS*</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r>
              <a:rPr lang="en-US" sz="11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iBRAF</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(V600E) cDNA (gray line) is -3.381 as well for rDNA plasmid pcDNA-NRAS</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Q61R </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(black line) is -2.905 and for GMEL</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BRAF*</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r>
              <a:rPr lang="en-US" sz="11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iNRAS</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(Q61R) cDNA (gray line) is -3.470. The two parallel slopes confirmed that cDNA of sample or test solutions and rDNA plasmid (pcDNA-BRAF</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V600E</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or pcDNA-NRAS</a:t>
            </a:r>
            <a:r>
              <a:rPr lang="en-US" sz="1100" baseline="30000" dirty="0">
                <a:solidFill>
                  <a:srgbClr val="000000"/>
                </a:solidFill>
                <a:latin typeface="Arial" panose="020B0604020202020204" pitchFamily="34" charset="0"/>
                <a:ea typeface="Times New Roman" panose="02020603050405020304" pitchFamily="18" charset="0"/>
                <a:cs typeface="Arial" panose="020B0604020202020204" pitchFamily="34" charset="0"/>
              </a:rPr>
              <a:t>Q61R</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standards could be amplified with the same amplification efficiency in qPCR for both cell lines. </a:t>
            </a: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(c, d)</a:t>
            </a: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show  that </a:t>
            </a:r>
            <a:r>
              <a:rPr lang="en-US" sz="1100" dirty="0">
                <a:latin typeface="Arial" panose="020B0604020202020204" pitchFamily="34" charset="0"/>
                <a:cs typeface="Arial" panose="020B0604020202020204" pitchFamily="34" charset="0"/>
              </a:rPr>
              <a:t>the induction of rival oncogenes with 50-100 ng/ml doxycycline were in physiological range and comparable to endogenous level of many melanoma cell lines. In the bar diagram, black bars represent  the cell lines specifically chosen for the study.</a:t>
            </a:r>
            <a:endPar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69" name="Title 1">
            <a:extLst>
              <a:ext uri="{FF2B5EF4-FFF2-40B4-BE49-F238E27FC236}">
                <a16:creationId xmlns:a16="http://schemas.microsoft.com/office/drawing/2014/main" id="{6B727EDF-C1E3-47E7-A438-0228978154AA}"/>
              </a:ext>
            </a:extLst>
          </p:cNvPr>
          <p:cNvSpPr txBox="1">
            <a:spLocks/>
          </p:cNvSpPr>
          <p:nvPr/>
        </p:nvSpPr>
        <p:spPr>
          <a:xfrm>
            <a:off x="6066559" y="4035354"/>
            <a:ext cx="675889" cy="2183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 i="0" u="none" strike="noStrike" kern="1200" cap="none" spc="0" normalizeH="0" baseline="0" noProof="0" dirty="0">
                <a:ln>
                  <a:noFill/>
                </a:ln>
                <a:solidFill>
                  <a:schemeClr val="tx1"/>
                </a:solidFill>
                <a:effectLst/>
                <a:uLnTx/>
                <a:uFillTx/>
                <a:latin typeface="Arial" pitchFamily="34" charset="0"/>
                <a:ea typeface="+mj-ea"/>
                <a:cs typeface="Arial" pitchFamily="34" charset="0"/>
              </a:rPr>
              <a:t>Induced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 i="0" u="none" strike="noStrike" kern="1200" cap="none" spc="0" normalizeH="0" baseline="0" noProof="0" dirty="0">
                <a:ln>
                  <a:noFill/>
                </a:ln>
                <a:solidFill>
                  <a:schemeClr val="tx1"/>
                </a:solidFill>
                <a:effectLst/>
                <a:uLnTx/>
                <a:uFillTx/>
                <a:latin typeface="Arial" pitchFamily="34" charset="0"/>
                <a:ea typeface="+mj-ea"/>
                <a:cs typeface="Arial" pitchFamily="34" charset="0"/>
              </a:rPr>
              <a:t>Level</a:t>
            </a:r>
          </a:p>
        </p:txBody>
      </p:sp>
      <p:sp>
        <p:nvSpPr>
          <p:cNvPr id="72" name="Title 1">
            <a:extLst>
              <a:ext uri="{FF2B5EF4-FFF2-40B4-BE49-F238E27FC236}">
                <a16:creationId xmlns:a16="http://schemas.microsoft.com/office/drawing/2014/main" id="{488E5EB2-5B9F-413C-B725-915302AF9BE1}"/>
              </a:ext>
            </a:extLst>
          </p:cNvPr>
          <p:cNvSpPr txBox="1">
            <a:spLocks/>
          </p:cNvSpPr>
          <p:nvPr/>
        </p:nvSpPr>
        <p:spPr>
          <a:xfrm>
            <a:off x="6066559" y="6906929"/>
            <a:ext cx="675889" cy="2183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 i="0" u="none" strike="noStrike" kern="1200" cap="none" spc="0" normalizeH="0" baseline="0" noProof="0" dirty="0">
                <a:ln>
                  <a:noFill/>
                </a:ln>
                <a:solidFill>
                  <a:schemeClr val="tx1"/>
                </a:solidFill>
                <a:effectLst/>
                <a:uLnTx/>
                <a:uFillTx/>
                <a:latin typeface="Arial" pitchFamily="34" charset="0"/>
                <a:ea typeface="+mj-ea"/>
                <a:cs typeface="Arial" pitchFamily="34" charset="0"/>
              </a:rPr>
              <a:t>Induced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 i="0" u="none" strike="noStrike" kern="1200" cap="none" spc="0" normalizeH="0" baseline="0" noProof="0" dirty="0">
                <a:ln>
                  <a:noFill/>
                </a:ln>
                <a:solidFill>
                  <a:schemeClr val="tx1"/>
                </a:solidFill>
                <a:effectLst/>
                <a:uLnTx/>
                <a:uFillTx/>
                <a:latin typeface="Arial" pitchFamily="34" charset="0"/>
                <a:ea typeface="+mj-ea"/>
                <a:cs typeface="Arial" pitchFamily="34" charset="0"/>
              </a:rPr>
              <a:t>Level</a:t>
            </a:r>
          </a:p>
        </p:txBody>
      </p:sp>
      <p:grpSp>
        <p:nvGrpSpPr>
          <p:cNvPr id="9" name="Group 8">
            <a:extLst>
              <a:ext uri="{FF2B5EF4-FFF2-40B4-BE49-F238E27FC236}">
                <a16:creationId xmlns:a16="http://schemas.microsoft.com/office/drawing/2014/main" id="{9DA5FFBA-1D46-403E-B651-7CC37D172837}"/>
              </a:ext>
            </a:extLst>
          </p:cNvPr>
          <p:cNvGrpSpPr/>
          <p:nvPr/>
        </p:nvGrpSpPr>
        <p:grpSpPr>
          <a:xfrm>
            <a:off x="804456" y="491937"/>
            <a:ext cx="2475674" cy="1170531"/>
            <a:chOff x="804456" y="501462"/>
            <a:chExt cx="2475674" cy="1170531"/>
          </a:xfrm>
        </p:grpSpPr>
        <p:sp>
          <p:nvSpPr>
            <p:cNvPr id="11" name="Rectangle 10">
              <a:extLst>
                <a:ext uri="{FF2B5EF4-FFF2-40B4-BE49-F238E27FC236}">
                  <a16:creationId xmlns:a16="http://schemas.microsoft.com/office/drawing/2014/main" id="{64D36482-CEC6-4C12-A516-84B66ED342CA}"/>
                </a:ext>
              </a:extLst>
            </p:cNvPr>
            <p:cNvSpPr/>
            <p:nvPr/>
          </p:nvSpPr>
          <p:spPr>
            <a:xfrm>
              <a:off x="1737990" y="712854"/>
              <a:ext cx="905306" cy="239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9">
              <a:extLst>
                <a:ext uri="{FF2B5EF4-FFF2-40B4-BE49-F238E27FC236}">
                  <a16:creationId xmlns:a16="http://schemas.microsoft.com/office/drawing/2014/main" id="{5C561BE6-B8CE-4454-A597-DF9395C3940E}"/>
                </a:ext>
              </a:extLst>
            </p:cNvPr>
            <p:cNvPicPr>
              <a:picLocks noChangeAspect="1" noChangeArrowheads="1"/>
            </p:cNvPicPr>
            <p:nvPr/>
          </p:nvPicPr>
          <p:blipFill rotWithShape="1">
            <a:blip r:embed="rId5" cstate="print"/>
            <a:srcRect l="29027" t="21275" r="33483" b="18364"/>
            <a:stretch/>
          </p:blipFill>
          <p:spPr bwMode="auto">
            <a:xfrm>
              <a:off x="1090482" y="683212"/>
              <a:ext cx="1246373" cy="721517"/>
            </a:xfrm>
            <a:prstGeom prst="rect">
              <a:avLst/>
            </a:prstGeom>
            <a:noFill/>
            <a:ln w="9525">
              <a:noFill/>
              <a:miter lim="800000"/>
              <a:headEnd/>
              <a:tailEnd/>
            </a:ln>
          </p:spPr>
        </p:pic>
        <p:sp>
          <p:nvSpPr>
            <p:cNvPr id="47" name="TextBox 46">
              <a:extLst>
                <a:ext uri="{FF2B5EF4-FFF2-40B4-BE49-F238E27FC236}">
                  <a16:creationId xmlns:a16="http://schemas.microsoft.com/office/drawing/2014/main" id="{0ED26D3D-E4A7-4088-A618-01B7B6B11E3C}"/>
                </a:ext>
              </a:extLst>
            </p:cNvPr>
            <p:cNvSpPr txBox="1"/>
            <p:nvPr/>
          </p:nvSpPr>
          <p:spPr>
            <a:xfrm>
              <a:off x="959982" y="1374134"/>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0</a:t>
              </a:r>
            </a:p>
          </p:txBody>
        </p:sp>
        <p:sp>
          <p:nvSpPr>
            <p:cNvPr id="48" name="TextBox 47">
              <a:extLst>
                <a:ext uri="{FF2B5EF4-FFF2-40B4-BE49-F238E27FC236}">
                  <a16:creationId xmlns:a16="http://schemas.microsoft.com/office/drawing/2014/main" id="{00B89F91-942A-4A79-AD3A-A14519FF701B}"/>
                </a:ext>
              </a:extLst>
            </p:cNvPr>
            <p:cNvSpPr txBox="1"/>
            <p:nvPr/>
          </p:nvSpPr>
          <p:spPr>
            <a:xfrm>
              <a:off x="886615" y="616814"/>
              <a:ext cx="284052"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50</a:t>
              </a:r>
            </a:p>
          </p:txBody>
        </p:sp>
        <p:sp>
          <p:nvSpPr>
            <p:cNvPr id="49" name="Text Box 6">
              <a:extLst>
                <a:ext uri="{FF2B5EF4-FFF2-40B4-BE49-F238E27FC236}">
                  <a16:creationId xmlns:a16="http://schemas.microsoft.com/office/drawing/2014/main" id="{36078188-F217-4FE9-9B20-E6142F7FF63C}"/>
                </a:ext>
              </a:extLst>
            </p:cNvPr>
            <p:cNvSpPr txBox="1">
              <a:spLocks noChangeArrowheads="1"/>
            </p:cNvSpPr>
            <p:nvPr/>
          </p:nvSpPr>
          <p:spPr bwMode="auto">
            <a:xfrm>
              <a:off x="1520394" y="1471938"/>
              <a:ext cx="503263" cy="200055"/>
            </a:xfrm>
            <a:prstGeom prst="rect">
              <a:avLst/>
            </a:prstGeom>
            <a:noFill/>
            <a:ln w="9525">
              <a:noFill/>
              <a:miter lim="800000"/>
              <a:headEnd/>
              <a:tailEnd/>
            </a:ln>
          </p:spPr>
          <p:txBody>
            <a:bodyPr wrap="square">
              <a:spAutoFit/>
            </a:bodyPr>
            <a:lstStyle/>
            <a:p>
              <a:pPr>
                <a:spcBef>
                  <a:spcPct val="50000"/>
                </a:spcBef>
                <a:defRPr/>
              </a:pPr>
              <a:r>
                <a:rPr lang="en-US" sz="700" b="1" dirty="0">
                  <a:latin typeface="Arial" panose="020B0604020202020204" pitchFamily="34" charset="0"/>
                  <a:cs typeface="Arial" pitchFamily="34" charset="0"/>
                </a:rPr>
                <a:t>Copies</a:t>
              </a:r>
            </a:p>
          </p:txBody>
        </p:sp>
        <p:sp>
          <p:nvSpPr>
            <p:cNvPr id="50" name="TextBox 49">
              <a:extLst>
                <a:ext uri="{FF2B5EF4-FFF2-40B4-BE49-F238E27FC236}">
                  <a16:creationId xmlns:a16="http://schemas.microsoft.com/office/drawing/2014/main" id="{009033D3-F823-45CE-8E39-B6D478FBCB52}"/>
                </a:ext>
              </a:extLst>
            </p:cNvPr>
            <p:cNvSpPr txBox="1"/>
            <p:nvPr/>
          </p:nvSpPr>
          <p:spPr>
            <a:xfrm>
              <a:off x="883515" y="753663"/>
              <a:ext cx="303692"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40</a:t>
              </a:r>
            </a:p>
          </p:txBody>
        </p:sp>
        <p:sp>
          <p:nvSpPr>
            <p:cNvPr id="51" name="TextBox 50">
              <a:extLst>
                <a:ext uri="{FF2B5EF4-FFF2-40B4-BE49-F238E27FC236}">
                  <a16:creationId xmlns:a16="http://schemas.microsoft.com/office/drawing/2014/main" id="{533FADE6-4783-445B-93AE-67B070C7F9A7}"/>
                </a:ext>
              </a:extLst>
            </p:cNvPr>
            <p:cNvSpPr txBox="1"/>
            <p:nvPr/>
          </p:nvSpPr>
          <p:spPr>
            <a:xfrm>
              <a:off x="882791" y="886455"/>
              <a:ext cx="327708"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30</a:t>
              </a:r>
            </a:p>
          </p:txBody>
        </p:sp>
        <p:sp>
          <p:nvSpPr>
            <p:cNvPr id="52" name="TextBox 51">
              <a:extLst>
                <a:ext uri="{FF2B5EF4-FFF2-40B4-BE49-F238E27FC236}">
                  <a16:creationId xmlns:a16="http://schemas.microsoft.com/office/drawing/2014/main" id="{7009DC48-DF1F-4F67-8143-F26F544E6A39}"/>
                </a:ext>
              </a:extLst>
            </p:cNvPr>
            <p:cNvSpPr txBox="1"/>
            <p:nvPr/>
          </p:nvSpPr>
          <p:spPr>
            <a:xfrm>
              <a:off x="886580" y="1016952"/>
              <a:ext cx="327708"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20</a:t>
              </a:r>
            </a:p>
          </p:txBody>
        </p:sp>
        <p:sp>
          <p:nvSpPr>
            <p:cNvPr id="53" name="TextBox 52">
              <a:extLst>
                <a:ext uri="{FF2B5EF4-FFF2-40B4-BE49-F238E27FC236}">
                  <a16:creationId xmlns:a16="http://schemas.microsoft.com/office/drawing/2014/main" id="{A7CFC4C6-0B85-46E3-8777-ED710EFB37B4}"/>
                </a:ext>
              </a:extLst>
            </p:cNvPr>
            <p:cNvSpPr txBox="1"/>
            <p:nvPr/>
          </p:nvSpPr>
          <p:spPr>
            <a:xfrm>
              <a:off x="866368" y="1155795"/>
              <a:ext cx="327708" cy="203652"/>
            </a:xfrm>
            <a:prstGeom prst="rect">
              <a:avLst/>
            </a:prstGeom>
            <a:noFill/>
          </p:spPr>
          <p:txBody>
            <a:bodyPr wrap="square" rtlCol="0">
              <a:spAutoFit/>
            </a:bodyPr>
            <a:lstStyle/>
            <a:p>
              <a:pPr algn="ctr"/>
              <a:r>
                <a:rPr lang="en-US" sz="700" b="1" dirty="0">
                  <a:latin typeface="Arial" panose="020B0604020202020204" pitchFamily="34" charset="0"/>
                  <a:cs typeface="Arial" pitchFamily="34" charset="0"/>
                </a:rPr>
                <a:t>10</a:t>
              </a:r>
            </a:p>
          </p:txBody>
        </p:sp>
        <p:sp>
          <p:nvSpPr>
            <p:cNvPr id="54" name="TextBox 53">
              <a:extLst>
                <a:ext uri="{FF2B5EF4-FFF2-40B4-BE49-F238E27FC236}">
                  <a16:creationId xmlns:a16="http://schemas.microsoft.com/office/drawing/2014/main" id="{97C51760-058A-4AF1-ADB3-55B269D15DF3}"/>
                </a:ext>
              </a:extLst>
            </p:cNvPr>
            <p:cNvSpPr txBox="1"/>
            <p:nvPr/>
          </p:nvSpPr>
          <p:spPr>
            <a:xfrm>
              <a:off x="1164032" y="1375699"/>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1</a:t>
              </a:r>
            </a:p>
          </p:txBody>
        </p:sp>
        <p:sp>
          <p:nvSpPr>
            <p:cNvPr id="55" name="TextBox 54">
              <a:extLst>
                <a:ext uri="{FF2B5EF4-FFF2-40B4-BE49-F238E27FC236}">
                  <a16:creationId xmlns:a16="http://schemas.microsoft.com/office/drawing/2014/main" id="{EBA418E8-C5CD-444A-A7FE-8A6CDBDFC430}"/>
                </a:ext>
              </a:extLst>
            </p:cNvPr>
            <p:cNvSpPr txBox="1"/>
            <p:nvPr/>
          </p:nvSpPr>
          <p:spPr>
            <a:xfrm>
              <a:off x="1363861" y="1376180"/>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2</a:t>
              </a:r>
            </a:p>
          </p:txBody>
        </p:sp>
        <p:sp>
          <p:nvSpPr>
            <p:cNvPr id="56" name="TextBox 55">
              <a:extLst>
                <a:ext uri="{FF2B5EF4-FFF2-40B4-BE49-F238E27FC236}">
                  <a16:creationId xmlns:a16="http://schemas.microsoft.com/office/drawing/2014/main" id="{83209F1C-E780-4FCD-9404-A9F62B0D81D5}"/>
                </a:ext>
              </a:extLst>
            </p:cNvPr>
            <p:cNvSpPr txBox="1"/>
            <p:nvPr/>
          </p:nvSpPr>
          <p:spPr>
            <a:xfrm>
              <a:off x="1562563" y="1377168"/>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3</a:t>
              </a:r>
            </a:p>
          </p:txBody>
        </p:sp>
        <p:sp>
          <p:nvSpPr>
            <p:cNvPr id="57" name="TextBox 56">
              <a:extLst>
                <a:ext uri="{FF2B5EF4-FFF2-40B4-BE49-F238E27FC236}">
                  <a16:creationId xmlns:a16="http://schemas.microsoft.com/office/drawing/2014/main" id="{FDE9FFEF-D1DC-4C82-B836-231DFD5141E8}"/>
                </a:ext>
              </a:extLst>
            </p:cNvPr>
            <p:cNvSpPr txBox="1"/>
            <p:nvPr/>
          </p:nvSpPr>
          <p:spPr>
            <a:xfrm>
              <a:off x="1768812" y="1377484"/>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4</a:t>
              </a:r>
            </a:p>
          </p:txBody>
        </p:sp>
        <p:sp>
          <p:nvSpPr>
            <p:cNvPr id="58" name="TextBox 57">
              <a:extLst>
                <a:ext uri="{FF2B5EF4-FFF2-40B4-BE49-F238E27FC236}">
                  <a16:creationId xmlns:a16="http://schemas.microsoft.com/office/drawing/2014/main" id="{7A1B54F7-EA5E-4827-A9E5-44521AFB9728}"/>
                </a:ext>
              </a:extLst>
            </p:cNvPr>
            <p:cNvSpPr txBox="1"/>
            <p:nvPr/>
          </p:nvSpPr>
          <p:spPr>
            <a:xfrm>
              <a:off x="1965535" y="1376673"/>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5</a:t>
              </a:r>
            </a:p>
          </p:txBody>
        </p:sp>
        <p:sp>
          <p:nvSpPr>
            <p:cNvPr id="59" name="TextBox 58">
              <a:extLst>
                <a:ext uri="{FF2B5EF4-FFF2-40B4-BE49-F238E27FC236}">
                  <a16:creationId xmlns:a16="http://schemas.microsoft.com/office/drawing/2014/main" id="{FBE4E83C-EABB-4C18-91CC-9F27247BBC9C}"/>
                </a:ext>
              </a:extLst>
            </p:cNvPr>
            <p:cNvSpPr txBox="1"/>
            <p:nvPr/>
          </p:nvSpPr>
          <p:spPr>
            <a:xfrm>
              <a:off x="2170810" y="1376972"/>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6</a:t>
              </a:r>
            </a:p>
          </p:txBody>
        </p:sp>
        <p:sp>
          <p:nvSpPr>
            <p:cNvPr id="60" name="TextBox 59">
              <a:extLst>
                <a:ext uri="{FF2B5EF4-FFF2-40B4-BE49-F238E27FC236}">
                  <a16:creationId xmlns:a16="http://schemas.microsoft.com/office/drawing/2014/main" id="{757A469C-27BC-4589-99B0-266371079473}"/>
                </a:ext>
              </a:extLst>
            </p:cNvPr>
            <p:cNvSpPr txBox="1"/>
            <p:nvPr/>
          </p:nvSpPr>
          <p:spPr>
            <a:xfrm>
              <a:off x="893456" y="1280795"/>
              <a:ext cx="327708" cy="203652"/>
            </a:xfrm>
            <a:prstGeom prst="rect">
              <a:avLst/>
            </a:prstGeom>
            <a:noFill/>
          </p:spPr>
          <p:txBody>
            <a:bodyPr wrap="square" rtlCol="0">
              <a:spAutoFit/>
            </a:bodyPr>
            <a:lstStyle/>
            <a:p>
              <a:pPr algn="ctr"/>
              <a:r>
                <a:rPr lang="en-US" sz="700" b="1" dirty="0">
                  <a:latin typeface="Arial" panose="020B0604020202020204" pitchFamily="34" charset="0"/>
                  <a:cs typeface="Arial" pitchFamily="34" charset="0"/>
                </a:rPr>
                <a:t>0</a:t>
              </a:r>
            </a:p>
          </p:txBody>
        </p:sp>
        <p:sp>
          <p:nvSpPr>
            <p:cNvPr id="61" name="Rectangle 60">
              <a:extLst>
                <a:ext uri="{FF2B5EF4-FFF2-40B4-BE49-F238E27FC236}">
                  <a16:creationId xmlns:a16="http://schemas.microsoft.com/office/drawing/2014/main" id="{7E41A849-8C4B-46BA-887D-37613D9C47FA}"/>
                </a:ext>
              </a:extLst>
            </p:cNvPr>
            <p:cNvSpPr/>
            <p:nvPr/>
          </p:nvSpPr>
          <p:spPr>
            <a:xfrm>
              <a:off x="1751263" y="742520"/>
              <a:ext cx="639103" cy="1643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3FC6F2B1-2B68-4874-A909-C48DD05E18B1}"/>
                </a:ext>
              </a:extLst>
            </p:cNvPr>
            <p:cNvSpPr txBox="1"/>
            <p:nvPr/>
          </p:nvSpPr>
          <p:spPr>
            <a:xfrm>
              <a:off x="1293689" y="614619"/>
              <a:ext cx="1986441"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cDNA SK-MEL-119</a:t>
              </a:r>
              <a:r>
                <a:rPr lang="en-US" sz="700" b="1" baseline="30000" dirty="0">
                  <a:latin typeface="Arial" panose="020B0604020202020204" pitchFamily="34" charset="0"/>
                  <a:cs typeface="Arial" pitchFamily="34" charset="0"/>
                </a:rPr>
                <a:t>NRAS*+</a:t>
              </a:r>
              <a:r>
                <a:rPr lang="en-US" sz="700" b="1" dirty="0" err="1">
                  <a:latin typeface="Arial" panose="020B0604020202020204" pitchFamily="34" charset="0"/>
                  <a:cs typeface="Arial" pitchFamily="34" charset="0"/>
                </a:rPr>
                <a:t>iBRAF</a:t>
              </a:r>
              <a:r>
                <a:rPr lang="en-US" sz="700" b="1" dirty="0">
                  <a:latin typeface="Arial" panose="020B0604020202020204" pitchFamily="34" charset="0"/>
                  <a:cs typeface="Arial" pitchFamily="34" charset="0"/>
                </a:rPr>
                <a:t>(V600E) </a:t>
              </a:r>
              <a:r>
                <a:rPr lang="en-US" sz="700" b="1" dirty="0" err="1">
                  <a:latin typeface="Arial" panose="020B0604020202020204" pitchFamily="34" charset="0"/>
                  <a:cs typeface="Arial" pitchFamily="34" charset="0"/>
                </a:rPr>
                <a:t>a.u</a:t>
              </a:r>
              <a:r>
                <a:rPr lang="en-US" sz="700" b="1" dirty="0">
                  <a:latin typeface="Arial" panose="020B0604020202020204" pitchFamily="34" charset="0"/>
                  <a:cs typeface="Arial" pitchFamily="34" charset="0"/>
                </a:rPr>
                <a:t>.</a:t>
              </a:r>
              <a:endParaRPr lang="en-US" sz="700" b="1" baseline="30000" dirty="0">
                <a:latin typeface="Arial" panose="020B0604020202020204" pitchFamily="34" charset="0"/>
                <a:cs typeface="Arial" pitchFamily="34" charset="0"/>
              </a:endParaRPr>
            </a:p>
          </p:txBody>
        </p:sp>
        <p:sp>
          <p:nvSpPr>
            <p:cNvPr id="63" name="TextBox 62">
              <a:extLst>
                <a:ext uri="{FF2B5EF4-FFF2-40B4-BE49-F238E27FC236}">
                  <a16:creationId xmlns:a16="http://schemas.microsoft.com/office/drawing/2014/main" id="{5A5FF6C0-23BE-4926-BA1D-24511D27794E}"/>
                </a:ext>
              </a:extLst>
            </p:cNvPr>
            <p:cNvSpPr txBox="1"/>
            <p:nvPr/>
          </p:nvSpPr>
          <p:spPr>
            <a:xfrm>
              <a:off x="1297206" y="501462"/>
              <a:ext cx="793807" cy="200055"/>
            </a:xfrm>
            <a:prstGeom prst="rect">
              <a:avLst/>
            </a:prstGeom>
            <a:noFill/>
          </p:spPr>
          <p:txBody>
            <a:bodyPr wrap="none" rtlCol="0">
              <a:spAutoFit/>
            </a:bodyPr>
            <a:lstStyle/>
            <a:p>
              <a:r>
                <a:rPr lang="en-US" sz="700" b="1" dirty="0" err="1">
                  <a:latin typeface="Arial" panose="020B0604020202020204" pitchFamily="34" charset="0"/>
                  <a:cs typeface="Arial" pitchFamily="34" charset="0"/>
                </a:rPr>
                <a:t>pcDNA</a:t>
              </a:r>
              <a:r>
                <a:rPr lang="en-US" sz="700" b="1" dirty="0">
                  <a:latin typeface="Arial" panose="020B0604020202020204" pitchFamily="34" charset="0"/>
                  <a:cs typeface="Arial" pitchFamily="34" charset="0"/>
                </a:rPr>
                <a:t>-BRAF*</a:t>
              </a:r>
              <a:endParaRPr lang="en-US" sz="700" b="1" baseline="30000" dirty="0">
                <a:latin typeface="Arial" panose="020B0604020202020204" pitchFamily="34" charset="0"/>
                <a:cs typeface="Arial" pitchFamily="34" charset="0"/>
              </a:endParaRPr>
            </a:p>
          </p:txBody>
        </p:sp>
        <p:pic>
          <p:nvPicPr>
            <p:cNvPr id="64" name="Picture 8">
              <a:extLst>
                <a:ext uri="{FF2B5EF4-FFF2-40B4-BE49-F238E27FC236}">
                  <a16:creationId xmlns:a16="http://schemas.microsoft.com/office/drawing/2014/main" id="{F66AD9EA-B35C-4E41-BE6B-ED3EBA5F9B8E}"/>
                </a:ext>
              </a:extLst>
            </p:cNvPr>
            <p:cNvPicPr>
              <a:picLocks noChangeAspect="1" noChangeArrowheads="1"/>
            </p:cNvPicPr>
            <p:nvPr/>
          </p:nvPicPr>
          <p:blipFill rotWithShape="1">
            <a:blip r:embed="rId6" cstate="print"/>
            <a:srcRect l="47118" t="32953" r="48529" b="61081"/>
            <a:stretch/>
          </p:blipFill>
          <p:spPr bwMode="auto">
            <a:xfrm>
              <a:off x="1244657" y="662614"/>
              <a:ext cx="139301" cy="100005"/>
            </a:xfrm>
            <a:prstGeom prst="rect">
              <a:avLst/>
            </a:prstGeom>
            <a:noFill/>
            <a:ln w="9525">
              <a:noFill/>
              <a:miter lim="800000"/>
              <a:headEnd/>
              <a:tailEnd/>
            </a:ln>
          </p:spPr>
        </p:pic>
        <p:pic>
          <p:nvPicPr>
            <p:cNvPr id="65" name="Picture 8">
              <a:extLst>
                <a:ext uri="{FF2B5EF4-FFF2-40B4-BE49-F238E27FC236}">
                  <a16:creationId xmlns:a16="http://schemas.microsoft.com/office/drawing/2014/main" id="{13DCE8D9-5C49-42C4-BD97-754099C89C73}"/>
                </a:ext>
              </a:extLst>
            </p:cNvPr>
            <p:cNvPicPr>
              <a:picLocks noChangeAspect="1" noChangeArrowheads="1"/>
            </p:cNvPicPr>
            <p:nvPr/>
          </p:nvPicPr>
          <p:blipFill rotWithShape="1">
            <a:blip r:embed="rId6" cstate="print"/>
            <a:srcRect l="69633" t="24228" r="26815" b="68336"/>
            <a:stretch/>
          </p:blipFill>
          <p:spPr bwMode="auto">
            <a:xfrm>
              <a:off x="1266057" y="548230"/>
              <a:ext cx="113666" cy="124658"/>
            </a:xfrm>
            <a:prstGeom prst="rect">
              <a:avLst/>
            </a:prstGeom>
            <a:noFill/>
            <a:ln w="9525">
              <a:noFill/>
              <a:miter lim="800000"/>
              <a:headEnd/>
              <a:tailEnd/>
            </a:ln>
          </p:spPr>
        </p:pic>
        <p:sp>
          <p:nvSpPr>
            <p:cNvPr id="68" name="TextBox 67">
              <a:extLst>
                <a:ext uri="{FF2B5EF4-FFF2-40B4-BE49-F238E27FC236}">
                  <a16:creationId xmlns:a16="http://schemas.microsoft.com/office/drawing/2014/main" id="{37EAA20A-32E3-4F11-8D91-14D077189846}"/>
                </a:ext>
              </a:extLst>
            </p:cNvPr>
            <p:cNvSpPr txBox="1"/>
            <p:nvPr/>
          </p:nvSpPr>
          <p:spPr>
            <a:xfrm rot="16200000">
              <a:off x="470711" y="939078"/>
              <a:ext cx="867545"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Threshold cycle</a:t>
              </a:r>
            </a:p>
          </p:txBody>
        </p:sp>
      </p:grpSp>
      <p:grpSp>
        <p:nvGrpSpPr>
          <p:cNvPr id="12" name="Group 11">
            <a:extLst>
              <a:ext uri="{FF2B5EF4-FFF2-40B4-BE49-F238E27FC236}">
                <a16:creationId xmlns:a16="http://schemas.microsoft.com/office/drawing/2014/main" id="{17614D92-B230-480E-979D-59510B478CFC}"/>
              </a:ext>
            </a:extLst>
          </p:cNvPr>
          <p:cNvGrpSpPr/>
          <p:nvPr/>
        </p:nvGrpSpPr>
        <p:grpSpPr>
          <a:xfrm>
            <a:off x="3382406" y="491909"/>
            <a:ext cx="2213930" cy="1170531"/>
            <a:chOff x="3382406" y="491909"/>
            <a:chExt cx="2213930" cy="1170531"/>
          </a:xfrm>
        </p:grpSpPr>
        <p:pic>
          <p:nvPicPr>
            <p:cNvPr id="14" name="Picture 8">
              <a:extLst>
                <a:ext uri="{FF2B5EF4-FFF2-40B4-BE49-F238E27FC236}">
                  <a16:creationId xmlns:a16="http://schemas.microsoft.com/office/drawing/2014/main" id="{D5D20E73-988F-4C20-BA1E-DCFDA0B6079E}"/>
                </a:ext>
              </a:extLst>
            </p:cNvPr>
            <p:cNvPicPr>
              <a:picLocks noChangeAspect="1" noChangeArrowheads="1"/>
            </p:cNvPicPr>
            <p:nvPr/>
          </p:nvPicPr>
          <p:blipFill rotWithShape="1">
            <a:blip r:embed="rId6" cstate="print"/>
            <a:srcRect l="25298" t="19091" r="34821" b="17842"/>
            <a:stretch/>
          </p:blipFill>
          <p:spPr bwMode="auto">
            <a:xfrm>
              <a:off x="3666099" y="644525"/>
              <a:ext cx="1276351" cy="756443"/>
            </a:xfrm>
            <a:prstGeom prst="rect">
              <a:avLst/>
            </a:prstGeom>
            <a:noFill/>
            <a:ln w="9525">
              <a:noFill/>
              <a:miter lim="800000"/>
              <a:headEnd/>
              <a:tailEnd/>
            </a:ln>
          </p:spPr>
        </p:pic>
        <p:sp>
          <p:nvSpPr>
            <p:cNvPr id="16" name="TextBox 15">
              <a:extLst>
                <a:ext uri="{FF2B5EF4-FFF2-40B4-BE49-F238E27FC236}">
                  <a16:creationId xmlns:a16="http://schemas.microsoft.com/office/drawing/2014/main" id="{E64C7FBC-EA78-4966-82BC-05604517EAC4}"/>
                </a:ext>
              </a:extLst>
            </p:cNvPr>
            <p:cNvSpPr txBox="1"/>
            <p:nvPr/>
          </p:nvSpPr>
          <p:spPr>
            <a:xfrm>
              <a:off x="3535874" y="1364581"/>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0</a:t>
              </a:r>
            </a:p>
          </p:txBody>
        </p:sp>
        <p:sp>
          <p:nvSpPr>
            <p:cNvPr id="21" name="TextBox 20">
              <a:extLst>
                <a:ext uri="{FF2B5EF4-FFF2-40B4-BE49-F238E27FC236}">
                  <a16:creationId xmlns:a16="http://schemas.microsoft.com/office/drawing/2014/main" id="{84E49771-CB1C-463B-BF9B-D0937C621513}"/>
                </a:ext>
              </a:extLst>
            </p:cNvPr>
            <p:cNvSpPr txBox="1"/>
            <p:nvPr/>
          </p:nvSpPr>
          <p:spPr>
            <a:xfrm>
              <a:off x="3462507" y="607261"/>
              <a:ext cx="284052"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50</a:t>
              </a:r>
            </a:p>
          </p:txBody>
        </p:sp>
        <p:sp>
          <p:nvSpPr>
            <p:cNvPr id="22" name="Text Box 6">
              <a:extLst>
                <a:ext uri="{FF2B5EF4-FFF2-40B4-BE49-F238E27FC236}">
                  <a16:creationId xmlns:a16="http://schemas.microsoft.com/office/drawing/2014/main" id="{F1863DC2-7CCF-4B51-8AD7-609108496E49}"/>
                </a:ext>
              </a:extLst>
            </p:cNvPr>
            <p:cNvSpPr txBox="1">
              <a:spLocks noChangeArrowheads="1"/>
            </p:cNvSpPr>
            <p:nvPr/>
          </p:nvSpPr>
          <p:spPr bwMode="auto">
            <a:xfrm>
              <a:off x="4096286" y="1462385"/>
              <a:ext cx="503263" cy="200055"/>
            </a:xfrm>
            <a:prstGeom prst="rect">
              <a:avLst/>
            </a:prstGeom>
            <a:noFill/>
            <a:ln w="9525">
              <a:noFill/>
              <a:miter lim="800000"/>
              <a:headEnd/>
              <a:tailEnd/>
            </a:ln>
          </p:spPr>
          <p:txBody>
            <a:bodyPr wrap="square">
              <a:spAutoFit/>
            </a:bodyPr>
            <a:lstStyle/>
            <a:p>
              <a:pPr>
                <a:spcBef>
                  <a:spcPct val="50000"/>
                </a:spcBef>
                <a:defRPr/>
              </a:pPr>
              <a:r>
                <a:rPr lang="en-US" sz="700" b="1" dirty="0">
                  <a:latin typeface="Arial" panose="020B0604020202020204" pitchFamily="34" charset="0"/>
                  <a:cs typeface="Arial" pitchFamily="34" charset="0"/>
                </a:rPr>
                <a:t>Copies</a:t>
              </a:r>
            </a:p>
          </p:txBody>
        </p:sp>
        <p:sp>
          <p:nvSpPr>
            <p:cNvPr id="27" name="TextBox 26">
              <a:extLst>
                <a:ext uri="{FF2B5EF4-FFF2-40B4-BE49-F238E27FC236}">
                  <a16:creationId xmlns:a16="http://schemas.microsoft.com/office/drawing/2014/main" id="{F8866999-B31A-4450-B9BF-F4FD9ECC756C}"/>
                </a:ext>
              </a:extLst>
            </p:cNvPr>
            <p:cNvSpPr txBox="1"/>
            <p:nvPr/>
          </p:nvSpPr>
          <p:spPr>
            <a:xfrm>
              <a:off x="3459407" y="744110"/>
              <a:ext cx="303692"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40</a:t>
              </a:r>
            </a:p>
          </p:txBody>
        </p:sp>
        <p:sp>
          <p:nvSpPr>
            <p:cNvPr id="28" name="TextBox 27">
              <a:extLst>
                <a:ext uri="{FF2B5EF4-FFF2-40B4-BE49-F238E27FC236}">
                  <a16:creationId xmlns:a16="http://schemas.microsoft.com/office/drawing/2014/main" id="{C3817C95-3817-43E2-BC1F-576DA5D781E3}"/>
                </a:ext>
              </a:extLst>
            </p:cNvPr>
            <p:cNvSpPr txBox="1"/>
            <p:nvPr/>
          </p:nvSpPr>
          <p:spPr>
            <a:xfrm>
              <a:off x="3458683" y="876902"/>
              <a:ext cx="327708"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30</a:t>
              </a:r>
            </a:p>
          </p:txBody>
        </p:sp>
        <p:sp>
          <p:nvSpPr>
            <p:cNvPr id="30" name="TextBox 29">
              <a:extLst>
                <a:ext uri="{FF2B5EF4-FFF2-40B4-BE49-F238E27FC236}">
                  <a16:creationId xmlns:a16="http://schemas.microsoft.com/office/drawing/2014/main" id="{5189E2E6-8DDF-4E1B-A74A-B8F1013E5D2E}"/>
                </a:ext>
              </a:extLst>
            </p:cNvPr>
            <p:cNvSpPr txBox="1"/>
            <p:nvPr/>
          </p:nvSpPr>
          <p:spPr>
            <a:xfrm>
              <a:off x="3462472" y="1007399"/>
              <a:ext cx="327708" cy="203652"/>
            </a:xfrm>
            <a:prstGeom prst="rect">
              <a:avLst/>
            </a:prstGeom>
            <a:noFill/>
          </p:spPr>
          <p:txBody>
            <a:bodyPr wrap="square" rtlCol="0">
              <a:spAutoFit/>
            </a:bodyPr>
            <a:lstStyle/>
            <a:p>
              <a:r>
                <a:rPr lang="en-US" sz="700" b="1" dirty="0">
                  <a:latin typeface="Arial" panose="020B0604020202020204" pitchFamily="34" charset="0"/>
                  <a:cs typeface="Arial" pitchFamily="34" charset="0"/>
                </a:rPr>
                <a:t>20</a:t>
              </a:r>
            </a:p>
          </p:txBody>
        </p:sp>
        <p:sp>
          <p:nvSpPr>
            <p:cNvPr id="31" name="TextBox 30">
              <a:extLst>
                <a:ext uri="{FF2B5EF4-FFF2-40B4-BE49-F238E27FC236}">
                  <a16:creationId xmlns:a16="http://schemas.microsoft.com/office/drawing/2014/main" id="{F943DC9E-BA61-4620-BE7D-4677BBDD9DDE}"/>
                </a:ext>
              </a:extLst>
            </p:cNvPr>
            <p:cNvSpPr txBox="1"/>
            <p:nvPr/>
          </p:nvSpPr>
          <p:spPr>
            <a:xfrm>
              <a:off x="3442260" y="1146242"/>
              <a:ext cx="327708" cy="203652"/>
            </a:xfrm>
            <a:prstGeom prst="rect">
              <a:avLst/>
            </a:prstGeom>
            <a:noFill/>
          </p:spPr>
          <p:txBody>
            <a:bodyPr wrap="square" rtlCol="0">
              <a:spAutoFit/>
            </a:bodyPr>
            <a:lstStyle/>
            <a:p>
              <a:pPr algn="ctr"/>
              <a:r>
                <a:rPr lang="en-US" sz="700" b="1" dirty="0">
                  <a:latin typeface="Arial" panose="020B0604020202020204" pitchFamily="34" charset="0"/>
                  <a:cs typeface="Arial" pitchFamily="34" charset="0"/>
                </a:rPr>
                <a:t>10</a:t>
              </a:r>
            </a:p>
          </p:txBody>
        </p:sp>
        <p:sp>
          <p:nvSpPr>
            <p:cNvPr id="32" name="TextBox 31">
              <a:extLst>
                <a:ext uri="{FF2B5EF4-FFF2-40B4-BE49-F238E27FC236}">
                  <a16:creationId xmlns:a16="http://schemas.microsoft.com/office/drawing/2014/main" id="{271383B4-2EF5-4485-9D5C-08DF37B9C4BF}"/>
                </a:ext>
              </a:extLst>
            </p:cNvPr>
            <p:cNvSpPr txBox="1"/>
            <p:nvPr/>
          </p:nvSpPr>
          <p:spPr>
            <a:xfrm>
              <a:off x="3739924" y="1366146"/>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1</a:t>
              </a:r>
            </a:p>
          </p:txBody>
        </p:sp>
        <p:sp>
          <p:nvSpPr>
            <p:cNvPr id="33" name="TextBox 32">
              <a:extLst>
                <a:ext uri="{FF2B5EF4-FFF2-40B4-BE49-F238E27FC236}">
                  <a16:creationId xmlns:a16="http://schemas.microsoft.com/office/drawing/2014/main" id="{2053DE1A-5E54-4FBF-879D-3970EF7ED139}"/>
                </a:ext>
              </a:extLst>
            </p:cNvPr>
            <p:cNvSpPr txBox="1"/>
            <p:nvPr/>
          </p:nvSpPr>
          <p:spPr>
            <a:xfrm>
              <a:off x="3939753" y="1366627"/>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2</a:t>
              </a:r>
            </a:p>
          </p:txBody>
        </p:sp>
        <p:sp>
          <p:nvSpPr>
            <p:cNvPr id="34" name="TextBox 33">
              <a:extLst>
                <a:ext uri="{FF2B5EF4-FFF2-40B4-BE49-F238E27FC236}">
                  <a16:creationId xmlns:a16="http://schemas.microsoft.com/office/drawing/2014/main" id="{3AC8986D-60CD-4798-B2FF-91788C930A19}"/>
                </a:ext>
              </a:extLst>
            </p:cNvPr>
            <p:cNvSpPr txBox="1"/>
            <p:nvPr/>
          </p:nvSpPr>
          <p:spPr>
            <a:xfrm>
              <a:off x="4138455" y="1367615"/>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3</a:t>
              </a:r>
            </a:p>
          </p:txBody>
        </p:sp>
        <p:sp>
          <p:nvSpPr>
            <p:cNvPr id="35" name="TextBox 34">
              <a:extLst>
                <a:ext uri="{FF2B5EF4-FFF2-40B4-BE49-F238E27FC236}">
                  <a16:creationId xmlns:a16="http://schemas.microsoft.com/office/drawing/2014/main" id="{F68F7A9F-6DC0-4483-9477-CBFF4C61E9B7}"/>
                </a:ext>
              </a:extLst>
            </p:cNvPr>
            <p:cNvSpPr txBox="1"/>
            <p:nvPr/>
          </p:nvSpPr>
          <p:spPr>
            <a:xfrm>
              <a:off x="4344704" y="1367931"/>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4</a:t>
              </a:r>
            </a:p>
          </p:txBody>
        </p:sp>
        <p:sp>
          <p:nvSpPr>
            <p:cNvPr id="36" name="TextBox 35">
              <a:extLst>
                <a:ext uri="{FF2B5EF4-FFF2-40B4-BE49-F238E27FC236}">
                  <a16:creationId xmlns:a16="http://schemas.microsoft.com/office/drawing/2014/main" id="{AA750B07-2330-489E-8636-F29ACFC40F4D}"/>
                </a:ext>
              </a:extLst>
            </p:cNvPr>
            <p:cNvSpPr txBox="1"/>
            <p:nvPr/>
          </p:nvSpPr>
          <p:spPr>
            <a:xfrm>
              <a:off x="4541427" y="1367120"/>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5</a:t>
              </a:r>
            </a:p>
          </p:txBody>
        </p:sp>
        <p:sp>
          <p:nvSpPr>
            <p:cNvPr id="37" name="TextBox 36">
              <a:extLst>
                <a:ext uri="{FF2B5EF4-FFF2-40B4-BE49-F238E27FC236}">
                  <a16:creationId xmlns:a16="http://schemas.microsoft.com/office/drawing/2014/main" id="{AABD81C2-FABD-4EC4-9F25-1F9D18B0D6FD}"/>
                </a:ext>
              </a:extLst>
            </p:cNvPr>
            <p:cNvSpPr txBox="1"/>
            <p:nvPr/>
          </p:nvSpPr>
          <p:spPr>
            <a:xfrm>
              <a:off x="4746702" y="1367419"/>
              <a:ext cx="317716"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10</a:t>
              </a:r>
              <a:r>
                <a:rPr lang="en-US" sz="700" b="1" baseline="30000" dirty="0">
                  <a:latin typeface="Arial" panose="020B0604020202020204" pitchFamily="34" charset="0"/>
                  <a:cs typeface="Arial" pitchFamily="34" charset="0"/>
                </a:rPr>
                <a:t>6</a:t>
              </a:r>
            </a:p>
          </p:txBody>
        </p:sp>
        <p:sp>
          <p:nvSpPr>
            <p:cNvPr id="38" name="TextBox 37">
              <a:extLst>
                <a:ext uri="{FF2B5EF4-FFF2-40B4-BE49-F238E27FC236}">
                  <a16:creationId xmlns:a16="http://schemas.microsoft.com/office/drawing/2014/main" id="{5A73593C-5F61-4578-8C4E-E52652DB3696}"/>
                </a:ext>
              </a:extLst>
            </p:cNvPr>
            <p:cNvSpPr txBox="1"/>
            <p:nvPr/>
          </p:nvSpPr>
          <p:spPr>
            <a:xfrm>
              <a:off x="3469348" y="1271242"/>
              <a:ext cx="327708" cy="203652"/>
            </a:xfrm>
            <a:prstGeom prst="rect">
              <a:avLst/>
            </a:prstGeom>
            <a:noFill/>
          </p:spPr>
          <p:txBody>
            <a:bodyPr wrap="square" rtlCol="0">
              <a:spAutoFit/>
            </a:bodyPr>
            <a:lstStyle/>
            <a:p>
              <a:pPr algn="ctr"/>
              <a:r>
                <a:rPr lang="en-US" sz="700" b="1" dirty="0">
                  <a:latin typeface="Arial" panose="020B0604020202020204" pitchFamily="34" charset="0"/>
                  <a:cs typeface="Arial" pitchFamily="34" charset="0"/>
                </a:rPr>
                <a:t>0</a:t>
              </a:r>
            </a:p>
          </p:txBody>
        </p:sp>
        <p:sp>
          <p:nvSpPr>
            <p:cNvPr id="7" name="Rectangle 6">
              <a:extLst>
                <a:ext uri="{FF2B5EF4-FFF2-40B4-BE49-F238E27FC236}">
                  <a16:creationId xmlns:a16="http://schemas.microsoft.com/office/drawing/2014/main" id="{F6FA6730-6BA4-4314-BE76-95CF41D58C59}"/>
                </a:ext>
              </a:extLst>
            </p:cNvPr>
            <p:cNvSpPr/>
            <p:nvPr/>
          </p:nvSpPr>
          <p:spPr>
            <a:xfrm>
              <a:off x="4365259" y="732967"/>
              <a:ext cx="639103" cy="1643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96E8107F-6CC3-4C52-9D9F-049552F295C2}"/>
                </a:ext>
              </a:extLst>
            </p:cNvPr>
            <p:cNvSpPr txBox="1"/>
            <p:nvPr/>
          </p:nvSpPr>
          <p:spPr>
            <a:xfrm>
              <a:off x="3869581" y="605066"/>
              <a:ext cx="1726755"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cDNA GMEL</a:t>
              </a:r>
              <a:r>
                <a:rPr lang="en-US" sz="700" b="1" baseline="30000" dirty="0">
                  <a:latin typeface="Arial" panose="020B0604020202020204" pitchFamily="34" charset="0"/>
                  <a:cs typeface="Arial" pitchFamily="34" charset="0"/>
                </a:rPr>
                <a:t>BRAF*+</a:t>
              </a:r>
              <a:r>
                <a:rPr lang="en-US" sz="700" b="1" dirty="0" err="1">
                  <a:latin typeface="Arial" panose="020B0604020202020204" pitchFamily="34" charset="0"/>
                  <a:cs typeface="Arial" pitchFamily="34" charset="0"/>
                </a:rPr>
                <a:t>iNRAS</a:t>
              </a:r>
              <a:r>
                <a:rPr lang="en-US" sz="700" b="1" dirty="0">
                  <a:latin typeface="Arial" panose="020B0604020202020204" pitchFamily="34" charset="0"/>
                  <a:cs typeface="Arial" pitchFamily="34" charset="0"/>
                </a:rPr>
                <a:t>(Q61R) </a:t>
              </a:r>
              <a:r>
                <a:rPr lang="en-US" sz="700" b="1" dirty="0" err="1">
                  <a:latin typeface="Arial" panose="020B0604020202020204" pitchFamily="34" charset="0"/>
                  <a:cs typeface="Arial" pitchFamily="34" charset="0"/>
                </a:rPr>
                <a:t>a.u</a:t>
              </a:r>
              <a:r>
                <a:rPr lang="en-US" sz="700" b="1" dirty="0">
                  <a:latin typeface="Arial" panose="020B0604020202020204" pitchFamily="34" charset="0"/>
                  <a:cs typeface="Arial" pitchFamily="34" charset="0"/>
                </a:rPr>
                <a:t>.</a:t>
              </a:r>
              <a:endParaRPr lang="en-US" sz="700" b="1" baseline="30000" dirty="0">
                <a:latin typeface="Arial" panose="020B0604020202020204" pitchFamily="34" charset="0"/>
                <a:cs typeface="Arial" pitchFamily="34" charset="0"/>
              </a:endParaRPr>
            </a:p>
          </p:txBody>
        </p:sp>
        <p:sp>
          <p:nvSpPr>
            <p:cNvPr id="42" name="TextBox 41">
              <a:extLst>
                <a:ext uri="{FF2B5EF4-FFF2-40B4-BE49-F238E27FC236}">
                  <a16:creationId xmlns:a16="http://schemas.microsoft.com/office/drawing/2014/main" id="{96E9F756-791A-45C2-AF8B-DFA6399BBAA7}"/>
                </a:ext>
              </a:extLst>
            </p:cNvPr>
            <p:cNvSpPr txBox="1"/>
            <p:nvPr/>
          </p:nvSpPr>
          <p:spPr>
            <a:xfrm>
              <a:off x="3873098" y="491909"/>
              <a:ext cx="824265" cy="200055"/>
            </a:xfrm>
            <a:prstGeom prst="rect">
              <a:avLst/>
            </a:prstGeom>
            <a:noFill/>
          </p:spPr>
          <p:txBody>
            <a:bodyPr wrap="none" rtlCol="0">
              <a:spAutoFit/>
            </a:bodyPr>
            <a:lstStyle/>
            <a:p>
              <a:r>
                <a:rPr lang="en-US" sz="700" b="1" dirty="0" err="1">
                  <a:latin typeface="Arial" panose="020B0604020202020204" pitchFamily="34" charset="0"/>
                  <a:cs typeface="Arial" pitchFamily="34" charset="0"/>
                </a:rPr>
                <a:t>pcDNA</a:t>
              </a:r>
              <a:r>
                <a:rPr lang="en-US" sz="700" b="1" dirty="0">
                  <a:latin typeface="Arial" panose="020B0604020202020204" pitchFamily="34" charset="0"/>
                  <a:cs typeface="Arial" pitchFamily="34" charset="0"/>
                </a:rPr>
                <a:t>-NRAS*</a:t>
              </a:r>
              <a:endParaRPr lang="en-US" sz="700" b="1" baseline="30000" dirty="0">
                <a:latin typeface="Arial" panose="020B0604020202020204" pitchFamily="34" charset="0"/>
                <a:cs typeface="Arial" pitchFamily="34" charset="0"/>
              </a:endParaRPr>
            </a:p>
          </p:txBody>
        </p:sp>
        <p:pic>
          <p:nvPicPr>
            <p:cNvPr id="43" name="Picture 8">
              <a:extLst>
                <a:ext uri="{FF2B5EF4-FFF2-40B4-BE49-F238E27FC236}">
                  <a16:creationId xmlns:a16="http://schemas.microsoft.com/office/drawing/2014/main" id="{00839BE0-C354-4F56-9C65-44413CFB10C6}"/>
                </a:ext>
              </a:extLst>
            </p:cNvPr>
            <p:cNvPicPr>
              <a:picLocks noChangeAspect="1" noChangeArrowheads="1"/>
            </p:cNvPicPr>
            <p:nvPr/>
          </p:nvPicPr>
          <p:blipFill rotWithShape="1">
            <a:blip r:embed="rId6" cstate="print"/>
            <a:srcRect l="47118" t="32953" r="48529" b="61081"/>
            <a:stretch/>
          </p:blipFill>
          <p:spPr bwMode="auto">
            <a:xfrm>
              <a:off x="3820549" y="653061"/>
              <a:ext cx="139301" cy="100005"/>
            </a:xfrm>
            <a:prstGeom prst="rect">
              <a:avLst/>
            </a:prstGeom>
            <a:noFill/>
            <a:ln w="9525">
              <a:noFill/>
              <a:miter lim="800000"/>
              <a:headEnd/>
              <a:tailEnd/>
            </a:ln>
          </p:spPr>
        </p:pic>
        <p:pic>
          <p:nvPicPr>
            <p:cNvPr id="44" name="Picture 8">
              <a:extLst>
                <a:ext uri="{FF2B5EF4-FFF2-40B4-BE49-F238E27FC236}">
                  <a16:creationId xmlns:a16="http://schemas.microsoft.com/office/drawing/2014/main" id="{52DD2F7C-1BD2-48D7-A1CA-7FF7241ECACF}"/>
                </a:ext>
              </a:extLst>
            </p:cNvPr>
            <p:cNvPicPr>
              <a:picLocks noChangeAspect="1" noChangeArrowheads="1"/>
            </p:cNvPicPr>
            <p:nvPr/>
          </p:nvPicPr>
          <p:blipFill rotWithShape="1">
            <a:blip r:embed="rId6" cstate="print"/>
            <a:srcRect l="69633" t="24228" r="26815" b="68336"/>
            <a:stretch/>
          </p:blipFill>
          <p:spPr bwMode="auto">
            <a:xfrm>
              <a:off x="3841949" y="538677"/>
              <a:ext cx="113666" cy="124658"/>
            </a:xfrm>
            <a:prstGeom prst="rect">
              <a:avLst/>
            </a:prstGeom>
            <a:noFill/>
            <a:ln w="9525">
              <a:noFill/>
              <a:miter lim="800000"/>
              <a:headEnd/>
              <a:tailEnd/>
            </a:ln>
          </p:spPr>
        </p:pic>
        <p:sp>
          <p:nvSpPr>
            <p:cNvPr id="73" name="TextBox 72">
              <a:extLst>
                <a:ext uri="{FF2B5EF4-FFF2-40B4-BE49-F238E27FC236}">
                  <a16:creationId xmlns:a16="http://schemas.microsoft.com/office/drawing/2014/main" id="{ABE51FAD-ED96-4979-A673-F5A597E421DF}"/>
                </a:ext>
              </a:extLst>
            </p:cNvPr>
            <p:cNvSpPr txBox="1"/>
            <p:nvPr/>
          </p:nvSpPr>
          <p:spPr>
            <a:xfrm rot="16200000">
              <a:off x="3048661" y="927667"/>
              <a:ext cx="867545" cy="200055"/>
            </a:xfrm>
            <a:prstGeom prst="rect">
              <a:avLst/>
            </a:prstGeom>
            <a:noFill/>
          </p:spPr>
          <p:txBody>
            <a:bodyPr wrap="none" rtlCol="0">
              <a:spAutoFit/>
            </a:bodyPr>
            <a:lstStyle/>
            <a:p>
              <a:r>
                <a:rPr lang="en-US" sz="700" b="1" dirty="0">
                  <a:latin typeface="Arial" panose="020B0604020202020204" pitchFamily="34" charset="0"/>
                  <a:cs typeface="Arial" pitchFamily="34" charset="0"/>
                </a:rPr>
                <a:t>Threshold cycle</a:t>
              </a:r>
            </a:p>
          </p:txBody>
        </p:sp>
      </p:grpSp>
    </p:spTree>
    <p:extLst>
      <p:ext uri="{BB962C8B-B14F-4D97-AF65-F5344CB8AC3E}">
        <p14:creationId xmlns:p14="http://schemas.microsoft.com/office/powerpoint/2010/main" val="29750084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TotalTime>
  <Words>399</Words>
  <Application>Microsoft Macintosh PowerPoint</Application>
  <PresentationFormat>Letter Paper (8.5x11 in)</PresentationFormat>
  <Paragraphs>48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Kumar, Raj</dc:creator>
  <cp:lastModifiedBy>Kumar, Raj</cp:lastModifiedBy>
  <cp:revision>11</cp:revision>
  <dcterms:created xsi:type="dcterms:W3CDTF">2018-08-13T22:54:38Z</dcterms:created>
  <dcterms:modified xsi:type="dcterms:W3CDTF">2018-12-28T17:22:50Z</dcterms:modified>
</cp:coreProperties>
</file>