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56" autoAdjust="0"/>
    <p:restoredTop sz="94678" autoAdjust="0"/>
  </p:normalViewPr>
  <p:slideViewPr>
    <p:cSldViewPr snapToGrid="0">
      <p:cViewPr>
        <p:scale>
          <a:sx n="200" d="100"/>
          <a:sy n="200" d="100"/>
        </p:scale>
        <p:origin x="-1950" y="-30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0CCCD-0DE2-41EA-99A5-A1DA61A6128D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EC2C9-52E5-40B7-B4E3-18E2476305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80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2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40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96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7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2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52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42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4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6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585C0-1ADA-451A-8373-5E7A0E891620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A82A6-1D3E-4011-B3F6-F60CA8AD7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>
            <a:extLst>
              <a:ext uri="{FF2B5EF4-FFF2-40B4-BE49-F238E27FC236}">
                <a16:creationId xmlns:a16="http://schemas.microsoft.com/office/drawing/2014/main" id="{6E5B63D6-9672-45E2-AB4F-0F07EFE7F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5664" y="1343898"/>
            <a:ext cx="762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Fig S4</a:t>
            </a:r>
            <a:endParaRPr lang="en-US" sz="12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392CCE-880A-415E-B779-DDD1E55803E1}"/>
              </a:ext>
            </a:extLst>
          </p:cNvPr>
          <p:cNvSpPr txBox="1"/>
          <p:nvPr/>
        </p:nvSpPr>
        <p:spPr>
          <a:xfrm>
            <a:off x="3997329" y="4534441"/>
            <a:ext cx="1542301" cy="40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pMEK1/2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(Ser217/221)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CA24E-764E-4EAE-B69B-EF453DBB246E}"/>
              </a:ext>
            </a:extLst>
          </p:cNvPr>
          <p:cNvSpPr txBox="1"/>
          <p:nvPr/>
        </p:nvSpPr>
        <p:spPr>
          <a:xfrm>
            <a:off x="3997970" y="4217938"/>
            <a:ext cx="1067465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Erk1/2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B085BD-168F-46EE-8AC9-CB700486777C}"/>
              </a:ext>
            </a:extLst>
          </p:cNvPr>
          <p:cNvSpPr txBox="1"/>
          <p:nvPr/>
        </p:nvSpPr>
        <p:spPr>
          <a:xfrm>
            <a:off x="3999653" y="3873026"/>
            <a:ext cx="14245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pErk1/2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(T202/Y204)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A2B4F4-B8CD-4C3B-A56C-B433CA6F38E8}"/>
              </a:ext>
            </a:extLst>
          </p:cNvPr>
          <p:cNvSpPr txBox="1"/>
          <p:nvPr/>
        </p:nvSpPr>
        <p:spPr>
          <a:xfrm>
            <a:off x="4006469" y="4833033"/>
            <a:ext cx="1112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362E99-F445-4B98-B656-8C5E1EB47585}"/>
              </a:ext>
            </a:extLst>
          </p:cNvPr>
          <p:cNvSpPr txBox="1"/>
          <p:nvPr/>
        </p:nvSpPr>
        <p:spPr>
          <a:xfrm>
            <a:off x="3997329" y="2571593"/>
            <a:ext cx="9277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V600E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A7BFAD-67E4-4CF5-8999-653C7EFFE352}"/>
              </a:ext>
            </a:extLst>
          </p:cNvPr>
          <p:cNvSpPr txBox="1"/>
          <p:nvPr/>
        </p:nvSpPr>
        <p:spPr>
          <a:xfrm>
            <a:off x="3998554" y="2912120"/>
            <a:ext cx="9277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BRAF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C4CDB4-5746-40F1-88C7-D27902FFB85D}"/>
              </a:ext>
            </a:extLst>
          </p:cNvPr>
          <p:cNvSpPr txBox="1"/>
          <p:nvPr/>
        </p:nvSpPr>
        <p:spPr>
          <a:xfrm>
            <a:off x="3861008" y="2354551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71A61F-8ED9-4FC9-85D0-034894EF700E}"/>
              </a:ext>
            </a:extLst>
          </p:cNvPr>
          <p:cNvSpPr txBox="1"/>
          <p:nvPr/>
        </p:nvSpPr>
        <p:spPr>
          <a:xfrm>
            <a:off x="3680666" y="2342413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A90D27-584F-4EE3-B475-DDD692B67B60}"/>
              </a:ext>
            </a:extLst>
          </p:cNvPr>
          <p:cNvSpPr txBox="1"/>
          <p:nvPr/>
        </p:nvSpPr>
        <p:spPr>
          <a:xfrm rot="16200000">
            <a:off x="3330879" y="1822864"/>
            <a:ext cx="1047483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1DAA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A375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BC9EFD-6BCA-40BD-BC0B-772B2609A0FF}"/>
              </a:ext>
            </a:extLst>
          </p:cNvPr>
          <p:cNvSpPr txBox="1"/>
          <p:nvPr/>
        </p:nvSpPr>
        <p:spPr>
          <a:xfrm rot="16200000">
            <a:off x="2695632" y="1561288"/>
            <a:ext cx="1583441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MGH-CH-1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8973F8-424B-49F4-8F5D-4D30E6E3E046}"/>
              </a:ext>
            </a:extLst>
          </p:cNvPr>
          <p:cNvSpPr txBox="1"/>
          <p:nvPr/>
        </p:nvSpPr>
        <p:spPr>
          <a:xfrm rot="16200000">
            <a:off x="2436461" y="1682645"/>
            <a:ext cx="1341568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345AC2-9B4A-453D-B387-8591FEC06226}"/>
              </a:ext>
            </a:extLst>
          </p:cNvPr>
          <p:cNvSpPr txBox="1"/>
          <p:nvPr/>
        </p:nvSpPr>
        <p:spPr>
          <a:xfrm rot="16200000">
            <a:off x="1959331" y="1570490"/>
            <a:ext cx="1561218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1DAA0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SK-MEL63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D49DCD-1B46-4DD3-B21C-AE203C959DEE}"/>
              </a:ext>
            </a:extLst>
          </p:cNvPr>
          <p:cNvSpPr txBox="1"/>
          <p:nvPr/>
        </p:nvSpPr>
        <p:spPr>
          <a:xfrm rot="16200000">
            <a:off x="1147714" y="1519657"/>
            <a:ext cx="1667618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SK-MELl119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8D0FD34-12CB-4882-AF3C-75837D01DF7E}"/>
              </a:ext>
            </a:extLst>
          </p:cNvPr>
          <p:cNvSpPr txBox="1"/>
          <p:nvPr/>
        </p:nvSpPr>
        <p:spPr>
          <a:xfrm rot="16200000">
            <a:off x="1725155" y="1712032"/>
            <a:ext cx="1264701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WM1361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DDAF3D6-9947-41AF-8737-0151D654EEB2}"/>
              </a:ext>
            </a:extLst>
          </p:cNvPr>
          <p:cNvSpPr txBox="1"/>
          <p:nvPr/>
        </p:nvSpPr>
        <p:spPr>
          <a:xfrm>
            <a:off x="1698191" y="1351949"/>
            <a:ext cx="1361888" cy="40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(NRAS*)+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iBRAF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9871C5B-A3B9-412B-931C-EE83011D6D2F}"/>
              </a:ext>
            </a:extLst>
          </p:cNvPr>
          <p:cNvSpPr txBox="1"/>
          <p:nvPr/>
        </p:nvSpPr>
        <p:spPr>
          <a:xfrm>
            <a:off x="2898334" y="1351841"/>
            <a:ext cx="1382694" cy="40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(BRAF*)+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iNRAS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62AD6D-A1FE-4690-B451-37C2D8A9C9D4}"/>
              </a:ext>
            </a:extLst>
          </p:cNvPr>
          <p:cNvSpPr txBox="1"/>
          <p:nvPr/>
        </p:nvSpPr>
        <p:spPr>
          <a:xfrm>
            <a:off x="3987759" y="2332955"/>
            <a:ext cx="461297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Dox</a:t>
            </a:r>
            <a:endParaRPr lang="en-US" sz="1100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8A6A9F-D8BD-4A34-BE7C-24A7A08EA3F1}"/>
              </a:ext>
            </a:extLst>
          </p:cNvPr>
          <p:cNvSpPr/>
          <p:nvPr/>
        </p:nvSpPr>
        <p:spPr>
          <a:xfrm>
            <a:off x="186113" y="5248207"/>
            <a:ext cx="6237490" cy="1178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S4: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rival oncogene expression on MAP kinases were confirmed by Western blotting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Melanoma cells transfected with Tet-On-NRAS</a:t>
            </a:r>
            <a:r>
              <a:rPr lang="en-US" sz="11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BRAF* lentivirus. Though, 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showed inconsistent phosphorylation but </a:t>
            </a:r>
            <a:r>
              <a:rPr lang="en-US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pMEK</a:t>
            </a:r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exhibited enhanced phosphorylation in all cell lines  upon second oncogene expression. GAPDH is used as internal loading control.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 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lysates were used for “figures 6C and S4” hence GAPDH is shared</a:t>
            </a:r>
            <a:endParaRPr lang="en-US" sz="1100" b="1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F36F5FB-4174-4A05-B887-22ACAE329BF5}"/>
              </a:ext>
            </a:extLst>
          </p:cNvPr>
          <p:cNvSpPr txBox="1"/>
          <p:nvPr/>
        </p:nvSpPr>
        <p:spPr>
          <a:xfrm>
            <a:off x="3997970" y="3230880"/>
            <a:ext cx="927717" cy="408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NRAS</a:t>
            </a:r>
            <a:r>
              <a:rPr lang="en-US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q61R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9FB6D5B-D136-4D7D-A7F6-018DF5D110B6}"/>
              </a:ext>
            </a:extLst>
          </p:cNvPr>
          <p:cNvSpPr txBox="1"/>
          <p:nvPr/>
        </p:nvSpPr>
        <p:spPr>
          <a:xfrm>
            <a:off x="3999195" y="3561885"/>
            <a:ext cx="1066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NRAS</a:t>
            </a:r>
            <a:endParaRPr lang="en-US" sz="11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82B197-FB5E-406A-8422-F20C504FCDCE}"/>
              </a:ext>
            </a:extLst>
          </p:cNvPr>
          <p:cNvGrpSpPr/>
          <p:nvPr/>
        </p:nvGrpSpPr>
        <p:grpSpPr>
          <a:xfrm>
            <a:off x="1795411" y="2530408"/>
            <a:ext cx="2268055" cy="2537658"/>
            <a:chOff x="1795411" y="2530408"/>
            <a:chExt cx="2268055" cy="253765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0051664-6387-44DB-9E59-1AE7656EB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411" y="2541838"/>
              <a:ext cx="2268055" cy="2526228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211278B-3772-4D57-BC7E-2AD455A2331A}"/>
                </a:ext>
              </a:extLst>
            </p:cNvPr>
            <p:cNvCxnSpPr/>
            <p:nvPr/>
          </p:nvCxnSpPr>
          <p:spPr>
            <a:xfrm>
              <a:off x="3685429" y="2530408"/>
              <a:ext cx="0" cy="2526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E688544A-1ECB-4BA9-AF9D-561A47557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8010" r="50148" b="65196"/>
            <a:stretch/>
          </p:blipFill>
          <p:spPr>
            <a:xfrm>
              <a:off x="1795411" y="3179918"/>
              <a:ext cx="1130669" cy="342858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B7F1A1D-924E-4F75-877F-49D9000E623E}"/>
                </a:ext>
              </a:extLst>
            </p:cNvPr>
            <p:cNvCxnSpPr/>
            <p:nvPr/>
          </p:nvCxnSpPr>
          <p:spPr>
            <a:xfrm>
              <a:off x="2173296" y="2534218"/>
              <a:ext cx="0" cy="2526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FA7B36E-72AE-48A6-B204-E9B5CA58986E}"/>
                </a:ext>
              </a:extLst>
            </p:cNvPr>
            <p:cNvCxnSpPr/>
            <p:nvPr/>
          </p:nvCxnSpPr>
          <p:spPr>
            <a:xfrm>
              <a:off x="2554992" y="2534218"/>
              <a:ext cx="0" cy="2526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C91676FF-6588-4BCF-BCAA-AEABC5E3DD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852" t="53150" r="17218" b="40885"/>
            <a:stretch/>
          </p:blipFill>
          <p:spPr>
            <a:xfrm>
              <a:off x="2933603" y="3865406"/>
              <a:ext cx="746858" cy="287494"/>
            </a:xfrm>
            <a:prstGeom prst="rect">
              <a:avLst/>
            </a:prstGeom>
          </p:spPr>
        </p:pic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28F44FA-D5D7-4976-8A58-3F719C452AB8}"/>
                </a:ext>
              </a:extLst>
            </p:cNvPr>
            <p:cNvCxnSpPr/>
            <p:nvPr/>
          </p:nvCxnSpPr>
          <p:spPr>
            <a:xfrm>
              <a:off x="3304858" y="2534218"/>
              <a:ext cx="0" cy="2526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B31F1D0-E3EC-41B3-9E1B-986DD722D021}"/>
              </a:ext>
            </a:extLst>
          </p:cNvPr>
          <p:cNvGrpSpPr/>
          <p:nvPr/>
        </p:nvGrpSpPr>
        <p:grpSpPr>
          <a:xfrm>
            <a:off x="2928845" y="1424754"/>
            <a:ext cx="1684" cy="3638139"/>
            <a:chOff x="2945008" y="1429927"/>
            <a:chExt cx="1684" cy="363813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711138E-B3E0-4103-BBF3-F9250F224D65}"/>
                </a:ext>
              </a:extLst>
            </p:cNvPr>
            <p:cNvCxnSpPr/>
            <p:nvPr/>
          </p:nvCxnSpPr>
          <p:spPr>
            <a:xfrm>
              <a:off x="2945008" y="1429927"/>
              <a:ext cx="0" cy="1111911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2567D2B-1F47-4481-9DCF-08A34FDCFB6C}"/>
                </a:ext>
              </a:extLst>
            </p:cNvPr>
            <p:cNvCxnSpPr/>
            <p:nvPr/>
          </p:nvCxnSpPr>
          <p:spPr>
            <a:xfrm>
              <a:off x="2946692" y="2541838"/>
              <a:ext cx="0" cy="2526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D114C8C9-2418-4990-95B6-38B0670655E9}"/>
              </a:ext>
            </a:extLst>
          </p:cNvPr>
          <p:cNvSpPr txBox="1"/>
          <p:nvPr/>
        </p:nvSpPr>
        <p:spPr>
          <a:xfrm>
            <a:off x="3503813" y="2354543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F94A1C-E603-4EDC-83F3-4D7A770E29E2}"/>
              </a:ext>
            </a:extLst>
          </p:cNvPr>
          <p:cNvSpPr txBox="1"/>
          <p:nvPr/>
        </p:nvSpPr>
        <p:spPr>
          <a:xfrm>
            <a:off x="3323471" y="2342405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64D1A6D-739D-4B6D-A8E9-265E4E216CB7}"/>
              </a:ext>
            </a:extLst>
          </p:cNvPr>
          <p:cNvSpPr txBox="1"/>
          <p:nvPr/>
        </p:nvSpPr>
        <p:spPr>
          <a:xfrm>
            <a:off x="3123033" y="2353429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41A032C-22A0-48E5-B567-2EE50DA51050}"/>
              </a:ext>
            </a:extLst>
          </p:cNvPr>
          <p:cNvSpPr txBox="1"/>
          <p:nvPr/>
        </p:nvSpPr>
        <p:spPr>
          <a:xfrm>
            <a:off x="2933165" y="2341291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DAB697C-D6CB-4231-B762-38FF4B0F6F3C}"/>
              </a:ext>
            </a:extLst>
          </p:cNvPr>
          <p:cNvSpPr txBox="1"/>
          <p:nvPr/>
        </p:nvSpPr>
        <p:spPr>
          <a:xfrm>
            <a:off x="2742434" y="2353147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6AD92A-FA0D-4F4F-9C8A-0DC626AEAC39}"/>
              </a:ext>
            </a:extLst>
          </p:cNvPr>
          <p:cNvSpPr txBox="1"/>
          <p:nvPr/>
        </p:nvSpPr>
        <p:spPr>
          <a:xfrm>
            <a:off x="2552566" y="2341009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F31E358-3190-4E15-8A59-13F0DEAF9AB1}"/>
              </a:ext>
            </a:extLst>
          </p:cNvPr>
          <p:cNvSpPr txBox="1"/>
          <p:nvPr/>
        </p:nvSpPr>
        <p:spPr>
          <a:xfrm>
            <a:off x="2370284" y="2353147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3878E21-D1E5-4D65-95A2-F037E98E1B0A}"/>
              </a:ext>
            </a:extLst>
          </p:cNvPr>
          <p:cNvSpPr txBox="1"/>
          <p:nvPr/>
        </p:nvSpPr>
        <p:spPr>
          <a:xfrm>
            <a:off x="2180416" y="2341009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F53DBA-92BC-461F-9D0D-678CCC6ADD56}"/>
              </a:ext>
            </a:extLst>
          </p:cNvPr>
          <p:cNvSpPr txBox="1"/>
          <p:nvPr/>
        </p:nvSpPr>
        <p:spPr>
          <a:xfrm>
            <a:off x="1993128" y="2353017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201D0BB-5047-468D-9E90-80BCC2F57DDD}"/>
              </a:ext>
            </a:extLst>
          </p:cNvPr>
          <p:cNvSpPr txBox="1"/>
          <p:nvPr/>
        </p:nvSpPr>
        <p:spPr>
          <a:xfrm>
            <a:off x="1803260" y="2340879"/>
            <a:ext cx="1586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60943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120</Words>
  <Application>Microsoft Office PowerPoint</Application>
  <PresentationFormat>Letter Paper (8.5x11 in)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Raj</dc:creator>
  <cp:lastModifiedBy>Kumar, Raj</cp:lastModifiedBy>
  <cp:revision>12</cp:revision>
  <dcterms:created xsi:type="dcterms:W3CDTF">2018-08-13T22:54:38Z</dcterms:created>
  <dcterms:modified xsi:type="dcterms:W3CDTF">2018-08-15T15:34:41Z</dcterms:modified>
</cp:coreProperties>
</file>