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311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36" autoAdjust="0"/>
    <p:restoredTop sz="94620" autoAdjust="0"/>
  </p:normalViewPr>
  <p:slideViewPr>
    <p:cSldViewPr snapToGrid="0">
      <p:cViewPr>
        <p:scale>
          <a:sx n="120" d="100"/>
          <a:sy n="120" d="100"/>
        </p:scale>
        <p:origin x="2560" y="-1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0CCCD-0DE2-41EA-99A5-A1DA61A6128D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EC2C9-52E5-40B7-B4E3-18E24763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680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22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240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896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470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80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72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52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29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42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42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06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503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 Box 6">
            <a:extLst>
              <a:ext uri="{FF2B5EF4-FFF2-40B4-BE49-F238E27FC236}">
                <a16:creationId xmlns:a16="http://schemas.microsoft.com/office/drawing/2014/main" id="{DC03D0DF-BFEE-453A-AFB0-82F684F4C5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0618" y="504043"/>
            <a:ext cx="762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Fig S5</a:t>
            </a:r>
            <a:endParaRPr lang="en-US" sz="1200" baseline="30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A71DBDD-E674-4583-B606-429B7AABFCCF}"/>
              </a:ext>
            </a:extLst>
          </p:cNvPr>
          <p:cNvGrpSpPr/>
          <p:nvPr/>
        </p:nvGrpSpPr>
        <p:grpSpPr>
          <a:xfrm>
            <a:off x="2107072" y="922659"/>
            <a:ext cx="1734534" cy="1009875"/>
            <a:chOff x="2107072" y="922659"/>
            <a:chExt cx="1734534" cy="1009875"/>
          </a:xfrm>
        </p:grpSpPr>
        <p:sp>
          <p:nvSpPr>
            <p:cNvPr id="115" name="Rectangle 11">
              <a:extLst>
                <a:ext uri="{FF2B5EF4-FFF2-40B4-BE49-F238E27FC236}">
                  <a16:creationId xmlns:a16="http://schemas.microsoft.com/office/drawing/2014/main" id="{95787854-76BF-47CB-A2F9-4492154379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8990" y="973928"/>
              <a:ext cx="10101" cy="833519"/>
            </a:xfrm>
            <a:prstGeom prst="rect">
              <a:avLst/>
            </a:prstGeom>
            <a:solidFill>
              <a:schemeClr val="tx1"/>
            </a:solidFill>
            <a:ln w="6350" cap="flat">
              <a:solidFill>
                <a:schemeClr val="tx1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Freeform 12">
              <a:extLst>
                <a:ext uri="{FF2B5EF4-FFF2-40B4-BE49-F238E27FC236}">
                  <a16:creationId xmlns:a16="http://schemas.microsoft.com/office/drawing/2014/main" id="{F7B69AD6-5B4C-4D9E-8E5A-C18DC9B3A6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48788" y="968966"/>
              <a:ext cx="25253" cy="843442"/>
            </a:xfrm>
            <a:custGeom>
              <a:avLst/>
              <a:gdLst/>
              <a:ahLst/>
              <a:cxnLst>
                <a:cxn ang="0">
                  <a:pos x="0" y="1008"/>
                </a:cxn>
                <a:cxn ang="0">
                  <a:pos x="30" y="1008"/>
                </a:cxn>
                <a:cxn ang="0">
                  <a:pos x="30" y="1020"/>
                </a:cxn>
                <a:cxn ang="0">
                  <a:pos x="0" y="1020"/>
                </a:cxn>
                <a:cxn ang="0">
                  <a:pos x="0" y="1008"/>
                </a:cxn>
                <a:cxn ang="0">
                  <a:pos x="0" y="882"/>
                </a:cxn>
                <a:cxn ang="0">
                  <a:pos x="30" y="882"/>
                </a:cxn>
                <a:cxn ang="0">
                  <a:pos x="30" y="894"/>
                </a:cxn>
                <a:cxn ang="0">
                  <a:pos x="0" y="894"/>
                </a:cxn>
                <a:cxn ang="0">
                  <a:pos x="0" y="882"/>
                </a:cxn>
                <a:cxn ang="0">
                  <a:pos x="0" y="756"/>
                </a:cxn>
                <a:cxn ang="0">
                  <a:pos x="30" y="756"/>
                </a:cxn>
                <a:cxn ang="0">
                  <a:pos x="30" y="768"/>
                </a:cxn>
                <a:cxn ang="0">
                  <a:pos x="0" y="768"/>
                </a:cxn>
                <a:cxn ang="0">
                  <a:pos x="0" y="756"/>
                </a:cxn>
                <a:cxn ang="0">
                  <a:pos x="0" y="630"/>
                </a:cxn>
                <a:cxn ang="0">
                  <a:pos x="30" y="630"/>
                </a:cxn>
                <a:cxn ang="0">
                  <a:pos x="30" y="642"/>
                </a:cxn>
                <a:cxn ang="0">
                  <a:pos x="0" y="642"/>
                </a:cxn>
                <a:cxn ang="0">
                  <a:pos x="0" y="630"/>
                </a:cxn>
                <a:cxn ang="0">
                  <a:pos x="0" y="504"/>
                </a:cxn>
                <a:cxn ang="0">
                  <a:pos x="30" y="504"/>
                </a:cxn>
                <a:cxn ang="0">
                  <a:pos x="30" y="516"/>
                </a:cxn>
                <a:cxn ang="0">
                  <a:pos x="0" y="516"/>
                </a:cxn>
                <a:cxn ang="0">
                  <a:pos x="0" y="504"/>
                </a:cxn>
                <a:cxn ang="0">
                  <a:pos x="0" y="378"/>
                </a:cxn>
                <a:cxn ang="0">
                  <a:pos x="30" y="378"/>
                </a:cxn>
                <a:cxn ang="0">
                  <a:pos x="30" y="390"/>
                </a:cxn>
                <a:cxn ang="0">
                  <a:pos x="0" y="390"/>
                </a:cxn>
                <a:cxn ang="0">
                  <a:pos x="0" y="378"/>
                </a:cxn>
                <a:cxn ang="0">
                  <a:pos x="0" y="252"/>
                </a:cxn>
                <a:cxn ang="0">
                  <a:pos x="30" y="252"/>
                </a:cxn>
                <a:cxn ang="0">
                  <a:pos x="30" y="264"/>
                </a:cxn>
                <a:cxn ang="0">
                  <a:pos x="0" y="264"/>
                </a:cxn>
                <a:cxn ang="0">
                  <a:pos x="0" y="252"/>
                </a:cxn>
                <a:cxn ang="0">
                  <a:pos x="0" y="126"/>
                </a:cxn>
                <a:cxn ang="0">
                  <a:pos x="30" y="126"/>
                </a:cxn>
                <a:cxn ang="0">
                  <a:pos x="30" y="138"/>
                </a:cxn>
                <a:cxn ang="0">
                  <a:pos x="0" y="138"/>
                </a:cxn>
                <a:cxn ang="0">
                  <a:pos x="0" y="126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12"/>
                </a:cxn>
                <a:cxn ang="0">
                  <a:pos x="0" y="12"/>
                </a:cxn>
                <a:cxn ang="0">
                  <a:pos x="0" y="0"/>
                </a:cxn>
              </a:cxnLst>
              <a:rect l="0" t="0" r="r" b="b"/>
              <a:pathLst>
                <a:path w="30" h="1020">
                  <a:moveTo>
                    <a:pt x="0" y="1008"/>
                  </a:moveTo>
                  <a:lnTo>
                    <a:pt x="30" y="1008"/>
                  </a:lnTo>
                  <a:lnTo>
                    <a:pt x="30" y="1020"/>
                  </a:lnTo>
                  <a:lnTo>
                    <a:pt x="0" y="1020"/>
                  </a:lnTo>
                  <a:lnTo>
                    <a:pt x="0" y="1008"/>
                  </a:lnTo>
                  <a:close/>
                  <a:moveTo>
                    <a:pt x="0" y="882"/>
                  </a:moveTo>
                  <a:lnTo>
                    <a:pt x="30" y="882"/>
                  </a:lnTo>
                  <a:lnTo>
                    <a:pt x="30" y="894"/>
                  </a:lnTo>
                  <a:lnTo>
                    <a:pt x="0" y="894"/>
                  </a:lnTo>
                  <a:lnTo>
                    <a:pt x="0" y="882"/>
                  </a:lnTo>
                  <a:close/>
                  <a:moveTo>
                    <a:pt x="0" y="756"/>
                  </a:moveTo>
                  <a:lnTo>
                    <a:pt x="30" y="756"/>
                  </a:lnTo>
                  <a:lnTo>
                    <a:pt x="30" y="768"/>
                  </a:lnTo>
                  <a:lnTo>
                    <a:pt x="0" y="768"/>
                  </a:lnTo>
                  <a:lnTo>
                    <a:pt x="0" y="756"/>
                  </a:lnTo>
                  <a:close/>
                  <a:moveTo>
                    <a:pt x="0" y="630"/>
                  </a:moveTo>
                  <a:lnTo>
                    <a:pt x="30" y="630"/>
                  </a:lnTo>
                  <a:lnTo>
                    <a:pt x="30" y="642"/>
                  </a:lnTo>
                  <a:lnTo>
                    <a:pt x="0" y="642"/>
                  </a:lnTo>
                  <a:lnTo>
                    <a:pt x="0" y="630"/>
                  </a:lnTo>
                  <a:close/>
                  <a:moveTo>
                    <a:pt x="0" y="504"/>
                  </a:moveTo>
                  <a:lnTo>
                    <a:pt x="30" y="504"/>
                  </a:lnTo>
                  <a:lnTo>
                    <a:pt x="30" y="516"/>
                  </a:lnTo>
                  <a:lnTo>
                    <a:pt x="0" y="516"/>
                  </a:lnTo>
                  <a:lnTo>
                    <a:pt x="0" y="504"/>
                  </a:lnTo>
                  <a:close/>
                  <a:moveTo>
                    <a:pt x="0" y="378"/>
                  </a:moveTo>
                  <a:lnTo>
                    <a:pt x="30" y="378"/>
                  </a:lnTo>
                  <a:lnTo>
                    <a:pt x="30" y="390"/>
                  </a:lnTo>
                  <a:lnTo>
                    <a:pt x="0" y="390"/>
                  </a:lnTo>
                  <a:lnTo>
                    <a:pt x="0" y="378"/>
                  </a:lnTo>
                  <a:close/>
                  <a:moveTo>
                    <a:pt x="0" y="252"/>
                  </a:moveTo>
                  <a:lnTo>
                    <a:pt x="30" y="252"/>
                  </a:lnTo>
                  <a:lnTo>
                    <a:pt x="30" y="264"/>
                  </a:lnTo>
                  <a:lnTo>
                    <a:pt x="0" y="264"/>
                  </a:lnTo>
                  <a:lnTo>
                    <a:pt x="0" y="252"/>
                  </a:lnTo>
                  <a:close/>
                  <a:moveTo>
                    <a:pt x="0" y="126"/>
                  </a:moveTo>
                  <a:lnTo>
                    <a:pt x="30" y="126"/>
                  </a:lnTo>
                  <a:lnTo>
                    <a:pt x="30" y="138"/>
                  </a:lnTo>
                  <a:lnTo>
                    <a:pt x="0" y="138"/>
                  </a:lnTo>
                  <a:lnTo>
                    <a:pt x="0" y="126"/>
                  </a:lnTo>
                  <a:close/>
                  <a:moveTo>
                    <a:pt x="0" y="0"/>
                  </a:moveTo>
                  <a:lnTo>
                    <a:pt x="30" y="0"/>
                  </a:lnTo>
                  <a:lnTo>
                    <a:pt x="30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Rectangle 16">
              <a:extLst>
                <a:ext uri="{FF2B5EF4-FFF2-40B4-BE49-F238E27FC236}">
                  <a16:creationId xmlns:a16="http://schemas.microsoft.com/office/drawing/2014/main" id="{EF51C28A-1F18-45BA-9DB1-75029B08C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012" y="1757005"/>
              <a:ext cx="4969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7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Rectangle 18">
              <a:extLst>
                <a:ext uri="{FF2B5EF4-FFF2-40B4-BE49-F238E27FC236}">
                  <a16:creationId xmlns:a16="http://schemas.microsoft.com/office/drawing/2014/main" id="{6BA40ADB-2596-4D09-87B2-2E51541C4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606" y="1548626"/>
              <a:ext cx="99386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7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Rectangle 20">
              <a:extLst>
                <a:ext uri="{FF2B5EF4-FFF2-40B4-BE49-F238E27FC236}">
                  <a16:creationId xmlns:a16="http://schemas.microsoft.com/office/drawing/2014/main" id="{2BBFC68E-F792-49E1-87AC-48D9CE6174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606" y="1340246"/>
              <a:ext cx="99386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en-US" sz="7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Rectangle 22">
              <a:extLst>
                <a:ext uri="{FF2B5EF4-FFF2-40B4-BE49-F238E27FC236}">
                  <a16:creationId xmlns:a16="http://schemas.microsoft.com/office/drawing/2014/main" id="{9165382F-0945-435C-AA12-A4ED29517C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606" y="1131039"/>
              <a:ext cx="99386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30</a:t>
              </a:r>
              <a:endParaRPr kumimoji="0" lang="en-US" sz="7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Rectangle 24">
              <a:extLst>
                <a:ext uri="{FF2B5EF4-FFF2-40B4-BE49-F238E27FC236}">
                  <a16:creationId xmlns:a16="http://schemas.microsoft.com/office/drawing/2014/main" id="{355DFC5F-CC7A-4DB4-96AF-CFC783A7E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606" y="922659"/>
              <a:ext cx="99386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40</a:t>
              </a:r>
              <a:endParaRPr kumimoji="0" lang="en-US" sz="7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Rectangle 25">
              <a:extLst>
                <a:ext uri="{FF2B5EF4-FFF2-40B4-BE49-F238E27FC236}">
                  <a16:creationId xmlns:a16="http://schemas.microsoft.com/office/drawing/2014/main" id="{C91AC835-9855-4064-8DE4-8A691D443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6567" y="1824811"/>
              <a:ext cx="259686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Vector</a:t>
              </a:r>
              <a:endParaRPr kumimoji="0" lang="en-US" sz="7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Rectangle 26">
              <a:extLst>
                <a:ext uri="{FF2B5EF4-FFF2-40B4-BE49-F238E27FC236}">
                  <a16:creationId xmlns:a16="http://schemas.microsoft.com/office/drawing/2014/main" id="{95856BA1-8383-46F9-B4A9-2B3A4EF0AD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1112" y="1824812"/>
              <a:ext cx="291747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SPRY4</a:t>
              </a:r>
              <a:endParaRPr kumimoji="0" lang="en-US" sz="7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Rectangle 28">
              <a:extLst>
                <a:ext uri="{FF2B5EF4-FFF2-40B4-BE49-F238E27FC236}">
                  <a16:creationId xmlns:a16="http://schemas.microsoft.com/office/drawing/2014/main" id="{7A890398-30CF-4D42-97DB-5B3002DF13E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1733672" y="1305585"/>
              <a:ext cx="854522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Apoptotic Cells (%)</a:t>
              </a:r>
              <a:endParaRPr kumimoji="0" lang="en-US" sz="7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Freeform 7">
              <a:extLst>
                <a:ext uri="{FF2B5EF4-FFF2-40B4-BE49-F238E27FC236}">
                  <a16:creationId xmlns:a16="http://schemas.microsoft.com/office/drawing/2014/main" id="{C1F2E530-C661-464F-9AD8-52A583D43B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97397" y="1579103"/>
              <a:ext cx="30304" cy="14884"/>
            </a:xfrm>
            <a:custGeom>
              <a:avLst/>
              <a:gdLst/>
              <a:ahLst/>
              <a:cxnLst>
                <a:cxn ang="0">
                  <a:pos x="18" y="18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18" y="18"/>
                </a:cxn>
                <a:cxn ang="0">
                  <a:pos x="0" y="18"/>
                </a:cxn>
                <a:cxn ang="0">
                  <a:pos x="36" y="18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36" y="0"/>
                </a:cxn>
                <a:cxn ang="0">
                  <a:pos x="0" y="0"/>
                </a:cxn>
              </a:cxnLst>
              <a:rect l="0" t="0" r="r" b="b"/>
              <a:pathLst>
                <a:path w="36" h="18">
                  <a:moveTo>
                    <a:pt x="18" y="18"/>
                  </a:moveTo>
                  <a:lnTo>
                    <a:pt x="18" y="9"/>
                  </a:lnTo>
                  <a:lnTo>
                    <a:pt x="18" y="0"/>
                  </a:lnTo>
                  <a:lnTo>
                    <a:pt x="18" y="18"/>
                  </a:lnTo>
                  <a:close/>
                  <a:moveTo>
                    <a:pt x="0" y="18"/>
                  </a:moveTo>
                  <a:lnTo>
                    <a:pt x="36" y="18"/>
                  </a:lnTo>
                  <a:lnTo>
                    <a:pt x="0" y="18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Freeform 8">
              <a:extLst>
                <a:ext uri="{FF2B5EF4-FFF2-40B4-BE49-F238E27FC236}">
                  <a16:creationId xmlns:a16="http://schemas.microsoft.com/office/drawing/2014/main" id="{BCC16DE4-4333-4055-BFCD-88B6FFEBD2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97397" y="1576623"/>
              <a:ext cx="30304" cy="19846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5" y="12"/>
                </a:cxn>
                <a:cxn ang="0">
                  <a:pos x="15" y="3"/>
                </a:cxn>
                <a:cxn ang="0">
                  <a:pos x="21" y="3"/>
                </a:cxn>
                <a:cxn ang="0">
                  <a:pos x="21" y="12"/>
                </a:cxn>
                <a:cxn ang="0">
                  <a:pos x="21" y="21"/>
                </a:cxn>
                <a:cxn ang="0">
                  <a:pos x="15" y="21"/>
                </a:cxn>
                <a:cxn ang="0">
                  <a:pos x="0" y="18"/>
                </a:cxn>
                <a:cxn ang="0">
                  <a:pos x="36" y="18"/>
                </a:cxn>
                <a:cxn ang="0">
                  <a:pos x="36" y="24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0"/>
                </a:cxn>
                <a:cxn ang="0">
                  <a:pos x="36" y="0"/>
                </a:cxn>
                <a:cxn ang="0">
                  <a:pos x="36" y="6"/>
                </a:cxn>
                <a:cxn ang="0">
                  <a:pos x="0" y="6"/>
                </a:cxn>
                <a:cxn ang="0">
                  <a:pos x="0" y="0"/>
                </a:cxn>
              </a:cxnLst>
              <a:rect l="0" t="0" r="r" b="b"/>
              <a:pathLst>
                <a:path w="36" h="24">
                  <a:moveTo>
                    <a:pt x="15" y="21"/>
                  </a:moveTo>
                  <a:lnTo>
                    <a:pt x="15" y="12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12"/>
                  </a:lnTo>
                  <a:lnTo>
                    <a:pt x="21" y="21"/>
                  </a:lnTo>
                  <a:lnTo>
                    <a:pt x="15" y="21"/>
                  </a:lnTo>
                  <a:close/>
                  <a:moveTo>
                    <a:pt x="0" y="18"/>
                  </a:moveTo>
                  <a:lnTo>
                    <a:pt x="36" y="18"/>
                  </a:lnTo>
                  <a:lnTo>
                    <a:pt x="36" y="24"/>
                  </a:lnTo>
                  <a:lnTo>
                    <a:pt x="0" y="24"/>
                  </a:lnTo>
                  <a:lnTo>
                    <a:pt x="0" y="18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" name="Freeform 9">
              <a:extLst>
                <a:ext uri="{FF2B5EF4-FFF2-40B4-BE49-F238E27FC236}">
                  <a16:creationId xmlns:a16="http://schemas.microsoft.com/office/drawing/2014/main" id="{5DA4D2C2-DEE9-4920-9701-559C36323D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2816" y="1043269"/>
              <a:ext cx="30304" cy="4961"/>
            </a:xfrm>
            <a:custGeom>
              <a:avLst/>
              <a:gdLst/>
              <a:ahLst/>
              <a:cxnLst>
                <a:cxn ang="0">
                  <a:pos x="18" y="6"/>
                </a:cxn>
                <a:cxn ang="0">
                  <a:pos x="18" y="3"/>
                </a:cxn>
                <a:cxn ang="0">
                  <a:pos x="18" y="0"/>
                </a:cxn>
                <a:cxn ang="0">
                  <a:pos x="18" y="6"/>
                </a:cxn>
                <a:cxn ang="0">
                  <a:pos x="0" y="6"/>
                </a:cxn>
                <a:cxn ang="0">
                  <a:pos x="36" y="6"/>
                </a:cxn>
                <a:cxn ang="0">
                  <a:pos x="0" y="6"/>
                </a:cxn>
                <a:cxn ang="0">
                  <a:pos x="0" y="0"/>
                </a:cxn>
                <a:cxn ang="0">
                  <a:pos x="36" y="0"/>
                </a:cxn>
                <a:cxn ang="0">
                  <a:pos x="0" y="0"/>
                </a:cxn>
              </a:cxnLst>
              <a:rect l="0" t="0" r="r" b="b"/>
              <a:pathLst>
                <a:path w="36" h="6">
                  <a:moveTo>
                    <a:pt x="18" y="6"/>
                  </a:moveTo>
                  <a:lnTo>
                    <a:pt x="18" y="3"/>
                  </a:lnTo>
                  <a:lnTo>
                    <a:pt x="18" y="0"/>
                  </a:lnTo>
                  <a:lnTo>
                    <a:pt x="18" y="6"/>
                  </a:lnTo>
                  <a:close/>
                  <a:moveTo>
                    <a:pt x="0" y="6"/>
                  </a:moveTo>
                  <a:lnTo>
                    <a:pt x="36" y="6"/>
                  </a:lnTo>
                  <a:lnTo>
                    <a:pt x="0" y="6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" name="Freeform 10">
              <a:extLst>
                <a:ext uri="{FF2B5EF4-FFF2-40B4-BE49-F238E27FC236}">
                  <a16:creationId xmlns:a16="http://schemas.microsoft.com/office/drawing/2014/main" id="{94EDCF4E-AACB-43C1-9056-149A5CEBA5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2816" y="1040789"/>
              <a:ext cx="30304" cy="9923"/>
            </a:xfrm>
            <a:custGeom>
              <a:avLst/>
              <a:gdLst/>
              <a:ahLst/>
              <a:cxnLst>
                <a:cxn ang="0">
                  <a:pos x="15" y="9"/>
                </a:cxn>
                <a:cxn ang="0">
                  <a:pos x="15" y="6"/>
                </a:cxn>
                <a:cxn ang="0">
                  <a:pos x="15" y="3"/>
                </a:cxn>
                <a:cxn ang="0">
                  <a:pos x="21" y="3"/>
                </a:cxn>
                <a:cxn ang="0">
                  <a:pos x="21" y="6"/>
                </a:cxn>
                <a:cxn ang="0">
                  <a:pos x="21" y="9"/>
                </a:cxn>
                <a:cxn ang="0">
                  <a:pos x="15" y="9"/>
                </a:cxn>
                <a:cxn ang="0">
                  <a:pos x="0" y="6"/>
                </a:cxn>
                <a:cxn ang="0">
                  <a:pos x="36" y="6"/>
                </a:cxn>
                <a:cxn ang="0">
                  <a:pos x="36" y="12"/>
                </a:cxn>
                <a:cxn ang="0">
                  <a:pos x="0" y="12"/>
                </a:cxn>
                <a:cxn ang="0">
                  <a:pos x="0" y="6"/>
                </a:cxn>
                <a:cxn ang="0">
                  <a:pos x="0" y="0"/>
                </a:cxn>
                <a:cxn ang="0">
                  <a:pos x="36" y="0"/>
                </a:cxn>
                <a:cxn ang="0">
                  <a:pos x="36" y="6"/>
                </a:cxn>
                <a:cxn ang="0">
                  <a:pos x="0" y="6"/>
                </a:cxn>
                <a:cxn ang="0">
                  <a:pos x="0" y="0"/>
                </a:cxn>
              </a:cxnLst>
              <a:rect l="0" t="0" r="r" b="b"/>
              <a:pathLst>
                <a:path w="36" h="12">
                  <a:moveTo>
                    <a:pt x="15" y="9"/>
                  </a:moveTo>
                  <a:lnTo>
                    <a:pt x="15" y="6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1" y="6"/>
                  </a:lnTo>
                  <a:lnTo>
                    <a:pt x="21" y="9"/>
                  </a:lnTo>
                  <a:lnTo>
                    <a:pt x="15" y="9"/>
                  </a:lnTo>
                  <a:close/>
                  <a:moveTo>
                    <a:pt x="0" y="6"/>
                  </a:moveTo>
                  <a:lnTo>
                    <a:pt x="36" y="6"/>
                  </a:lnTo>
                  <a:lnTo>
                    <a:pt x="36" y="12"/>
                  </a:lnTo>
                  <a:lnTo>
                    <a:pt x="0" y="12"/>
                  </a:lnTo>
                  <a:lnTo>
                    <a:pt x="0" y="6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5BA53513-D537-437C-B885-6E84DB91A3E6}"/>
                </a:ext>
              </a:extLst>
            </p:cNvPr>
            <p:cNvSpPr/>
            <p:nvPr/>
          </p:nvSpPr>
          <p:spPr>
            <a:xfrm>
              <a:off x="2667190" y="1050829"/>
              <a:ext cx="149499" cy="7620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43962952-1598-439A-B71E-39CC6D8D98F4}"/>
                </a:ext>
              </a:extLst>
            </p:cNvPr>
            <p:cNvSpPr/>
            <p:nvPr/>
          </p:nvSpPr>
          <p:spPr>
            <a:xfrm>
              <a:off x="2444485" y="1594601"/>
              <a:ext cx="149499" cy="21433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54C45354-9F17-43D9-80D9-A079AA19C325}"/>
                </a:ext>
              </a:extLst>
            </p:cNvPr>
            <p:cNvCxnSpPr/>
            <p:nvPr/>
          </p:nvCxnSpPr>
          <p:spPr>
            <a:xfrm>
              <a:off x="2368485" y="1803855"/>
              <a:ext cx="48486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BAECC93-281B-48F6-A23F-027D7542B843}"/>
                </a:ext>
              </a:extLst>
            </p:cNvPr>
            <p:cNvGrpSpPr/>
            <p:nvPr/>
          </p:nvGrpSpPr>
          <p:grpSpPr>
            <a:xfrm>
              <a:off x="2992840" y="1071009"/>
              <a:ext cx="848766" cy="738188"/>
              <a:chOff x="4073105" y="1007503"/>
              <a:chExt cx="878972" cy="738188"/>
            </a:xfrm>
          </p:grpSpPr>
          <p:pic>
            <p:nvPicPr>
              <p:cNvPr id="85" name="Picture 84">
                <a:extLst>
                  <a:ext uri="{FF2B5EF4-FFF2-40B4-BE49-F238E27FC236}">
                    <a16:creationId xmlns:a16="http://schemas.microsoft.com/office/drawing/2014/main" id="{D818F42B-8052-4D93-9893-EA8939EE962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</a:extLst>
              </a:blip>
              <a:srcRect l="823" t="48948" r="82935"/>
              <a:stretch/>
            </p:blipFill>
            <p:spPr>
              <a:xfrm>
                <a:off x="4073105" y="1397672"/>
                <a:ext cx="452989" cy="323129"/>
              </a:xfrm>
              <a:prstGeom prst="rect">
                <a:avLst/>
              </a:prstGeom>
            </p:spPr>
          </p:pic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EF835F82-FAA7-470A-8905-1AAD7275237A}"/>
                  </a:ext>
                </a:extLst>
              </p:cNvPr>
              <p:cNvSpPr txBox="1"/>
              <p:nvPr/>
            </p:nvSpPr>
            <p:spPr>
              <a:xfrm>
                <a:off x="4081174" y="1234263"/>
                <a:ext cx="243978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V</a:t>
                </a:r>
                <a:endParaRPr lang="en-US" sz="7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1F45C148-8FF1-4A25-8D2D-2C018ECE3EB2}"/>
                  </a:ext>
                </a:extLst>
              </p:cNvPr>
              <p:cNvSpPr txBox="1"/>
              <p:nvPr/>
            </p:nvSpPr>
            <p:spPr>
              <a:xfrm rot="16200000">
                <a:off x="4138470" y="1145681"/>
                <a:ext cx="47641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SPRY4</a:t>
                </a:r>
                <a:endParaRPr lang="en-US" sz="7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1B06F97D-A15F-4D24-8BDD-191F7D1B7DE7}"/>
                  </a:ext>
                </a:extLst>
              </p:cNvPr>
              <p:cNvSpPr txBox="1"/>
              <p:nvPr/>
            </p:nvSpPr>
            <p:spPr>
              <a:xfrm>
                <a:off x="4447135" y="1373840"/>
                <a:ext cx="47641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SPRY4</a:t>
                </a:r>
                <a:endParaRPr lang="en-US" sz="7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FE358D41-EB02-4A5E-A474-A81F0881729E}"/>
                  </a:ext>
                </a:extLst>
              </p:cNvPr>
              <p:cNvSpPr txBox="1"/>
              <p:nvPr/>
            </p:nvSpPr>
            <p:spPr>
              <a:xfrm>
                <a:off x="4450016" y="1545636"/>
                <a:ext cx="502061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GAPDH</a:t>
                </a:r>
                <a:endParaRPr lang="en-US" sz="7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377AE7B-096C-438B-B437-F8CA16FFEF73}"/>
              </a:ext>
            </a:extLst>
          </p:cNvPr>
          <p:cNvGrpSpPr/>
          <p:nvPr/>
        </p:nvGrpSpPr>
        <p:grpSpPr>
          <a:xfrm>
            <a:off x="635517" y="627443"/>
            <a:ext cx="1310623" cy="1314301"/>
            <a:chOff x="635517" y="627443"/>
            <a:chExt cx="1310623" cy="1314301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385288" y="1383738"/>
              <a:ext cx="8082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l-GR" sz="700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-Gal +</a:t>
              </a:r>
              <a:r>
                <a:rPr lang="en-US" sz="700" dirty="0" err="1">
                  <a:latin typeface="Arial" panose="020B0604020202020204" pitchFamily="34" charset="0"/>
                  <a:cs typeface="Arial" panose="020B0604020202020204" pitchFamily="34" charset="0"/>
                </a:rPr>
                <a:t>ve</a:t>
              </a:r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 cells</a:t>
              </a:r>
            </a:p>
            <a:p>
              <a:pPr algn="ctr"/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(fold)</a:t>
              </a:r>
              <a:endParaRPr 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411"/>
            <p:cNvSpPr txBox="1">
              <a:spLocks noChangeArrowheads="1"/>
            </p:cNvSpPr>
            <p:nvPr/>
          </p:nvSpPr>
          <p:spPr bwMode="auto">
            <a:xfrm>
              <a:off x="1157808" y="627443"/>
              <a:ext cx="60305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 dirty="0">
                  <a:latin typeface="Arial" pitchFamily="34" charset="0"/>
                  <a:cs typeface="Arial" pitchFamily="34" charset="0"/>
                </a:rPr>
                <a:t>SPRY4</a:t>
              </a:r>
              <a:endParaRPr lang="en-US" sz="1000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415"/>
            <p:cNvSpPr txBox="1">
              <a:spLocks noChangeArrowheads="1"/>
            </p:cNvSpPr>
            <p:nvPr/>
          </p:nvSpPr>
          <p:spPr bwMode="auto">
            <a:xfrm>
              <a:off x="1030897" y="758530"/>
              <a:ext cx="38343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700" dirty="0">
                  <a:latin typeface="Arial" pitchFamily="34" charset="0"/>
                  <a:cs typeface="Arial" pitchFamily="34" charset="0"/>
                </a:rPr>
                <a:t>-Dox</a:t>
              </a:r>
            </a:p>
          </p:txBody>
        </p:sp>
        <p:sp>
          <p:nvSpPr>
            <p:cNvPr id="12" name="TextBox 416"/>
            <p:cNvSpPr txBox="1">
              <a:spLocks noChangeArrowheads="1"/>
            </p:cNvSpPr>
            <p:nvPr/>
          </p:nvSpPr>
          <p:spPr bwMode="auto">
            <a:xfrm>
              <a:off x="1493264" y="758530"/>
              <a:ext cx="405880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700" dirty="0">
                  <a:latin typeface="Arial" pitchFamily="34" charset="0"/>
                  <a:cs typeface="Arial" pitchFamily="34" charset="0"/>
                </a:rPr>
                <a:t>+Dox</a:t>
              </a:r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>
              <a:off x="1052050" y="930511"/>
              <a:ext cx="4531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auto">
            <a:xfrm>
              <a:off x="1495031" y="928924"/>
              <a:ext cx="4531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38" t="1538" r="14770" b="13538"/>
            <a:stretch/>
          </p:blipFill>
          <p:spPr>
            <a:xfrm>
              <a:off x="1495486" y="903892"/>
              <a:ext cx="410782" cy="409000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83" t="6878" r="16508" b="8677"/>
            <a:stretch/>
          </p:blipFill>
          <p:spPr>
            <a:xfrm>
              <a:off x="1033685" y="903892"/>
              <a:ext cx="410782" cy="411235"/>
            </a:xfrm>
            <a:prstGeom prst="rect">
              <a:avLst/>
            </a:prstGeom>
          </p:spPr>
        </p:pic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59DE7EA-440E-4395-A4A2-32F59A3BC15D}"/>
                </a:ext>
              </a:extLst>
            </p:cNvPr>
            <p:cNvGrpSpPr/>
            <p:nvPr/>
          </p:nvGrpSpPr>
          <p:grpSpPr>
            <a:xfrm>
              <a:off x="823979" y="1254260"/>
              <a:ext cx="1122161" cy="657728"/>
              <a:chOff x="823979" y="1254260"/>
              <a:chExt cx="1122161" cy="657728"/>
            </a:xfrm>
          </p:grpSpPr>
          <p:pic>
            <p:nvPicPr>
              <p:cNvPr id="81" name="Picture 15">
                <a:extLst>
                  <a:ext uri="{FF2B5EF4-FFF2-40B4-BE49-F238E27FC236}">
                    <a16:creationId xmlns:a16="http://schemas.microsoft.com/office/drawing/2014/main" id="{A75A3F61-1AF8-44F2-8DCC-1757C0F40FA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 cstate="print"/>
              <a:srcRect l="47176" t="47801" r="39751" b="22227"/>
              <a:stretch/>
            </p:blipFill>
            <p:spPr bwMode="auto">
              <a:xfrm>
                <a:off x="1484722" y="1403857"/>
                <a:ext cx="431972" cy="4148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" name="Picture 15">
                <a:extLst>
                  <a:ext uri="{FF2B5EF4-FFF2-40B4-BE49-F238E27FC236}">
                    <a16:creationId xmlns:a16="http://schemas.microsoft.com/office/drawing/2014/main" id="{2605C683-1791-44BA-8217-40F8C5A607D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 cstate="print"/>
              <a:srcRect l="26441" t="75563" r="59908" b="21191"/>
              <a:stretch/>
            </p:blipFill>
            <p:spPr bwMode="auto">
              <a:xfrm>
                <a:off x="1024333" y="1580994"/>
                <a:ext cx="426796" cy="2323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8" name="Group 17"/>
              <p:cNvGrpSpPr/>
              <p:nvPr/>
            </p:nvGrpSpPr>
            <p:grpSpPr>
              <a:xfrm>
                <a:off x="823979" y="1254260"/>
                <a:ext cx="238012" cy="657728"/>
                <a:chOff x="1187097" y="3622954"/>
                <a:chExt cx="238012" cy="657728"/>
              </a:xfrm>
            </p:grpSpPr>
            <p:sp>
              <p:nvSpPr>
                <p:cNvPr id="19" name="TextBox 18"/>
                <p:cNvSpPr txBox="1"/>
                <p:nvPr/>
              </p:nvSpPr>
              <p:spPr>
                <a:xfrm>
                  <a:off x="1190749" y="3622954"/>
                  <a:ext cx="23436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1190493" y="3855322"/>
                  <a:ext cx="23436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1187097" y="4080627"/>
                  <a:ext cx="23436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</a:p>
              </p:txBody>
            </p:sp>
            <p:pic>
              <p:nvPicPr>
                <p:cNvPr id="23" name="Picture 311"/>
                <p:cNvPicPr>
                  <a:picLocks noChangeAspect="1" noChangeArrowheads="1"/>
                </p:cNvPicPr>
                <p:nvPr/>
              </p:nvPicPr>
              <p:blipFill rotWithShape="1">
                <a:blip r:embed="rId7" cstate="print"/>
                <a:srcRect l="11385" t="10072" r="86496" b="19126"/>
                <a:stretch/>
              </p:blipFill>
              <p:spPr bwMode="auto">
                <a:xfrm>
                  <a:off x="1344337" y="3659135"/>
                  <a:ext cx="31739" cy="5416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B8D8C108-F0CF-4758-86E3-8E9AF9E8F9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6703" y="1816870"/>
                <a:ext cx="96943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6" name="TextBox 407">
            <a:extLst>
              <a:ext uri="{FF2B5EF4-FFF2-40B4-BE49-F238E27FC236}">
                <a16:creationId xmlns:a16="http://schemas.microsoft.com/office/drawing/2014/main" id="{C065176D-151E-4AF5-9CB2-2305D5363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6390" y="466687"/>
            <a:ext cx="12105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 b="1" dirty="0">
                <a:latin typeface="Arial" pitchFamily="34" charset="0"/>
                <a:cs typeface="Arial" pitchFamily="34" charset="0"/>
              </a:rPr>
              <a:t>SK-MEL-119</a:t>
            </a:r>
            <a:r>
              <a:rPr lang="en-US" sz="1000" b="1" baseline="30000" dirty="0">
                <a:latin typeface="Arial" pitchFamily="34" charset="0"/>
                <a:cs typeface="Arial" pitchFamily="34" charset="0"/>
              </a:rPr>
              <a:t>NRAS*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8" name="Picture 4">
            <a:extLst>
              <a:ext uri="{FF2B5EF4-FFF2-40B4-BE49-F238E27FC236}">
                <a16:creationId xmlns:a16="http://schemas.microsoft.com/office/drawing/2014/main" id="{63869CE7-9E25-4CE5-B491-5C9C0DB94E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/>
          <a:srcRect l="21550" t="19200" r="25889" b="18980"/>
          <a:stretch/>
        </p:blipFill>
        <p:spPr bwMode="auto">
          <a:xfrm>
            <a:off x="1109676" y="4366199"/>
            <a:ext cx="1646694" cy="95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" name="TextBox 138">
            <a:extLst>
              <a:ext uri="{FF2B5EF4-FFF2-40B4-BE49-F238E27FC236}">
                <a16:creationId xmlns:a16="http://schemas.microsoft.com/office/drawing/2014/main" id="{A6851A71-BD6F-4E4B-A4BE-C8BE0721C66D}"/>
              </a:ext>
            </a:extLst>
          </p:cNvPr>
          <p:cNvSpPr txBox="1"/>
          <p:nvPr/>
        </p:nvSpPr>
        <p:spPr>
          <a:xfrm>
            <a:off x="1022569" y="5288621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itchFamily="34" charset="0"/>
              </a:rPr>
              <a:t>0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D39F791A-8F27-4299-906F-87D04CB17941}"/>
              </a:ext>
            </a:extLst>
          </p:cNvPr>
          <p:cNvSpPr txBox="1"/>
          <p:nvPr/>
        </p:nvSpPr>
        <p:spPr>
          <a:xfrm>
            <a:off x="1524359" y="5296242"/>
            <a:ext cx="2840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itchFamily="34" charset="0"/>
              </a:rPr>
              <a:t>20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AF0A393B-671A-4E7B-A8AD-4A268AC007F9}"/>
              </a:ext>
            </a:extLst>
          </p:cNvPr>
          <p:cNvSpPr txBox="1"/>
          <p:nvPr/>
        </p:nvSpPr>
        <p:spPr>
          <a:xfrm>
            <a:off x="2057205" y="5296242"/>
            <a:ext cx="2840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itchFamily="34" charset="0"/>
              </a:rPr>
              <a:t>40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22D85D8A-E3DC-421E-9D95-30CC5B35C8B8}"/>
              </a:ext>
            </a:extLst>
          </p:cNvPr>
          <p:cNvSpPr txBox="1"/>
          <p:nvPr/>
        </p:nvSpPr>
        <p:spPr>
          <a:xfrm>
            <a:off x="2595479" y="5296242"/>
            <a:ext cx="2840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itchFamily="34" charset="0"/>
              </a:rPr>
              <a:t>60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E604A881-2489-4127-B99B-503AF0234C96}"/>
              </a:ext>
            </a:extLst>
          </p:cNvPr>
          <p:cNvSpPr txBox="1"/>
          <p:nvPr/>
        </p:nvSpPr>
        <p:spPr>
          <a:xfrm>
            <a:off x="948448" y="5202064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itchFamily="34" charset="0"/>
              </a:rPr>
              <a:t>0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F52927D1-6799-44C4-8548-D084C809FBED}"/>
              </a:ext>
            </a:extLst>
          </p:cNvPr>
          <p:cNvSpPr txBox="1"/>
          <p:nvPr/>
        </p:nvSpPr>
        <p:spPr>
          <a:xfrm>
            <a:off x="893736" y="4908454"/>
            <a:ext cx="36086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itchFamily="34" charset="0"/>
              </a:rPr>
              <a:t>28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82D99F1D-EFF3-4983-BCE2-23CA6DC5DB49}"/>
              </a:ext>
            </a:extLst>
          </p:cNvPr>
          <p:cNvSpPr txBox="1"/>
          <p:nvPr/>
        </p:nvSpPr>
        <p:spPr>
          <a:xfrm>
            <a:off x="895954" y="4600723"/>
            <a:ext cx="39321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itchFamily="34" charset="0"/>
              </a:rPr>
              <a:t>32</a:t>
            </a:r>
          </a:p>
        </p:txBody>
      </p:sp>
      <p:sp>
        <p:nvSpPr>
          <p:cNvPr id="160" name="Text Box 6">
            <a:extLst>
              <a:ext uri="{FF2B5EF4-FFF2-40B4-BE49-F238E27FC236}">
                <a16:creationId xmlns:a16="http://schemas.microsoft.com/office/drawing/2014/main" id="{066A900A-75A4-4D9C-9349-2A38831A1E18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98506" y="4669188"/>
            <a:ext cx="1326545" cy="30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700" dirty="0">
                <a:latin typeface="Arial" panose="020B0604020202020204" pitchFamily="34" charset="0"/>
                <a:cs typeface="Arial" pitchFamily="34" charset="0"/>
              </a:rPr>
              <a:t>Average Body Weight (Grams)</a:t>
            </a:r>
          </a:p>
        </p:txBody>
      </p:sp>
      <p:sp>
        <p:nvSpPr>
          <p:cNvPr id="161" name="Text Box 6">
            <a:extLst>
              <a:ext uri="{FF2B5EF4-FFF2-40B4-BE49-F238E27FC236}">
                <a16:creationId xmlns:a16="http://schemas.microsoft.com/office/drawing/2014/main" id="{422761AB-AC8E-4ED8-9DD5-333132DDAF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3891" y="5434255"/>
            <a:ext cx="643412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latin typeface="Arial" panose="020B0604020202020204" pitchFamily="34" charset="0"/>
                <a:cs typeface="Arial" pitchFamily="34" charset="0"/>
              </a:rPr>
              <a:t>Days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E45CB04-4D27-4C91-AA4F-97EE4AA668CD}"/>
              </a:ext>
            </a:extLst>
          </p:cNvPr>
          <p:cNvSpPr txBox="1"/>
          <p:nvPr/>
        </p:nvSpPr>
        <p:spPr>
          <a:xfrm>
            <a:off x="890287" y="4311105"/>
            <a:ext cx="2840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itchFamily="34" charset="0"/>
              </a:rPr>
              <a:t>36</a:t>
            </a:r>
          </a:p>
        </p:txBody>
      </p:sp>
      <p:sp>
        <p:nvSpPr>
          <p:cNvPr id="164" name="Text Box 6">
            <a:extLst>
              <a:ext uri="{FF2B5EF4-FFF2-40B4-BE49-F238E27FC236}">
                <a16:creationId xmlns:a16="http://schemas.microsoft.com/office/drawing/2014/main" id="{7B80D3B9-023F-4E26-857F-EB9E0CC833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2130" y="4124135"/>
            <a:ext cx="160306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 dirty="0">
                <a:latin typeface="Arial" panose="020B0604020202020204" pitchFamily="34" charset="0"/>
                <a:cs typeface="Arial" pitchFamily="34" charset="0"/>
              </a:rPr>
              <a:t>SK-MEL-119</a:t>
            </a:r>
            <a:r>
              <a:rPr lang="en-US" sz="1000" b="1" baseline="30000" dirty="0">
                <a:latin typeface="Arial" panose="020B0604020202020204" pitchFamily="34" charset="0"/>
                <a:cs typeface="Arial" pitchFamily="34" charset="0"/>
              </a:rPr>
              <a:t>NRAS* </a:t>
            </a:r>
          </a:p>
        </p:txBody>
      </p:sp>
      <p:pic>
        <p:nvPicPr>
          <p:cNvPr id="165" name="Picture 4">
            <a:extLst>
              <a:ext uri="{FF2B5EF4-FFF2-40B4-BE49-F238E27FC236}">
                <a16:creationId xmlns:a16="http://schemas.microsoft.com/office/drawing/2014/main" id="{FEB269CB-4327-42A6-9DFB-99EC7FCF46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/>
          <a:srcRect l="79562" t="21237" r="13759" b="70393"/>
          <a:stretch/>
        </p:blipFill>
        <p:spPr bwMode="auto">
          <a:xfrm>
            <a:off x="1217114" y="4369891"/>
            <a:ext cx="331849" cy="207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6" name="Picture 4">
            <a:extLst>
              <a:ext uri="{FF2B5EF4-FFF2-40B4-BE49-F238E27FC236}">
                <a16:creationId xmlns:a16="http://schemas.microsoft.com/office/drawing/2014/main" id="{DA752B0B-A9A9-4A7D-A7D9-E5EC62FABF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/>
          <a:srcRect l="79562" t="30554" r="13912" b="61586"/>
          <a:stretch/>
        </p:blipFill>
        <p:spPr bwMode="auto">
          <a:xfrm>
            <a:off x="1840418" y="4385309"/>
            <a:ext cx="324244" cy="19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7" name="TextBox 166">
            <a:extLst>
              <a:ext uri="{FF2B5EF4-FFF2-40B4-BE49-F238E27FC236}">
                <a16:creationId xmlns:a16="http://schemas.microsoft.com/office/drawing/2014/main" id="{E1EFBE64-EF7C-45AA-A761-9CDA88AEBDE9}"/>
              </a:ext>
            </a:extLst>
          </p:cNvPr>
          <p:cNvSpPr txBox="1"/>
          <p:nvPr/>
        </p:nvSpPr>
        <p:spPr>
          <a:xfrm>
            <a:off x="2028345" y="4359848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itchFamily="34" charset="0"/>
              </a:rPr>
              <a:t>SPRY4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BD3CF86B-0EEA-425F-95B4-A1258B9DF6C3}"/>
              </a:ext>
            </a:extLst>
          </p:cNvPr>
          <p:cNvSpPr txBox="1"/>
          <p:nvPr/>
        </p:nvSpPr>
        <p:spPr>
          <a:xfrm>
            <a:off x="1422323" y="4361808"/>
            <a:ext cx="5533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itchFamily="34" charset="0"/>
              </a:rPr>
              <a:t>Vector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DAD4CDD9-AB86-4C9B-B4AD-0521D9DCD983}"/>
              </a:ext>
            </a:extLst>
          </p:cNvPr>
          <p:cNvSpPr/>
          <p:nvPr/>
        </p:nvSpPr>
        <p:spPr>
          <a:xfrm>
            <a:off x="346114" y="475496"/>
            <a:ext cx="46135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56E99D31-BD50-4E5D-8E20-D89FD2B28463}"/>
              </a:ext>
            </a:extLst>
          </p:cNvPr>
          <p:cNvSpPr/>
          <p:nvPr/>
        </p:nvSpPr>
        <p:spPr>
          <a:xfrm>
            <a:off x="333776" y="4057804"/>
            <a:ext cx="46135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E633BF1-5DD8-41E8-AE99-8DCD3645B977}"/>
              </a:ext>
            </a:extLst>
          </p:cNvPr>
          <p:cNvGrpSpPr/>
          <p:nvPr/>
        </p:nvGrpSpPr>
        <p:grpSpPr>
          <a:xfrm>
            <a:off x="3530105" y="2293030"/>
            <a:ext cx="1391542" cy="867307"/>
            <a:chOff x="4036237" y="2441873"/>
            <a:chExt cx="1391542" cy="867307"/>
          </a:xfrm>
        </p:grpSpPr>
        <p:pic>
          <p:nvPicPr>
            <p:cNvPr id="87" name="Picture 7">
              <a:extLst>
                <a:ext uri="{FF2B5EF4-FFF2-40B4-BE49-F238E27FC236}">
                  <a16:creationId xmlns:a16="http://schemas.microsoft.com/office/drawing/2014/main" id="{DF1DBA71-8C83-42C1-AD26-5BF22054A4B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grayscl/>
              <a:lum contrast="30000"/>
            </a:blip>
            <a:srcRect t="86591"/>
            <a:stretch/>
          </p:blipFill>
          <p:spPr bwMode="auto">
            <a:xfrm>
              <a:off x="4338300" y="3113686"/>
              <a:ext cx="653575" cy="169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422EC300-7A3E-4008-B921-DD4DD2AC9A07}"/>
                </a:ext>
              </a:extLst>
            </p:cNvPr>
            <p:cNvSpPr txBox="1"/>
            <p:nvPr/>
          </p:nvSpPr>
          <p:spPr>
            <a:xfrm>
              <a:off x="4921692" y="2911929"/>
              <a:ext cx="47641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SPRY4</a:t>
              </a:r>
              <a:endParaRPr 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FE5C2800-EA07-4CEA-B5F0-B4D58735DF32}"/>
                </a:ext>
              </a:extLst>
            </p:cNvPr>
            <p:cNvSpPr txBox="1"/>
            <p:nvPr/>
          </p:nvSpPr>
          <p:spPr>
            <a:xfrm>
              <a:off x="4925718" y="3109125"/>
              <a:ext cx="502061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B23B6E24-8838-4756-8FFE-12C2882DF153}"/>
                </a:ext>
              </a:extLst>
            </p:cNvPr>
            <p:cNvSpPr txBox="1"/>
            <p:nvPr/>
          </p:nvSpPr>
          <p:spPr>
            <a:xfrm>
              <a:off x="4036237" y="2441873"/>
              <a:ext cx="70724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SK-MEL-119</a:t>
              </a:r>
              <a:endParaRPr 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172E9532-7481-46E6-9776-4B78EDDD3AE0}"/>
                </a:ext>
              </a:extLst>
            </p:cNvPr>
            <p:cNvSpPr txBox="1"/>
            <p:nvPr/>
          </p:nvSpPr>
          <p:spPr>
            <a:xfrm>
              <a:off x="4620318" y="2446236"/>
              <a:ext cx="44435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GMEL</a:t>
              </a:r>
              <a:endParaRPr 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93" name="Picture 7">
              <a:extLst>
                <a:ext uri="{FF2B5EF4-FFF2-40B4-BE49-F238E27FC236}">
                  <a16:creationId xmlns:a16="http://schemas.microsoft.com/office/drawing/2014/main" id="{4668A16F-ACA0-4DD1-AD1C-6921E13BA61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grayscl/>
              <a:lum contrast="30000"/>
            </a:blip>
            <a:srcRect b="86172"/>
            <a:stretch/>
          </p:blipFill>
          <p:spPr bwMode="auto">
            <a:xfrm>
              <a:off x="4335038" y="2919341"/>
              <a:ext cx="653575" cy="175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793D7C61-581B-4FC8-A72C-03D681CC0B17}"/>
                </a:ext>
              </a:extLst>
            </p:cNvPr>
            <p:cNvSpPr txBox="1"/>
            <p:nvPr/>
          </p:nvSpPr>
          <p:spPr>
            <a:xfrm>
              <a:off x="4317947" y="2773749"/>
              <a:ext cx="24397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20308259-2E97-45EF-8210-64559B6AC2B0}"/>
                </a:ext>
              </a:extLst>
            </p:cNvPr>
            <p:cNvSpPr txBox="1"/>
            <p:nvPr/>
          </p:nvSpPr>
          <p:spPr>
            <a:xfrm rot="16200000">
              <a:off x="4349843" y="2661352"/>
              <a:ext cx="47641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SPRY4</a:t>
              </a:r>
              <a:endParaRPr 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F61C2F54-1D58-40FF-9452-E3CF17EF44EC}"/>
                </a:ext>
              </a:extLst>
            </p:cNvPr>
            <p:cNvSpPr txBox="1"/>
            <p:nvPr/>
          </p:nvSpPr>
          <p:spPr>
            <a:xfrm>
              <a:off x="4631290" y="2776606"/>
              <a:ext cx="24397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EFD14614-BCB0-4C76-AC37-B69C51D787A2}"/>
                </a:ext>
              </a:extLst>
            </p:cNvPr>
            <p:cNvSpPr txBox="1"/>
            <p:nvPr/>
          </p:nvSpPr>
          <p:spPr>
            <a:xfrm rot="16200000">
              <a:off x="4655566" y="2668972"/>
              <a:ext cx="47641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SPRY4</a:t>
              </a:r>
              <a:endParaRPr 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3B4916FF-41C1-4AF4-AED3-0906A37BD24B}"/>
              </a:ext>
            </a:extLst>
          </p:cNvPr>
          <p:cNvSpPr txBox="1"/>
          <p:nvPr/>
        </p:nvSpPr>
        <p:spPr>
          <a:xfrm>
            <a:off x="748822" y="2182042"/>
            <a:ext cx="5533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Vector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48D86A5-8EC9-462E-A0B3-46B1721390A0}"/>
              </a:ext>
            </a:extLst>
          </p:cNvPr>
          <p:cNvSpPr txBox="1"/>
          <p:nvPr/>
        </p:nvSpPr>
        <p:spPr>
          <a:xfrm>
            <a:off x="1413851" y="2182042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SPRY4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8959E313-9124-4D1B-A892-CB76B6594612}"/>
              </a:ext>
            </a:extLst>
          </p:cNvPr>
          <p:cNvSpPr txBox="1"/>
          <p:nvPr/>
        </p:nvSpPr>
        <p:spPr>
          <a:xfrm>
            <a:off x="794812" y="2009585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SK-MEL-119</a:t>
            </a:r>
            <a:r>
              <a:rPr lang="en-US" sz="1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NRAS*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7C313DD-AC9D-4469-8D1F-C5613F8A6F5D}"/>
              </a:ext>
            </a:extLst>
          </p:cNvPr>
          <p:cNvSpPr txBox="1"/>
          <p:nvPr/>
        </p:nvSpPr>
        <p:spPr>
          <a:xfrm>
            <a:off x="2138184" y="2182042"/>
            <a:ext cx="5533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Vector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D226F70-A385-4FC9-92FB-432837E4BCE0}"/>
              </a:ext>
            </a:extLst>
          </p:cNvPr>
          <p:cNvSpPr txBox="1"/>
          <p:nvPr/>
        </p:nvSpPr>
        <p:spPr>
          <a:xfrm>
            <a:off x="2837556" y="2182042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SPRY4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33C2A4A7-D35A-4D81-B3F5-D0B81AA6E34F}"/>
              </a:ext>
            </a:extLst>
          </p:cNvPr>
          <p:cNvSpPr txBox="1"/>
          <p:nvPr/>
        </p:nvSpPr>
        <p:spPr>
          <a:xfrm>
            <a:off x="2393570" y="2009585"/>
            <a:ext cx="8290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GMEL</a:t>
            </a:r>
            <a:r>
              <a:rPr lang="en-US" sz="1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BRAF*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5A7966BC-EAB9-4DB6-8AC2-6C5CEBB0685A}"/>
              </a:ext>
            </a:extLst>
          </p:cNvPr>
          <p:cNvSpPr/>
          <p:nvPr/>
        </p:nvSpPr>
        <p:spPr>
          <a:xfrm>
            <a:off x="333378" y="2136060"/>
            <a:ext cx="46135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3C776464-BFA7-48CC-87C8-7B0CF199D800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14432"/>
          <a:stretch/>
        </p:blipFill>
        <p:spPr>
          <a:xfrm>
            <a:off x="690278" y="2367624"/>
            <a:ext cx="2768461" cy="136629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EDD3659-DB60-4A6C-9440-AD10F63B4AC5}"/>
              </a:ext>
            </a:extLst>
          </p:cNvPr>
          <p:cNvSpPr/>
          <p:nvPr/>
        </p:nvSpPr>
        <p:spPr>
          <a:xfrm>
            <a:off x="330874" y="5768155"/>
            <a:ext cx="6009805" cy="2026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Figure S5: Senescence and morphological changes upon SPRY4 expression in melanoma cells. (a)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Cytochemical staining with substrate X-gal by senescence-associated β-galactosidase</a:t>
            </a:r>
            <a:r>
              <a:rPr lang="en-US" sz="11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(SA-β–gal) indicates that a significant number of SK-MEL-119</a:t>
            </a:r>
            <a:r>
              <a:rPr lang="en-US" sz="11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NRAS*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cells undergo senescence at 5</a:t>
            </a:r>
            <a:r>
              <a:rPr lang="en-US" sz="11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day upon expression of SPRY4 and resulted in apoptosis, Annexin-V+PI assay. 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(b)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SK-MEL-119</a:t>
            </a:r>
            <a:r>
              <a:rPr lang="en-US" sz="11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NRAS*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and GMEL</a:t>
            </a:r>
            <a:r>
              <a:rPr lang="en-US" sz="11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BRAF*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cells showed changes from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amoeboid (arrow) to bipolar morphology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a small cell soma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(arrowhead) upon SPRY4 (CD516B-2-SPRY4)</a:t>
            </a:r>
            <a:r>
              <a:rPr lang="en-US" sz="11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gene expression for 6-10 days. </a:t>
            </a:r>
            <a:r>
              <a:rPr lang="en-US" sz="1100" dirty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Western blot analysis was performed to detect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sprouty4 </a:t>
            </a:r>
            <a:r>
              <a:rPr lang="en-US" sz="1100" dirty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level in whole cell extract from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ectopic expressed sprouty4</a:t>
            </a:r>
            <a:r>
              <a:rPr lang="en-US" sz="1100" dirty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GAPDH was used as internal loading control.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(c)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SK-MEL-119</a:t>
            </a:r>
            <a:r>
              <a:rPr lang="en-US" sz="11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NRAS*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+SPRY4 xenograft; body weight was measured every 7</a:t>
            </a:r>
            <a:r>
              <a:rPr lang="en-US" sz="11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day for 7 weeks and plotted (mean ± SD, N=8).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Bar,100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1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3944852-9DD0-4486-8059-AF1ECFDF9A77}"/>
              </a:ext>
            </a:extLst>
          </p:cNvPr>
          <p:cNvCxnSpPr/>
          <p:nvPr/>
        </p:nvCxnSpPr>
        <p:spPr>
          <a:xfrm>
            <a:off x="4172420" y="2314415"/>
            <a:ext cx="0" cy="456083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0241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230</Words>
  <Application>Microsoft Macintosh PowerPoint</Application>
  <PresentationFormat>Letter Paper (8.5x11 in)</PresentationFormat>
  <Paragraphs>53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Kumar, Raj</dc:creator>
  <cp:lastModifiedBy>Kumar, Raj</cp:lastModifiedBy>
  <cp:revision>12</cp:revision>
  <dcterms:created xsi:type="dcterms:W3CDTF">2018-08-13T22:54:38Z</dcterms:created>
  <dcterms:modified xsi:type="dcterms:W3CDTF">2018-12-28T17:49:39Z</dcterms:modified>
</cp:coreProperties>
</file>